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3"/>
  </p:sldMasterIdLst>
  <p:notesMasterIdLst>
    <p:notesMasterId r:id="rId11"/>
  </p:notesMasterIdLst>
  <p:sldIdLst>
    <p:sldId id="256" r:id="rId4"/>
    <p:sldId id="2722" r:id="rId5"/>
    <p:sldId id="2714" r:id="rId6"/>
    <p:sldId id="2723" r:id="rId7"/>
    <p:sldId id="2705" r:id="rId8"/>
    <p:sldId id="997" r:id="rId9"/>
    <p:sldId id="827" r:id="rId10"/>
  </p:sldIdLst>
  <p:sldSz cx="12192000" cy="6858000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415" userDrawn="1">
          <p15:clr>
            <a:srgbClr val="A4A3A4"/>
          </p15:clr>
        </p15:guide>
        <p15:guide id="3" orient="horz" pos="1366" userDrawn="1">
          <p15:clr>
            <a:srgbClr val="A4A3A4"/>
          </p15:clr>
        </p15:guide>
        <p15:guide id="4" orient="horz" pos="2001" userDrawn="1">
          <p15:clr>
            <a:srgbClr val="A4A3A4"/>
          </p15:clr>
        </p15:guide>
        <p15:guide id="5" pos="121" userDrawn="1">
          <p15:clr>
            <a:srgbClr val="A4A3A4"/>
          </p15:clr>
        </p15:guide>
        <p15:guide id="6" pos="51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7F8184"/>
    <a:srgbClr val="15181F"/>
    <a:srgbClr val="1E374D"/>
    <a:srgbClr val="B9B9EC"/>
    <a:srgbClr val="6699FF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6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206" y="82"/>
      </p:cViewPr>
      <p:guideLst>
        <p:guide orient="horz" pos="686"/>
        <p:guide pos="415"/>
        <p:guide orient="horz" pos="1366"/>
        <p:guide orient="horz" pos="2001"/>
        <p:guide pos="121"/>
        <p:guide pos="51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64C8FB13-D00E-4298-B375-C4D4BF84A6DF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3E903B8A-2E50-4CF9-B943-C26C7677B2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8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A4C184-49D7-457F-8C52-A704908F5F0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55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DDAD2BA-09F7-5B4B-B1EA-E1AD06B66F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017"/>
            <a:ext cx="12192000" cy="5130800"/>
          </a:xfrm>
          <a:prstGeom prst="rect">
            <a:avLst/>
          </a:prstGeom>
        </p:spPr>
      </p:pic>
      <p:sp>
        <p:nvSpPr>
          <p:cNvPr id="10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875420" y="3789040"/>
            <a:ext cx="8172908" cy="76944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20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社名・肩書・名前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5420" y="1358135"/>
            <a:ext cx="8172908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875420" y="3429000"/>
            <a:ext cx="8172908" cy="318103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14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en-US" altLang="ja-JP" dirty="0"/>
              <a:t>20xx.xx.xx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75420" y="443735"/>
            <a:ext cx="8172908" cy="536993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12" indent="0">
              <a:buNone/>
              <a:defRPr sz="2000">
                <a:solidFill>
                  <a:schemeClr val="bg1"/>
                </a:solidFill>
              </a:defRPr>
            </a:lvl2pPr>
            <a:lvl3pPr marL="914422" indent="0">
              <a:buNone/>
              <a:defRPr sz="1800">
                <a:solidFill>
                  <a:schemeClr val="bg1"/>
                </a:solidFill>
              </a:defRPr>
            </a:lvl3pPr>
            <a:lvl4pPr marL="1371634" indent="0">
              <a:buNone/>
              <a:defRPr sz="1600">
                <a:solidFill>
                  <a:schemeClr val="bg1"/>
                </a:solidFill>
              </a:defRPr>
            </a:lvl4pPr>
            <a:lvl5pPr marL="1828846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○○様御中</a:t>
            </a:r>
          </a:p>
        </p:txBody>
      </p:sp>
    </p:spTree>
    <p:extLst>
      <p:ext uri="{BB962C8B-B14F-4D97-AF65-F5344CB8AC3E}">
        <p14:creationId xmlns:p14="http://schemas.microsoft.com/office/powerpoint/2010/main" val="51178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DDAD2BA-09F7-5B4B-B1EA-E1AD06B66F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017"/>
            <a:ext cx="12192000" cy="5130800"/>
          </a:xfrm>
          <a:prstGeom prst="rect">
            <a:avLst/>
          </a:prstGeom>
        </p:spPr>
      </p:pic>
      <p:sp>
        <p:nvSpPr>
          <p:cNvPr id="10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875420" y="3789040"/>
            <a:ext cx="8172908" cy="76944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20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社名・肩書・名前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5420" y="1358135"/>
            <a:ext cx="8172908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875420" y="3429000"/>
            <a:ext cx="8172908" cy="318103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 algn="l">
              <a:lnSpc>
                <a:spcPct val="100000"/>
              </a:lnSpc>
              <a:buNone/>
              <a:defRPr lang="ja-JP" altLang="en-US" sz="1400" b="0" baseline="0" dirty="0" smtClean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en-US" altLang="ja-JP" dirty="0"/>
              <a:t>20xx.xx.xx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75420" y="443735"/>
            <a:ext cx="8172908" cy="536993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12" indent="0">
              <a:buNone/>
              <a:defRPr sz="2000">
                <a:solidFill>
                  <a:schemeClr val="bg1"/>
                </a:solidFill>
              </a:defRPr>
            </a:lvl2pPr>
            <a:lvl3pPr marL="914422" indent="0">
              <a:buNone/>
              <a:defRPr sz="1800">
                <a:solidFill>
                  <a:schemeClr val="bg1"/>
                </a:solidFill>
              </a:defRPr>
            </a:lvl3pPr>
            <a:lvl4pPr marL="1371634" indent="0">
              <a:buNone/>
              <a:defRPr sz="1600">
                <a:solidFill>
                  <a:schemeClr val="bg1"/>
                </a:solidFill>
              </a:defRPr>
            </a:lvl4pPr>
            <a:lvl5pPr marL="1828846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○○様御中</a:t>
            </a: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F7F3CD00-01B9-B241-94A3-97089553A4A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64352" y="5696992"/>
            <a:ext cx="2700300" cy="46831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latin typeface="+mn-ea"/>
                <a:ea typeface="+mn-ea"/>
              </a:defRPr>
            </a:lvl1pPr>
            <a:lvl2pPr marL="457212" indent="0">
              <a:buNone/>
              <a:defRPr/>
            </a:lvl2pPr>
            <a:lvl3pPr marL="914422" indent="0">
              <a:buNone/>
              <a:defRPr/>
            </a:lvl3pPr>
            <a:lvl4pPr marL="1371634" indent="0">
              <a:buNone/>
              <a:defRPr/>
            </a:lvl4pPr>
            <a:lvl5pPr marL="1828846" indent="0"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93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1381D13E-C3C9-1846-A93C-6912DEA13C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74800" y="2384884"/>
            <a:ext cx="8245536" cy="572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2646784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799">
          <p15:clr>
            <a:srgbClr val="FBAE40"/>
          </p15:clr>
        </p15:guide>
        <p15:guide id="4" orient="horz" pos="4156">
          <p15:clr>
            <a:srgbClr val="FBAE40"/>
          </p15:clr>
        </p15:guide>
        <p15:guide id="5" pos="197">
          <p15:clr>
            <a:srgbClr val="FBAE40"/>
          </p15:clr>
        </p15:guide>
        <p15:guide id="6" pos="746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0" y="0"/>
            <a:ext cx="11526000" cy="572400"/>
          </a:xfrm>
          <a:solidFill>
            <a:schemeClr val="tx2"/>
          </a:solidFill>
        </p:spPr>
        <p:txBody>
          <a:bodyPr lIns="288000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7" name="スライド番号プレースホルダー 5">
            <a:extLst>
              <a:ext uri="{FF2B5EF4-FFF2-40B4-BE49-F238E27FC236}">
                <a16:creationId xmlns:a16="http://schemas.microsoft.com/office/drawing/2014/main" id="{E8B4BFC5-7664-FD41-9D37-DD0FE0808516}"/>
              </a:ext>
            </a:extLst>
          </p:cNvPr>
          <p:cNvSpPr txBox="1">
            <a:spLocks/>
          </p:cNvSpPr>
          <p:nvPr/>
        </p:nvSpPr>
        <p:spPr>
          <a:xfrm>
            <a:off x="11526000" y="542"/>
            <a:ext cx="666000" cy="57185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251999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fld id="{B00743E2-DB8E-42EE-B8E6-E10BB426BCEB}" type="slidenum">
              <a:rPr lang="ja-JP" altLang="en-US" sz="1200" smtClean="0"/>
              <a:pPr/>
              <a:t>‹#›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66043757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>
        <p15:guide id="3" orient="horz" pos="595" userDrawn="1">
          <p15:clr>
            <a:srgbClr val="FBAE40"/>
          </p15:clr>
        </p15:guide>
        <p15:guide id="4" orient="horz" pos="4156">
          <p15:clr>
            <a:srgbClr val="FBAE40"/>
          </p15:clr>
        </p15:guide>
        <p15:guide id="5" pos="197">
          <p15:clr>
            <a:srgbClr val="FBAE40"/>
          </p15:clr>
        </p15:guide>
        <p15:guide id="6" pos="746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10C04A1-1FFF-EB93-B4C0-F3C7964AC204}"/>
              </a:ext>
            </a:extLst>
          </p:cNvPr>
          <p:cNvSpPr/>
          <p:nvPr userDrawn="1"/>
        </p:nvSpPr>
        <p:spPr>
          <a:xfrm>
            <a:off x="0" y="0"/>
            <a:ext cx="12192000" cy="5699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t"/>
          <a:lstStyle/>
          <a:p>
            <a:pPr algn="l">
              <a:spcAft>
                <a:spcPts val="600"/>
              </a:spcAft>
            </a:pPr>
            <a:endParaRPr kumimoji="1" lang="ja-JP" altLang="en-US" sz="24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A000D62-F38B-6828-0649-9A10F404EFC7}"/>
              </a:ext>
            </a:extLst>
          </p:cNvPr>
          <p:cNvSpPr/>
          <p:nvPr userDrawn="1"/>
        </p:nvSpPr>
        <p:spPr>
          <a:xfrm>
            <a:off x="11769829" y="0"/>
            <a:ext cx="422171" cy="569913"/>
          </a:xfrm>
          <a:custGeom>
            <a:avLst/>
            <a:gdLst>
              <a:gd name="connsiteX0" fmla="*/ 0 w 422171"/>
              <a:gd name="connsiteY0" fmla="*/ 0 h 569913"/>
              <a:gd name="connsiteX1" fmla="*/ 422171 w 422171"/>
              <a:gd name="connsiteY1" fmla="*/ 0 h 569913"/>
              <a:gd name="connsiteX2" fmla="*/ 422171 w 422171"/>
              <a:gd name="connsiteY2" fmla="*/ 569913 h 569913"/>
              <a:gd name="connsiteX3" fmla="*/ 0 w 422171"/>
              <a:gd name="connsiteY3" fmla="*/ 569913 h 569913"/>
              <a:gd name="connsiteX4" fmla="*/ 14216 w 422171"/>
              <a:gd name="connsiteY4" fmla="*/ 539169 h 569913"/>
              <a:gd name="connsiteX5" fmla="*/ 62771 w 422171"/>
              <a:gd name="connsiteY5" fmla="*/ 284957 h 569913"/>
              <a:gd name="connsiteX6" fmla="*/ 14216 w 422171"/>
              <a:gd name="connsiteY6" fmla="*/ 30744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2171" h="569913">
                <a:moveTo>
                  <a:pt x="0" y="0"/>
                </a:moveTo>
                <a:lnTo>
                  <a:pt x="422171" y="0"/>
                </a:lnTo>
                <a:lnTo>
                  <a:pt x="422171" y="569913"/>
                </a:lnTo>
                <a:lnTo>
                  <a:pt x="0" y="569913"/>
                </a:lnTo>
                <a:lnTo>
                  <a:pt x="14216" y="539169"/>
                </a:lnTo>
                <a:cubicBezTo>
                  <a:pt x="45772" y="458863"/>
                  <a:pt x="62771" y="373481"/>
                  <a:pt x="62771" y="284957"/>
                </a:cubicBezTo>
                <a:cubicBezTo>
                  <a:pt x="62771" y="196432"/>
                  <a:pt x="45772" y="111050"/>
                  <a:pt x="14216" y="307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90000" bIns="90000" rtlCol="0" anchor="t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8796300" y="2972484"/>
            <a:ext cx="648072" cy="257066"/>
          </a:xfrm>
          <a:prstGeom prst="rect">
            <a:avLst/>
          </a:prstGeom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kumimoji="1" lang="ja-JP" altLang="en-US" sz="900">
                <a:solidFill>
                  <a:schemeClr val="bg1"/>
                </a:solidFill>
                <a:latin typeface="+mn-ea"/>
                <a:ea typeface="+mn-ea"/>
              </a:rPr>
              <a:t>暫定版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0D353-12AE-6E34-DDFD-87A4D254940B}"/>
              </a:ext>
            </a:extLst>
          </p:cNvPr>
          <p:cNvSpPr txBox="1"/>
          <p:nvPr userDrawn="1"/>
        </p:nvSpPr>
        <p:spPr>
          <a:xfrm>
            <a:off x="-511444" y="433953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en-JP" sz="2400"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B2F35E-9942-2144-4460-41A5127C60F7}"/>
              </a:ext>
            </a:extLst>
          </p:cNvPr>
          <p:cNvSpPr txBox="1"/>
          <p:nvPr userDrawn="1"/>
        </p:nvSpPr>
        <p:spPr>
          <a:xfrm>
            <a:off x="34724" y="-763929"/>
            <a:ext cx="0" cy="0"/>
          </a:xfrm>
          <a:prstGeom prst="rect">
            <a:avLst/>
          </a:prstGeom>
          <a:noFill/>
        </p:spPr>
        <p:txBody>
          <a:bodyPr wrap="non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400">
              <a:latin typeface="+mn-ea"/>
              <a:ea typeface="+mn-ea"/>
            </a:endParaRPr>
          </a:p>
        </p:txBody>
      </p:sp>
      <p:sp>
        <p:nvSpPr>
          <p:cNvPr id="17" name="タイトル 6">
            <a:extLst>
              <a:ext uri="{FF2B5EF4-FFF2-40B4-BE49-F238E27FC236}">
                <a16:creationId xmlns:a16="http://schemas.microsoft.com/office/drawing/2014/main" id="{19A17B03-B7FE-0A72-E174-7E84F792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473200" cy="569913"/>
          </a:xfrm>
          <a:prstGeom prst="rect">
            <a:avLst/>
          </a:prstGeom>
          <a:noFill/>
        </p:spPr>
        <p:txBody>
          <a:bodyPr lIns="270000" anchor="ctr"/>
          <a:lstStyle>
            <a:lvl1pPr algn="l">
              <a:defRPr sz="1800" spc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3C01566E-7C69-B09B-4987-74578429C2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903287"/>
            <a:ext cx="12192000" cy="917575"/>
          </a:xfrm>
          <a:prstGeom prst="rect">
            <a:avLst/>
          </a:prstGeom>
        </p:spPr>
        <p:txBody>
          <a:bodyPr tIns="100800"/>
          <a:lstStyle>
            <a:lvl1pPr marL="0" indent="0" algn="ctr">
              <a:buNone/>
              <a:defRPr b="0">
                <a:solidFill>
                  <a:schemeClr val="tx2"/>
                </a:solidFill>
              </a:defRPr>
            </a:lvl1pPr>
            <a:lvl2pPr marL="457212" indent="0" algn="ctr">
              <a:buNone/>
              <a:defRPr>
                <a:solidFill>
                  <a:schemeClr val="tx2"/>
                </a:solidFill>
              </a:defRPr>
            </a:lvl2pPr>
            <a:lvl3pPr marL="914422" indent="0" algn="ctr">
              <a:buNone/>
              <a:defRPr>
                <a:solidFill>
                  <a:schemeClr val="tx2"/>
                </a:solidFill>
              </a:defRPr>
            </a:lvl3pPr>
            <a:lvl4pPr marL="1371634" indent="0" algn="ctr">
              <a:buNone/>
              <a:defRPr>
                <a:solidFill>
                  <a:schemeClr val="tx2"/>
                </a:solidFill>
              </a:defRPr>
            </a:lvl4pPr>
            <a:lvl5pPr marL="1828846" indent="0" algn="ctr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/>
              <a:t>キーメッセージ</a:t>
            </a:r>
          </a:p>
        </p:txBody>
      </p:sp>
      <p:sp>
        <p:nvSpPr>
          <p:cNvPr id="11" name="スライド番号プレースホルダー 5">
            <a:extLst>
              <a:ext uri="{FF2B5EF4-FFF2-40B4-BE49-F238E27FC236}">
                <a16:creationId xmlns:a16="http://schemas.microsoft.com/office/drawing/2014/main" id="{AF82DBF8-D8AF-5061-524C-60F995EBBC12}"/>
              </a:ext>
            </a:extLst>
          </p:cNvPr>
          <p:cNvSpPr txBox="1">
            <a:spLocks/>
          </p:cNvSpPr>
          <p:nvPr userDrawn="1"/>
        </p:nvSpPr>
        <p:spPr>
          <a:xfrm>
            <a:off x="11672889" y="6510472"/>
            <a:ext cx="519112" cy="347528"/>
          </a:xfrm>
          <a:prstGeom prst="rect">
            <a:avLst/>
          </a:prstGeom>
          <a:noFill/>
        </p:spPr>
        <p:txBody>
          <a:bodyPr vert="horz" lIns="0" tIns="45720" rIns="0" bIns="45720" rtlCol="0" anchor="ctr"/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fld id="{B00743E2-DB8E-42EE-B8E6-E10BB426BCEB}" type="slidenum">
              <a:rPr lang="ja-JP" altLang="en-US" sz="1000" smtClean="0">
                <a:solidFill>
                  <a:schemeClr val="tx2"/>
                </a:solidFill>
              </a:rPr>
              <a:pPr algn="ctr"/>
              <a:t>‹#›</a:t>
            </a:fld>
            <a:endParaRPr lang="ja-JP" altLang="en-US" sz="1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41482"/>
      </p:ext>
    </p:extLst>
  </p:cSld>
  <p:clrMapOvr>
    <a:masterClrMapping/>
  </p:clrMapOvr>
  <p:transition spd="slow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72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43E2-DB8E-42EE-B8E6-E10BB426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33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98" r:id="rId2"/>
    <p:sldLayoutId id="2147483789" r:id="rId3"/>
    <p:sldLayoutId id="2147483796" r:id="rId4"/>
    <p:sldLayoutId id="2147483819" r:id="rId5"/>
  </p:sldLayoutIdLst>
  <p:hf hdr="0" ftr="0" dt="0"/>
  <p:txStyles>
    <p:titleStyle>
      <a:lvl1pPr algn="ctr" defTabSz="914423" rtl="0" eaLnBrk="1" latinLnBrk="0" hangingPunct="1">
        <a:spcBef>
          <a:spcPct val="0"/>
        </a:spcBef>
        <a:buNone/>
        <a:defRPr kumimoji="1" sz="2800" b="1" kern="1200" spc="0" baseline="0">
          <a:solidFill>
            <a:schemeClr val="tx2"/>
          </a:solidFill>
          <a:latin typeface="+mj-ea"/>
          <a:ea typeface="+mj-ea"/>
          <a:cs typeface="+mj-cs"/>
        </a:defRPr>
      </a:lvl1pPr>
    </p:titleStyle>
    <p:bodyStyle>
      <a:lvl1pPr marL="342908" indent="-342908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 spc="0" baseline="0">
          <a:solidFill>
            <a:schemeClr val="tx1"/>
          </a:solidFill>
          <a:latin typeface="+mn-ea"/>
          <a:ea typeface="+mn-ea"/>
          <a:cs typeface="+mn-cs"/>
        </a:defRPr>
      </a:lvl2pPr>
      <a:lvl3pPr marL="1143028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4pPr>
      <a:lvl5pPr marL="2057452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 spc="0" baseline="0">
          <a:solidFill>
            <a:schemeClr val="tx1"/>
          </a:solidFill>
          <a:latin typeface="+mn-ea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A279E32-7228-43B9-99D2-605A1E3B30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sz="1800" dirty="0"/>
              <a:t>＊＊＊＊＊＊＊＊＊＊＊＊＊＊</a:t>
            </a:r>
            <a:endParaRPr kumimoji="1" lang="en-US" altLang="ja-JP" sz="1800" dirty="0"/>
          </a:p>
          <a:p>
            <a:r>
              <a:rPr lang="ja-JP" altLang="en-US" sz="1800" dirty="0"/>
              <a:t>＊＊＊＊＊＊＊＊＊＊＊＊＊＊</a:t>
            </a:r>
            <a:endParaRPr lang="en-US" altLang="ja-JP" sz="1800" dirty="0"/>
          </a:p>
          <a:p>
            <a:r>
              <a:rPr lang="ja-JP" altLang="en-US" sz="1800" dirty="0"/>
              <a:t>＊＊＊＊　＊＊＊＊</a:t>
            </a:r>
            <a:endParaRPr kumimoji="1" lang="ja-JP" altLang="en-US" sz="18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96ACCDA-2BE1-4465-B874-5B131F270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420" y="1341314"/>
            <a:ext cx="8172908" cy="1325563"/>
          </a:xfrm>
        </p:spPr>
        <p:txBody>
          <a:bodyPr/>
          <a:lstStyle/>
          <a:p>
            <a:r>
              <a:rPr kumimoji="1" lang="ja-JP" altLang="en-US" dirty="0"/>
              <a:t>ナンバーキャッチシステム</a:t>
            </a:r>
            <a:br>
              <a:rPr kumimoji="1" lang="en-US" altLang="ja-JP" dirty="0"/>
            </a:br>
            <a:r>
              <a:rPr kumimoji="1" lang="ja-JP" altLang="en-US" dirty="0"/>
              <a:t>要求仕様書 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EDC77A-3AB4-4533-89DC-868C465AB4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202*. </a:t>
            </a:r>
            <a:r>
              <a:rPr lang="en-US" altLang="ja-JP" dirty="0"/>
              <a:t>*.*</a:t>
            </a:r>
            <a:r>
              <a:rPr kumimoji="1" lang="en-US" altLang="ja-JP" dirty="0"/>
              <a:t>    1.0</a:t>
            </a:r>
            <a:r>
              <a:rPr lang="ja-JP" altLang="en-US" dirty="0"/>
              <a:t>版</a:t>
            </a:r>
            <a:endParaRPr kumimoji="1" lang="ja-JP" altLang="en-US" dirty="0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C3938A17-F810-FFFB-1BAE-19CB8E5B8F30}"/>
              </a:ext>
            </a:extLst>
          </p:cNvPr>
          <p:cNvSpPr txBox="1">
            <a:spLocks/>
          </p:cNvSpPr>
          <p:nvPr/>
        </p:nvSpPr>
        <p:spPr>
          <a:xfrm>
            <a:off x="548498" y="426528"/>
            <a:ext cx="7179657" cy="67960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23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kumimoji="1" sz="2800" b="1" kern="1200" spc="0" baseline="0">
                <a:solidFill>
                  <a:schemeClr val="bg1"/>
                </a:solidFill>
                <a:latin typeface="+mj-ea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 dirty="0"/>
              <a:t>＊＊＊様向け</a:t>
            </a:r>
          </a:p>
        </p:txBody>
      </p:sp>
    </p:spTree>
    <p:extLst>
      <p:ext uri="{BB962C8B-B14F-4D97-AF65-F5344CB8AC3E}">
        <p14:creationId xmlns:p14="http://schemas.microsoft.com/office/powerpoint/2010/main" val="233383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E36FB-0A90-C5A1-5637-9CA81F86E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3A13D-BF4E-B6B4-2247-BCC592E22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要求動作：ナンバー照合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46B3BA02-84FD-0CF0-4AE7-C6C4F9658C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960828"/>
              </p:ext>
            </p:extLst>
          </p:nvPr>
        </p:nvGraphicFramePr>
        <p:xfrm>
          <a:off x="252673" y="988137"/>
          <a:ext cx="11649276" cy="4294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01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96361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3387213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24425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入出場口（場所）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対象車両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316364"/>
                  </a:ext>
                </a:extLst>
              </a:tr>
              <a:tr h="23499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車両ナンバーでの入構許可車両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カード読取り等ナンバー以外での入構許可車両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それ以外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【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未登録車両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】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636838"/>
                  </a:ext>
                </a:extLst>
              </a:tr>
              <a:tr h="381497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正門：入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・ゲート　：</a:t>
                      </a:r>
                      <a:r>
                        <a:rPr kumimoji="1" lang="ja-JP" altLang="en-US" sz="1100" dirty="0">
                          <a:solidFill>
                            <a:schemeClr val="accent5"/>
                          </a:solidFill>
                        </a:rPr>
                        <a:t>入場ゲートバー</a:t>
                      </a:r>
                      <a:r>
                        <a:rPr kumimoji="1" lang="en-US" altLang="ja-JP" sz="1100" dirty="0">
                          <a:solidFill>
                            <a:schemeClr val="accent5"/>
                          </a:solidFill>
                        </a:rPr>
                        <a:t>OPEN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・保安室　：パトライト</a:t>
                      </a:r>
                      <a:r>
                        <a:rPr kumimoji="1" lang="ja-JP" altLang="en-US" sz="1100" dirty="0">
                          <a:solidFill>
                            <a:schemeClr val="accent3"/>
                          </a:solidFill>
                        </a:rPr>
                        <a:t>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認識のみで、アラーム動作なし</a:t>
                      </a:r>
                      <a:endParaRPr kumimoji="1" lang="en-US" altLang="ja-JP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1197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正門：出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・ゲート　：</a:t>
                      </a:r>
                      <a:r>
                        <a:rPr kumimoji="1" lang="ja-JP" altLang="en-US" sz="1100" dirty="0">
                          <a:solidFill>
                            <a:schemeClr val="accent5"/>
                          </a:solidFill>
                        </a:rPr>
                        <a:t>出場ゲートバー</a:t>
                      </a:r>
                      <a:r>
                        <a:rPr kumimoji="1" lang="en-US" altLang="ja-JP" sz="1100" dirty="0">
                          <a:solidFill>
                            <a:schemeClr val="accent5"/>
                          </a:solidFill>
                        </a:rPr>
                        <a:t>OPEN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・保安室　：パトライト</a:t>
                      </a:r>
                      <a:r>
                        <a:rPr kumimoji="1" lang="ja-JP" altLang="en-US" sz="1100" dirty="0">
                          <a:solidFill>
                            <a:schemeClr val="accent3"/>
                          </a:solidFill>
                        </a:rPr>
                        <a:t>緑点灯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認識のみで、アラーム動作なし</a:t>
                      </a:r>
                      <a:endParaRPr kumimoji="1" lang="en-US" altLang="ja-JP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235979"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0854994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5327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5CCD2C0-C9E4-D0CB-9CC1-559FBB12C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537442"/>
              </p:ext>
            </p:extLst>
          </p:nvPr>
        </p:nvGraphicFramePr>
        <p:xfrm>
          <a:off x="1711789" y="5398541"/>
          <a:ext cx="10138541" cy="1154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0798">
                  <a:extLst>
                    <a:ext uri="{9D8B030D-6E8A-4147-A177-3AD203B41FA5}">
                      <a16:colId xmlns:a16="http://schemas.microsoft.com/office/drawing/2014/main" val="2068732508"/>
                    </a:ext>
                  </a:extLst>
                </a:gridCol>
                <a:gridCol w="2536723">
                  <a:extLst>
                    <a:ext uri="{9D8B030D-6E8A-4147-A177-3AD203B41FA5}">
                      <a16:colId xmlns:a16="http://schemas.microsoft.com/office/drawing/2014/main" val="2614280268"/>
                    </a:ext>
                  </a:extLst>
                </a:gridCol>
                <a:gridCol w="929148">
                  <a:extLst>
                    <a:ext uri="{9D8B030D-6E8A-4147-A177-3AD203B41FA5}">
                      <a16:colId xmlns:a16="http://schemas.microsoft.com/office/drawing/2014/main" val="3885977901"/>
                    </a:ext>
                  </a:extLst>
                </a:gridCol>
                <a:gridCol w="5751872">
                  <a:extLst>
                    <a:ext uri="{9D8B030D-6E8A-4147-A177-3AD203B41FA5}">
                      <a16:colId xmlns:a16="http://schemas.microsoft.com/office/drawing/2014/main" val="2847081698"/>
                    </a:ext>
                  </a:extLst>
                </a:gridCol>
              </a:tblGrid>
              <a:tr h="2886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例：音声１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登録車両です。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音声１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4871579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640521"/>
                  </a:ext>
                </a:extLst>
              </a:tr>
              <a:tr h="2886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未登録車両です。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3768853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690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190373-02B8-35BF-559F-258827523143}"/>
              </a:ext>
            </a:extLst>
          </p:cNvPr>
          <p:cNvSpPr txBox="1"/>
          <p:nvPr/>
        </p:nvSpPr>
        <p:spPr>
          <a:xfrm>
            <a:off x="5637571" y="2971800"/>
            <a:ext cx="914400" cy="914400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l">
              <a:spcAft>
                <a:spcPts val="600"/>
              </a:spcAft>
            </a:pP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F05EC5-8F42-D3F8-DDEB-AFE4DADFDDE2}"/>
              </a:ext>
            </a:extLst>
          </p:cNvPr>
          <p:cNvSpPr txBox="1"/>
          <p:nvPr/>
        </p:nvSpPr>
        <p:spPr>
          <a:xfrm>
            <a:off x="328370" y="604686"/>
            <a:ext cx="11573579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ナンバー照合に関する要求動作を記載してください。</a:t>
            </a:r>
            <a:r>
              <a:rPr lang="en-US" altLang="ja-JP" sz="1400" dirty="0">
                <a:latin typeface="+mn-ea"/>
                <a:ea typeface="+mn-ea"/>
              </a:rPr>
              <a:t> </a:t>
            </a:r>
            <a:endParaRPr lang="ja-JP" altLang="en-US" sz="1400" b="1" dirty="0">
              <a:solidFill>
                <a:schemeClr val="accent5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596108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3D2A1-61E2-AF17-F308-1D892653C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BE1A5D-CE24-58A5-842B-D010D259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照合用　登録ナンバーリスト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441276E2-315B-4208-2818-56CB46563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8672"/>
              </p:ext>
            </p:extLst>
          </p:nvPr>
        </p:nvGraphicFramePr>
        <p:xfrm>
          <a:off x="392783" y="1157745"/>
          <a:ext cx="11074088" cy="51619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260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43043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5444822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566219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01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リスト名称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登録件数（１リスト最大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25000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件）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40431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登録車両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ナンバー認識での入構許可車両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0431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ナンバー以外での許可車両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ナンバー認識以外での入構許可車両（カード等）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90573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1983438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10894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995674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40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18CB716-56EA-C869-1BC6-E1C33A9FE4DB}"/>
              </a:ext>
            </a:extLst>
          </p:cNvPr>
          <p:cNvSpPr txBox="1"/>
          <p:nvPr/>
        </p:nvSpPr>
        <p:spPr>
          <a:xfrm>
            <a:off x="328370" y="685800"/>
            <a:ext cx="9973377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ナンバー照合に使用する登録ナンバーリストの概要を記載してください。（最大１０リスト）</a:t>
            </a:r>
          </a:p>
        </p:txBody>
      </p:sp>
    </p:spTree>
    <p:extLst>
      <p:ext uri="{BB962C8B-B14F-4D97-AF65-F5344CB8AC3E}">
        <p14:creationId xmlns:p14="http://schemas.microsoft.com/office/powerpoint/2010/main" val="386153474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EC53F-74C1-2406-D8D1-4586E9B5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C5B1AA-BDA7-AB04-08B0-F19FB83C0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要求動作：</a:t>
            </a:r>
            <a:r>
              <a:rPr lang="ja-JP" altLang="en-US" dirty="0"/>
              <a:t>滞留検知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C71BF9-196A-E862-471B-D9B317E99E1F}"/>
              </a:ext>
            </a:extLst>
          </p:cNvPr>
          <p:cNvSpPr txBox="1"/>
          <p:nvPr/>
        </p:nvSpPr>
        <p:spPr>
          <a:xfrm>
            <a:off x="328370" y="685800"/>
            <a:ext cx="4604965" cy="57240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滞留検知に関する要求動作を記載してください。</a:t>
            </a:r>
          </a:p>
        </p:txBody>
      </p:sp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9CC724A0-7166-9FD9-A957-C1AE9F6169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699191"/>
              </p:ext>
            </p:extLst>
          </p:nvPr>
        </p:nvGraphicFramePr>
        <p:xfrm>
          <a:off x="392782" y="1157746"/>
          <a:ext cx="11133220" cy="3159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3459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758431374"/>
                    </a:ext>
                  </a:extLst>
                </a:gridCol>
                <a:gridCol w="1624944">
                  <a:extLst>
                    <a:ext uri="{9D8B030D-6E8A-4147-A177-3AD203B41FA5}">
                      <a16:colId xmlns:a16="http://schemas.microsoft.com/office/drawing/2014/main" val="4117675761"/>
                    </a:ext>
                  </a:extLst>
                </a:gridCol>
                <a:gridCol w="5674929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3184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出場場所（カメラ）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アラームとする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滞留超過時間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（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00:00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kumimoji="1" lang="en-US" altLang="ja-JP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23:59</a:t>
                      </a:r>
                      <a:r>
                        <a:rPr kumimoji="1" lang="ja-JP" altLang="en-US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要求動作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4896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例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・正門入場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・正門出場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/>
                        <a:t>８時間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保安室：パトライト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赤点滅</a:t>
                      </a:r>
                      <a:r>
                        <a:rPr kumimoji="1" lang="en-US" altLang="ja-JP" sz="1100" dirty="0"/>
                        <a:t>10</a:t>
                      </a:r>
                      <a:r>
                        <a:rPr kumimoji="1" lang="ja-JP" altLang="en-US" sz="1100" dirty="0"/>
                        <a:t>秒＆音声５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9967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322013"/>
                  </a:ext>
                </a:extLst>
              </a:tr>
              <a:tr h="4150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895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6D1059C-EE47-1585-A73B-7A8A1E398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397333"/>
              </p:ext>
            </p:extLst>
          </p:nvPr>
        </p:nvGraphicFramePr>
        <p:xfrm>
          <a:off x="1711789" y="4653748"/>
          <a:ext cx="9814211" cy="1154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1342">
                  <a:extLst>
                    <a:ext uri="{9D8B030D-6E8A-4147-A177-3AD203B41FA5}">
                      <a16:colId xmlns:a16="http://schemas.microsoft.com/office/drawing/2014/main" val="2068732508"/>
                    </a:ext>
                  </a:extLst>
                </a:gridCol>
                <a:gridCol w="2455574">
                  <a:extLst>
                    <a:ext uri="{9D8B030D-6E8A-4147-A177-3AD203B41FA5}">
                      <a16:colId xmlns:a16="http://schemas.microsoft.com/office/drawing/2014/main" val="2614280268"/>
                    </a:ext>
                  </a:extLst>
                </a:gridCol>
                <a:gridCol w="899424">
                  <a:extLst>
                    <a:ext uri="{9D8B030D-6E8A-4147-A177-3AD203B41FA5}">
                      <a16:colId xmlns:a16="http://schemas.microsoft.com/office/drawing/2014/main" val="3885977901"/>
                    </a:ext>
                  </a:extLst>
                </a:gridCol>
                <a:gridCol w="5567871">
                  <a:extLst>
                    <a:ext uri="{9D8B030D-6E8A-4147-A177-3AD203B41FA5}">
                      <a16:colId xmlns:a16="http://schemas.microsoft.com/office/drawing/2014/main" val="2847081698"/>
                    </a:ext>
                  </a:extLst>
                </a:gridCol>
              </a:tblGrid>
              <a:tr h="288658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例：音声５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kumimoji="1" lang="ja-JP" altLang="en-US" sz="1100" dirty="0"/>
                        <a:t>滞留車両です。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音声５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4871579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640521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3768853"/>
                  </a:ext>
                </a:extLst>
              </a:tr>
              <a:tr h="28865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音声８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6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44368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74580-B3D4-DE5C-56A3-2B88BBCF0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DC92FC-ABE7-45CE-5680-6FAD6100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IP</a:t>
            </a:r>
            <a:r>
              <a:rPr kumimoji="1" lang="ja-JP" altLang="en-US" dirty="0"/>
              <a:t>アドレス・管理者情報　一覧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2313B061-E4F6-EB9A-8FE3-0A4BDF3B7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46505"/>
              </p:ext>
            </p:extLst>
          </p:nvPr>
        </p:nvGraphicFramePr>
        <p:xfrm>
          <a:off x="276751" y="892589"/>
          <a:ext cx="11687742" cy="42398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5949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352730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1405378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1530737">
                  <a:extLst>
                    <a:ext uri="{9D8B030D-6E8A-4147-A177-3AD203B41FA5}">
                      <a16:colId xmlns:a16="http://schemas.microsoft.com/office/drawing/2014/main" val="3397700287"/>
                    </a:ext>
                  </a:extLst>
                </a:gridCol>
                <a:gridCol w="1530737">
                  <a:extLst>
                    <a:ext uri="{9D8B030D-6E8A-4147-A177-3AD203B41FA5}">
                      <a16:colId xmlns:a16="http://schemas.microsoft.com/office/drawing/2014/main" val="100580133"/>
                    </a:ext>
                  </a:extLst>
                </a:gridCol>
                <a:gridCol w="1530737">
                  <a:extLst>
                    <a:ext uri="{9D8B030D-6E8A-4147-A177-3AD203B41FA5}">
                      <a16:colId xmlns:a16="http://schemas.microsoft.com/office/drawing/2014/main" val="4018118457"/>
                    </a:ext>
                  </a:extLst>
                </a:gridCol>
                <a:gridCol w="1530737">
                  <a:extLst>
                    <a:ext uri="{9D8B030D-6E8A-4147-A177-3AD203B41FA5}">
                      <a16:colId xmlns:a16="http://schemas.microsoft.com/office/drawing/2014/main" val="1466864749"/>
                    </a:ext>
                  </a:extLst>
                </a:gridCol>
                <a:gridCol w="1530737">
                  <a:extLst>
                    <a:ext uri="{9D8B030D-6E8A-4147-A177-3AD203B41FA5}">
                      <a16:colId xmlns:a16="http://schemas.microsoft.com/office/drawing/2014/main" val="2317851591"/>
                    </a:ext>
                  </a:extLst>
                </a:gridCol>
              </a:tblGrid>
              <a:tr h="383391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IP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アドレス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ユーザー名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パスワード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8339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指定なし時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ユーザー指定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指定なし時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ユーザー指定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指定なし時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ユーザー指定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131007"/>
                  </a:ext>
                </a:extLst>
              </a:tr>
              <a:tr h="38339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カメラ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/>
                        <a:t>192.168.0.101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admin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Admin123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38339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192.168.0.102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383391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３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192.168.0.103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  <a:tr h="383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レコーダー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192.168.0.250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919695"/>
                  </a:ext>
                </a:extLst>
              </a:tr>
              <a:tr h="3833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/>
                        <a:t>PC</a:t>
                      </a:r>
                      <a:r>
                        <a:rPr kumimoji="1" lang="ja-JP" altLang="en-US" sz="1100" b="1" dirty="0"/>
                        <a:t>・</a:t>
                      </a:r>
                      <a:r>
                        <a:rPr kumimoji="1" lang="en-US" altLang="ja-JP" sz="1100" b="1" dirty="0"/>
                        <a:t>ASM300/ASE334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192.168.0.100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600139"/>
                  </a:ext>
                </a:extLst>
              </a:tr>
              <a:tr h="4059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/>
                        <a:t>IO</a:t>
                      </a:r>
                      <a:r>
                        <a:rPr kumimoji="1" lang="ja-JP" altLang="en-US" sz="1100" b="1" dirty="0"/>
                        <a:t>ユニット </a:t>
                      </a:r>
                      <a:r>
                        <a:rPr kumimoji="1" lang="en-US" altLang="ja-JP" sz="1100" b="1" dirty="0"/>
                        <a:t>ADAM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192.168.0.14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1443374"/>
                  </a:ext>
                </a:extLst>
              </a:tr>
              <a:tr h="383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パトライト </a:t>
                      </a:r>
                      <a:r>
                        <a:rPr kumimoji="1" lang="en-US" altLang="ja-JP" sz="1100" b="1" dirty="0"/>
                        <a:t>NHV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192.168.0.15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patlite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patlite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5783461"/>
                  </a:ext>
                </a:extLst>
              </a:tr>
              <a:tr h="383391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dirty="0"/>
                        <a:t>IF</a:t>
                      </a:r>
                      <a:r>
                        <a:rPr kumimoji="1" lang="ja-JP" altLang="en-US" sz="1100" b="1" dirty="0"/>
                        <a:t>コンバーターＢ：ゲート側 </a:t>
                      </a:r>
                      <a:r>
                        <a:rPr kumimoji="1" lang="en-US" altLang="ja-JP" sz="1100" b="1" dirty="0"/>
                        <a:t>D42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192.168.0.16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5724517"/>
                  </a:ext>
                </a:extLst>
              </a:tr>
              <a:tr h="3833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/>
                        <a:t>IF</a:t>
                      </a:r>
                      <a:r>
                        <a:rPr kumimoji="1" lang="ja-JP" altLang="en-US" sz="1100" b="1" dirty="0"/>
                        <a:t>コンバーターＡ：事務所側 </a:t>
                      </a:r>
                      <a:r>
                        <a:rPr kumimoji="1" lang="en-US" altLang="ja-JP" sz="1100" b="1" dirty="0"/>
                        <a:t>D88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１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192.168.0.17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1590209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EA25E75-70F8-8683-CA20-2F637BD13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387652"/>
              </p:ext>
            </p:extLst>
          </p:nvPr>
        </p:nvGraphicFramePr>
        <p:xfrm>
          <a:off x="2275349" y="5427096"/>
          <a:ext cx="9689142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431">
                  <a:extLst>
                    <a:ext uri="{9D8B030D-6E8A-4147-A177-3AD203B41FA5}">
                      <a16:colId xmlns:a16="http://schemas.microsoft.com/office/drawing/2014/main" val="571764394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3149455526"/>
                    </a:ext>
                  </a:extLst>
                </a:gridCol>
                <a:gridCol w="1546860">
                  <a:extLst>
                    <a:ext uri="{9D8B030D-6E8A-4147-A177-3AD203B41FA5}">
                      <a16:colId xmlns:a16="http://schemas.microsoft.com/office/drawing/2014/main" val="1610987639"/>
                    </a:ext>
                  </a:extLst>
                </a:gridCol>
                <a:gridCol w="1516380">
                  <a:extLst>
                    <a:ext uri="{9D8B030D-6E8A-4147-A177-3AD203B41FA5}">
                      <a16:colId xmlns:a16="http://schemas.microsoft.com/office/drawing/2014/main" val="119152317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69002249"/>
                    </a:ext>
                  </a:extLst>
                </a:gridCol>
                <a:gridCol w="1502231">
                  <a:extLst>
                    <a:ext uri="{9D8B030D-6E8A-4147-A177-3AD203B41FA5}">
                      <a16:colId xmlns:a16="http://schemas.microsoft.com/office/drawing/2014/main" val="3279813661"/>
                    </a:ext>
                  </a:extLst>
                </a:gridCol>
              </a:tblGrid>
              <a:tr h="263537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ysClr val="windowText" lastClr="000000"/>
                          </a:solidFill>
                        </a:rPr>
                        <a:t>サブネットマスク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ysClr val="windowText" lastClr="000000"/>
                          </a:solidFill>
                        </a:rPr>
                        <a:t>（指定なし時）</a:t>
                      </a:r>
                      <a:br>
                        <a:rPr kumimoji="1" lang="en-US" altLang="ja-JP" sz="1100" b="0" dirty="0">
                          <a:solidFill>
                            <a:sysClr val="windowText" lastClr="000000"/>
                          </a:solidFill>
                        </a:rPr>
                      </a:br>
                      <a:r>
                        <a:rPr kumimoji="1" lang="en-US" altLang="ja-JP" sz="1100" b="0" dirty="0">
                          <a:solidFill>
                            <a:sysClr val="windowText" lastClr="000000"/>
                          </a:solidFill>
                        </a:rPr>
                        <a:t>255.255.255.0</a:t>
                      </a:r>
                      <a:endParaRPr kumimoji="1" lang="ja-JP" altLang="en-US" sz="11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ysClr val="windowText" lastClr="000000"/>
                          </a:solidFill>
                        </a:rPr>
                        <a:t>（ユーザー指定）</a:t>
                      </a:r>
                      <a:br>
                        <a:rPr kumimoji="1" lang="en-US" altLang="ja-JP" sz="1100" b="0" dirty="0">
                          <a:solidFill>
                            <a:sysClr val="windowText" lastClr="000000"/>
                          </a:solidFill>
                        </a:rPr>
                      </a:br>
                      <a:endParaRPr kumimoji="1" lang="ja-JP" altLang="en-US" sz="11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ysClr val="windowText" lastClr="000000"/>
                          </a:solidFill>
                        </a:rPr>
                        <a:t>デフォルトゲートウェイ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</a:rPr>
                        <a:t>（指定なし時）</a:t>
                      </a:r>
                      <a:br>
                        <a:rPr kumimoji="1" lang="en-US" altLang="ja-JP" sz="1100" b="0" dirty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</a:rPr>
                        <a:t>192.168.0.1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</a:rPr>
                        <a:t>（ユーザー指定）</a:t>
                      </a:r>
                      <a:br>
                        <a:rPr kumimoji="1" lang="en-US" altLang="ja-JP" sz="1100" b="0" dirty="0">
                          <a:solidFill>
                            <a:schemeClr val="tx1"/>
                          </a:solidFill>
                        </a:rPr>
                      </a:br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990360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CDA01A-7794-CAB5-38A0-1EA2A03233CA}"/>
              </a:ext>
            </a:extLst>
          </p:cNvPr>
          <p:cNvSpPr txBox="1"/>
          <p:nvPr/>
        </p:nvSpPr>
        <p:spPr>
          <a:xfrm>
            <a:off x="9129251" y="5853816"/>
            <a:ext cx="2735826" cy="40558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kumimoji="1" lang="ja-JP" altLang="en-US" sz="1100" b="1" dirty="0">
                <a:solidFill>
                  <a:schemeClr val="accent5"/>
                </a:solidFill>
                <a:latin typeface="+mn-ea"/>
                <a:ea typeface="+mn-ea"/>
              </a:rPr>
              <a:t>　　　　　　　　　↑</a:t>
            </a:r>
            <a:br>
              <a:rPr kumimoji="1" lang="en-US" altLang="ja-JP" sz="1100" b="1" dirty="0">
                <a:solidFill>
                  <a:schemeClr val="accent5"/>
                </a:solidFill>
                <a:latin typeface="+mn-ea"/>
                <a:ea typeface="+mn-ea"/>
              </a:rPr>
            </a:br>
            <a:r>
              <a:rPr lang="ja-JP" altLang="en-US" sz="1100" b="1" dirty="0">
                <a:solidFill>
                  <a:schemeClr val="accent5"/>
                </a:solidFill>
                <a:latin typeface="+mn-ea"/>
                <a:ea typeface="+mn-ea"/>
              </a:rPr>
              <a:t>デフォルトゲートのない環境の場合は「なし」と記載してください</a:t>
            </a:r>
            <a:endParaRPr kumimoji="1" lang="ja-JP" altLang="en-US" sz="1100" b="1" dirty="0">
              <a:solidFill>
                <a:schemeClr val="accent5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15102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43967-C73D-8B20-BB31-B48D56C72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24DEA4-99AD-76C5-B86E-FBA0295DF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運用条件 </a:t>
            </a:r>
            <a:r>
              <a:rPr kumimoji="1" lang="ja-JP" altLang="en-US" dirty="0"/>
              <a:t>一覧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EDE56A67-E98D-6A9F-3290-7AA5C5049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134908"/>
              </p:ext>
            </p:extLst>
          </p:nvPr>
        </p:nvGraphicFramePr>
        <p:xfrm>
          <a:off x="336447" y="1314420"/>
          <a:ext cx="11469637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246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1824655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3392129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1349478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1585451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  <a:gridCol w="1806678">
                  <a:extLst>
                    <a:ext uri="{9D8B030D-6E8A-4147-A177-3AD203B41FA5}">
                      <a16:colId xmlns:a16="http://schemas.microsoft.com/office/drawing/2014/main" val="1234091231"/>
                    </a:ext>
                  </a:extLst>
                </a:gridCol>
              </a:tblGrid>
              <a:tr h="2396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</a:rPr>
                        <a:t>No. / 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名称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入出場判定</a:t>
                      </a: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一旦停止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撮影ナンバープレート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ナンバー認識</a:t>
                      </a:r>
                      <a:b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動作スケジュール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23963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カメラ</a:t>
                      </a:r>
                      <a:br>
                        <a:rPr kumimoji="1" lang="en-US" altLang="ja-JP" sz="1100" b="1" dirty="0"/>
                      </a:br>
                      <a:endParaRPr kumimoji="1" lang="en-US" altLang="ja-JP" sz="1100" b="1" dirty="0"/>
                    </a:p>
                    <a:p>
                      <a:pPr algn="ctr"/>
                      <a:r>
                        <a:rPr kumimoji="1" lang="ja-JP" altLang="en-US" sz="1100" b="1" dirty="0"/>
                        <a:t>ナンバー認識アプリ</a:t>
                      </a:r>
                      <a:br>
                        <a:rPr kumimoji="1" lang="en-US" altLang="ja-JP" sz="1100" b="1" dirty="0"/>
                      </a:br>
                      <a:r>
                        <a:rPr kumimoji="1" lang="en-US" altLang="ja-JP" sz="1100" b="1" dirty="0"/>
                        <a:t>WV-XAE202WUX</a:t>
                      </a:r>
                      <a:endParaRPr kumimoji="1" lang="ja-JP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1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入場・出場・自動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上→下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 ・自動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下→上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入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常時・時間指定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100" dirty="0"/>
                        <a:t>（　：　～　：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23963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2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入場・出場・自動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上→下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 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下→上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游ゴシック Medium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常時・時間指定</a:t>
                      </a:r>
                      <a:b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</a:b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（　：　～　：　）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  <a:tr h="239636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3</a:t>
                      </a:r>
                      <a:endParaRPr kumimoji="1" lang="en-US" altLang="ja-JP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入場・出場・自動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上→下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 ・自動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(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下→上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:</a:t>
                      </a: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入</a:t>
                      </a: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游ゴシック Medium"/>
                          <a:ea typeface="游ゴシック Medium"/>
                          <a:cs typeface="+mn-cs"/>
                        </a:rPr>
                        <a:t>)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游ゴシック Medium"/>
                        <a:ea typeface="游ゴシック Medium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する・しない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前方・後方・両方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常時・時間指定</a:t>
                      </a:r>
                      <a:b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</a:b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游ゴシック Medium"/>
                          <a:cs typeface="+mn-cs"/>
                        </a:rPr>
                        <a:t>（　：　～　：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6422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4B3F8F5-E8CA-D2C9-CCA4-51A0C206966F}"/>
              </a:ext>
            </a:extLst>
          </p:cNvPr>
          <p:cNvSpPr txBox="1"/>
          <p:nvPr/>
        </p:nvSpPr>
        <p:spPr>
          <a:xfrm>
            <a:off x="195637" y="567814"/>
            <a:ext cx="5084286" cy="34396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400" dirty="0">
                <a:latin typeface="+mn-ea"/>
                <a:ea typeface="+mn-ea"/>
              </a:rPr>
              <a:t>ユーザーの運用条件を記載してください。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D94F72-9235-EEC4-F7DB-FA53034D36D7}"/>
              </a:ext>
            </a:extLst>
          </p:cNvPr>
          <p:cNvSpPr txBox="1"/>
          <p:nvPr/>
        </p:nvSpPr>
        <p:spPr>
          <a:xfrm>
            <a:off x="17259" y="914773"/>
            <a:ext cx="10695669" cy="34789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■カメラ：ナンバー認識車両の撮影条件　</a:t>
            </a:r>
            <a:r>
              <a:rPr lang="en-US" altLang="ja-JP" sz="1100" b="1" dirty="0">
                <a:solidFill>
                  <a:schemeClr val="accent5"/>
                </a:solidFill>
                <a:latin typeface="+mj-ea"/>
                <a:ea typeface="+mj-ea"/>
              </a:rPr>
              <a:t>※</a:t>
            </a:r>
            <a:r>
              <a:rPr lang="ja-JP" altLang="en-US" sz="1100" b="1" dirty="0">
                <a:solidFill>
                  <a:schemeClr val="accent5"/>
                </a:solidFill>
                <a:latin typeface="+mj-ea"/>
                <a:ea typeface="+mj-ea"/>
              </a:rPr>
              <a:t>カメラは１レーンに１台で前方ナンバー撮影を推奨します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7C6E306-AD8B-F849-3D6B-24599F4A8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664357"/>
              </p:ext>
            </p:extLst>
          </p:nvPr>
        </p:nvGraphicFramePr>
        <p:xfrm>
          <a:off x="323474" y="3519710"/>
          <a:ext cx="10389455" cy="916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6332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1928433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972625890"/>
                    </a:ext>
                  </a:extLst>
                </a:gridCol>
                <a:gridCol w="2338230">
                  <a:extLst>
                    <a:ext uri="{9D8B030D-6E8A-4147-A177-3AD203B41FA5}">
                      <a16:colId xmlns:a16="http://schemas.microsoft.com/office/drawing/2014/main" val="3217748970"/>
                    </a:ext>
                  </a:extLst>
                </a:gridCol>
              </a:tblGrid>
              <a:tr h="2485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対象カメラ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解像度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フレームレート</a:t>
                      </a:r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(fps)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画質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28641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レコーダー</a:t>
                      </a:r>
                      <a:endParaRPr kumimoji="1" lang="en-US" altLang="ja-JP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・４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K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５・１０・１５・３０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NQ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SF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XF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32864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FHD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・４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K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５・１０・１５・３０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NQ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FQ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SF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XF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10C257-8575-FC69-4FEA-945E0AC9747A}"/>
              </a:ext>
            </a:extLst>
          </p:cNvPr>
          <p:cNvSpPr txBox="1"/>
          <p:nvPr/>
        </p:nvSpPr>
        <p:spPr>
          <a:xfrm>
            <a:off x="59048" y="3168821"/>
            <a:ext cx="4457236" cy="441297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■レコーダー：録画条件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AEE7B41-21C6-1E4F-F364-2D95EB769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274289"/>
              </p:ext>
            </p:extLst>
          </p:nvPr>
        </p:nvGraphicFramePr>
        <p:xfrm>
          <a:off x="328511" y="4962599"/>
          <a:ext cx="10389456" cy="1438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02">
                  <a:extLst>
                    <a:ext uri="{9D8B030D-6E8A-4147-A177-3AD203B41FA5}">
                      <a16:colId xmlns:a16="http://schemas.microsoft.com/office/drawing/2014/main" val="2820051309"/>
                    </a:ext>
                  </a:extLst>
                </a:gridCol>
                <a:gridCol w="2853813">
                  <a:extLst>
                    <a:ext uri="{9D8B030D-6E8A-4147-A177-3AD203B41FA5}">
                      <a16:colId xmlns:a16="http://schemas.microsoft.com/office/drawing/2014/main" val="2843219733"/>
                    </a:ext>
                  </a:extLst>
                </a:gridCol>
                <a:gridCol w="2933630">
                  <a:extLst>
                    <a:ext uri="{9D8B030D-6E8A-4147-A177-3AD203B41FA5}">
                      <a16:colId xmlns:a16="http://schemas.microsoft.com/office/drawing/2014/main" val="3918142322"/>
                    </a:ext>
                  </a:extLst>
                </a:gridCol>
                <a:gridCol w="3219711">
                  <a:extLst>
                    <a:ext uri="{9D8B030D-6E8A-4147-A177-3AD203B41FA5}">
                      <a16:colId xmlns:a16="http://schemas.microsoft.com/office/drawing/2014/main" val="3323360472"/>
                    </a:ext>
                  </a:extLst>
                </a:gridCol>
              </a:tblGrid>
              <a:tr h="250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機器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機能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設定値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045356"/>
                  </a:ext>
                </a:extLst>
              </a:tr>
              <a:tr h="39315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ＰＣ</a:t>
                      </a:r>
                      <a:endParaRPr kumimoji="1" lang="en-US" altLang="ja-JP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ナンバー履歴保存期間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日・</a:t>
                      </a:r>
                      <a:r>
                        <a:rPr kumimoji="1" lang="en-US" altLang="ja-JP" sz="11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60</a:t>
                      </a:r>
                      <a:r>
                        <a:rPr kumimoji="1" lang="ja-JP" altLang="en-US" sz="11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</a:t>
                      </a: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日・</a:t>
                      </a:r>
                      <a:r>
                        <a:rPr kumimoji="1" lang="en-US" altLang="ja-JP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120</a:t>
                      </a:r>
                      <a:r>
                        <a:rPr kumimoji="1" lang="ja-JP" altLang="en-US" sz="11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日</a:t>
                      </a:r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“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120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日”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5394"/>
                  </a:ext>
                </a:extLst>
              </a:tr>
              <a:tr h="3931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バックアップスケジュール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＊日 ＊＊</a:t>
                      </a:r>
                      <a:r>
                        <a:rPr kumimoji="1" lang="en-US" altLang="ja-JP" sz="11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＊＊、＊世代保存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“毎日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0:30</a:t>
                      </a: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、３世代保存”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9994993"/>
                  </a:ext>
                </a:extLst>
              </a:tr>
              <a:tr h="39315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定期リブート（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Windows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自動再起動）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毎日　＊＊：＊＊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+mn-ea"/>
                          <a:ea typeface="+mn-ea"/>
                        </a:rPr>
                        <a:t>指定なし時は　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“毎日 </a:t>
                      </a:r>
                      <a:r>
                        <a:rPr kumimoji="1" lang="en-US" altLang="ja-JP" sz="1100" b="1" dirty="0">
                          <a:latin typeface="+mn-ea"/>
                          <a:ea typeface="+mn-ea"/>
                        </a:rPr>
                        <a:t>0:00</a:t>
                      </a: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886909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66A9201-E861-D4A3-6FC6-6BB141E1261F}"/>
              </a:ext>
            </a:extLst>
          </p:cNvPr>
          <p:cNvSpPr txBox="1"/>
          <p:nvPr/>
        </p:nvSpPr>
        <p:spPr>
          <a:xfrm>
            <a:off x="49216" y="4633833"/>
            <a:ext cx="12066584" cy="347891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dirty="0">
                <a:latin typeface="+mj-ea"/>
                <a:ea typeface="+mj-ea"/>
              </a:rPr>
              <a:t>■ＰＣ：ナンバー履歴保存期間、バックアップスケジュール、定期リブートスケジュール　</a:t>
            </a:r>
            <a:r>
              <a:rPr lang="en-US" altLang="ja-JP" sz="1100" b="1" dirty="0">
                <a:solidFill>
                  <a:schemeClr val="accent5"/>
                </a:solidFill>
                <a:latin typeface="+mj-ea"/>
                <a:ea typeface="+mj-ea"/>
              </a:rPr>
              <a:t>※</a:t>
            </a:r>
            <a:r>
              <a:rPr lang="ja-JP" altLang="en-US" sz="1100" b="1" dirty="0">
                <a:solidFill>
                  <a:schemeClr val="accent5"/>
                </a:solidFill>
                <a:latin typeface="+mj-ea"/>
                <a:ea typeface="+mj-ea"/>
              </a:rPr>
              <a:t>定期リブードの後にバックアップ動作となるようにしてください　</a:t>
            </a:r>
            <a:br>
              <a:rPr lang="en-US" altLang="ja-JP" sz="1200" b="1" dirty="0">
                <a:latin typeface="+mn-ea"/>
                <a:ea typeface="+mn-ea"/>
              </a:rPr>
            </a:br>
            <a:r>
              <a:rPr lang="ja-JP" altLang="en-US" sz="1200" b="1" dirty="0">
                <a:latin typeface="+mn-ea"/>
                <a:ea typeface="+mn-ea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1251680661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改版履歴</a:t>
            </a:r>
          </a:p>
        </p:txBody>
      </p:sp>
      <p:graphicFrame>
        <p:nvGraphicFramePr>
          <p:cNvPr id="85" name="表 84">
            <a:extLst>
              <a:ext uri="{FF2B5EF4-FFF2-40B4-BE49-F238E27FC236}">
                <a16:creationId xmlns:a16="http://schemas.microsoft.com/office/drawing/2014/main" id="{9BAA9E8C-9AD9-6D87-D5C7-54524999F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33377"/>
              </p:ext>
            </p:extLst>
          </p:nvPr>
        </p:nvGraphicFramePr>
        <p:xfrm>
          <a:off x="333457" y="814492"/>
          <a:ext cx="11473200" cy="4576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0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7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日付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0" i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変更内容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2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1.0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版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202*. 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*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. *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初版発行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Segoe UI Semilight" panose="020B0402040204020203" pitchFamily="34" charset="0"/>
                        </a:rPr>
                        <a:t>　　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0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38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7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85494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M1">
  <a:themeElements>
    <a:clrScheme name="CONNECT 1">
      <a:dk1>
        <a:srgbClr val="000000"/>
      </a:dk1>
      <a:lt1>
        <a:srgbClr val="FFFFFF"/>
      </a:lt1>
      <a:dk2>
        <a:srgbClr val="000E4E"/>
      </a:dk2>
      <a:lt2>
        <a:srgbClr val="EEEEEE"/>
      </a:lt2>
      <a:accent1>
        <a:srgbClr val="00B7F1"/>
      </a:accent1>
      <a:accent2>
        <a:srgbClr val="0D7CF2"/>
      </a:accent2>
      <a:accent3>
        <a:srgbClr val="006603"/>
      </a:accent3>
      <a:accent4>
        <a:srgbClr val="85CC33"/>
      </a:accent4>
      <a:accent5>
        <a:srgbClr val="FF6900"/>
      </a:accent5>
      <a:accent6>
        <a:srgbClr val="AD00CC"/>
      </a:accent6>
      <a:hlink>
        <a:srgbClr val="AD00CC"/>
      </a:hlink>
      <a:folHlink>
        <a:srgbClr val="999999"/>
      </a:folHlink>
    </a:clrScheme>
    <a:fontScheme name="CONNECT 2">
      <a:majorFont>
        <a:latin typeface="Calibri"/>
        <a:ea typeface="游ゴシック"/>
        <a:cs typeface=""/>
      </a:majorFont>
      <a:minorFont>
        <a:latin typeface="Calibri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1"/>
          </a:solidFill>
        </a:ln>
      </a:spPr>
      <a:bodyPr tIns="90000" bIns="90000" rtlCol="0" anchor="t"/>
      <a:lstStyle>
        <a:defPPr algn="l">
          <a:spcAft>
            <a:spcPts val="600"/>
          </a:spcAft>
          <a:defRPr sz="2000" dirty="0">
            <a:solidFill>
              <a:schemeClr val="tx1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noAutofit/>
      </a:bodyPr>
      <a:lstStyle>
        <a:defPPr algn="l">
          <a:spcAft>
            <a:spcPts val="600"/>
          </a:spcAft>
          <a:defRPr kumimoji="1" sz="2000" dirty="0" smtClean="0">
            <a:latin typeface="+mn-ea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NNECT" id="{FD835A2F-7AE4-41BB-80AD-6DC5508D7DD4}" vid="{82D45F95-D5C2-44C9-98B5-FAC3783F979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93CDD82582CDE4D8E79541E06377340" ma:contentTypeVersion="10" ma:contentTypeDescription="新しいドキュメントを作成します。" ma:contentTypeScope="" ma:versionID="b1852886f46d28ec0e8be1f50ca3a02d">
  <xsd:schema xmlns:xsd="http://www.w3.org/2001/XMLSchema" xmlns:xs="http://www.w3.org/2001/XMLSchema" xmlns:p="http://schemas.microsoft.com/office/2006/metadata/properties" xmlns:ns2="91f62a18-5100-479a-87be-d4b776499e62" xmlns:ns3="c9708fe1-31ef-4a5a-8ca9-8584b9f9acae" targetNamespace="http://schemas.microsoft.com/office/2006/metadata/properties" ma:root="true" ma:fieldsID="6bcd4a5a6a5755aaa7f4b5010c9d0fe2" ns2:_="" ns3:_="">
    <xsd:import namespace="91f62a18-5100-479a-87be-d4b776499e62"/>
    <xsd:import namespace="c9708fe1-31ef-4a5a-8ca9-8584b9f9ac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f62a18-5100-479a-87be-d4b776499e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08fe1-31ef-4a5a-8ca9-8584b9f9aca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34A4A4-8D9A-40D0-8628-33A020F960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f62a18-5100-479a-87be-d4b776499e62"/>
    <ds:schemaRef ds:uri="c9708fe1-31ef-4a5a-8ca9-8584b9f9ac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255DD6-9763-4720-BCE4-84D0FDB1C5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CONNECT</Template>
  <TotalTime>25142</TotalTime>
  <Words>819</Words>
  <Application>Microsoft Office PowerPoint</Application>
  <PresentationFormat>ワイド画面</PresentationFormat>
  <Paragraphs>190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Medium</vt:lpstr>
      <vt:lpstr>Arial</vt:lpstr>
      <vt:lpstr>Calibri</vt:lpstr>
      <vt:lpstr>M1</vt:lpstr>
      <vt:lpstr>ナンバーキャッチシステム 要求仕様書 </vt:lpstr>
      <vt:lpstr>要求動作：ナンバー照合</vt:lpstr>
      <vt:lpstr>照合用　登録ナンバーリスト</vt:lpstr>
      <vt:lpstr>要求動作：滞留検知</vt:lpstr>
      <vt:lpstr>IPアドレス・管理者情報　一覧</vt:lpstr>
      <vt:lpstr>運用条件 一覧</vt:lpstr>
      <vt:lpstr>改版履歴</vt:lpstr>
    </vt:vector>
  </TitlesOfParts>
  <Company>Panasonic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NumberCATCHⅡ ナンバーキャッチシステム 導入手引書 【カメラ編】</dc:title>
  <dc:creator/>
  <cp:lastModifiedBy>HATA TOSHIHIRO (畑 利広)</cp:lastModifiedBy>
  <cp:revision>348</cp:revision>
  <cp:lastPrinted>2024-04-17T08:33:17Z</cp:lastPrinted>
  <dcterms:created xsi:type="dcterms:W3CDTF">2022-05-27T00:48:43Z</dcterms:created>
  <dcterms:modified xsi:type="dcterms:W3CDTF">2025-10-06T08:38:42Z</dcterms:modified>
</cp:coreProperties>
</file>