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3"/>
  </p:sldMasterIdLst>
  <p:notesMasterIdLst>
    <p:notesMasterId r:id="rId14"/>
  </p:notesMasterIdLst>
  <p:sldIdLst>
    <p:sldId id="2737" r:id="rId4"/>
    <p:sldId id="2740" r:id="rId5"/>
    <p:sldId id="261" r:id="rId6"/>
    <p:sldId id="2739" r:id="rId7"/>
    <p:sldId id="2716" r:id="rId8"/>
    <p:sldId id="2714" r:id="rId9"/>
    <p:sldId id="2719" r:id="rId10"/>
    <p:sldId id="2147475351" r:id="rId11"/>
    <p:sldId id="2724" r:id="rId12"/>
    <p:sldId id="2738" r:id="rId13"/>
  </p:sldIdLst>
  <p:sldSz cx="12192000" cy="6858000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415" userDrawn="1">
          <p15:clr>
            <a:srgbClr val="A4A3A4"/>
          </p15:clr>
        </p15:guide>
        <p15:guide id="3" orient="horz" pos="1366" userDrawn="1">
          <p15:clr>
            <a:srgbClr val="A4A3A4"/>
          </p15:clr>
        </p15:guide>
        <p15:guide id="4" orient="horz" pos="2001" userDrawn="1">
          <p15:clr>
            <a:srgbClr val="A4A3A4"/>
          </p15:clr>
        </p15:guide>
        <p15:guide id="5" pos="121" userDrawn="1">
          <p15:clr>
            <a:srgbClr val="A4A3A4"/>
          </p15:clr>
        </p15:guide>
        <p15:guide id="6" pos="51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7F8184"/>
    <a:srgbClr val="15181F"/>
    <a:srgbClr val="1E374D"/>
    <a:srgbClr val="B9B9EC"/>
    <a:srgbClr val="6699FF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6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206" y="82"/>
      </p:cViewPr>
      <p:guideLst>
        <p:guide orient="horz" pos="686"/>
        <p:guide pos="415"/>
        <p:guide orient="horz" pos="1366"/>
        <p:guide orient="horz" pos="2001"/>
        <p:guide pos="121"/>
        <p:guide pos="51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64C8FB13-D00E-4298-B375-C4D4BF84A6DF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3E903B8A-2E50-4CF9-B943-C26C7677B2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8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A4C184-49D7-457F-8C52-A704908F5F0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55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DDAD2BA-09F7-5B4B-B1EA-E1AD06B66F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017"/>
            <a:ext cx="12192000" cy="5130800"/>
          </a:xfrm>
          <a:prstGeom prst="rect">
            <a:avLst/>
          </a:prstGeom>
        </p:spPr>
      </p:pic>
      <p:sp>
        <p:nvSpPr>
          <p:cNvPr id="10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875420" y="3789040"/>
            <a:ext cx="8172908" cy="76944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20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社名・肩書・名前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5420" y="1358135"/>
            <a:ext cx="8172908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875420" y="3429000"/>
            <a:ext cx="8172908" cy="318103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14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en-US" altLang="ja-JP" dirty="0"/>
              <a:t>20xx.xx.xx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75420" y="443735"/>
            <a:ext cx="8172908" cy="536993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12" indent="0">
              <a:buNone/>
              <a:defRPr sz="2000">
                <a:solidFill>
                  <a:schemeClr val="bg1"/>
                </a:solidFill>
              </a:defRPr>
            </a:lvl2pPr>
            <a:lvl3pPr marL="914422" indent="0">
              <a:buNone/>
              <a:defRPr sz="1800">
                <a:solidFill>
                  <a:schemeClr val="bg1"/>
                </a:solidFill>
              </a:defRPr>
            </a:lvl3pPr>
            <a:lvl4pPr marL="1371634" indent="0">
              <a:buNone/>
              <a:defRPr sz="1600">
                <a:solidFill>
                  <a:schemeClr val="bg1"/>
                </a:solidFill>
              </a:defRPr>
            </a:lvl4pPr>
            <a:lvl5pPr marL="1828846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○○様御中</a:t>
            </a: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F7F3CD00-01B9-B241-94A3-97089553A4A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64352" y="5696992"/>
            <a:ext cx="2700300" cy="46831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latin typeface="+mn-ea"/>
                <a:ea typeface="+mn-ea"/>
              </a:defRPr>
            </a:lvl1pPr>
            <a:lvl2pPr marL="457212" indent="0">
              <a:buNone/>
              <a:defRPr/>
            </a:lvl2pPr>
            <a:lvl3pPr marL="914422" indent="0">
              <a:buNone/>
              <a:defRPr/>
            </a:lvl3pPr>
            <a:lvl4pPr marL="1371634" indent="0">
              <a:buNone/>
              <a:defRPr/>
            </a:lvl4pPr>
            <a:lvl5pPr marL="1828846" indent="0"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9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1381D13E-C3C9-1846-A93C-6912DEA13C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74800" y="2384884"/>
            <a:ext cx="8245536" cy="572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2646784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799">
          <p15:clr>
            <a:srgbClr val="FBAE40"/>
          </p15:clr>
        </p15:guide>
        <p15:guide id="4" orient="horz" pos="4156">
          <p15:clr>
            <a:srgbClr val="FBAE40"/>
          </p15:clr>
        </p15:guide>
        <p15:guide id="5" pos="197">
          <p15:clr>
            <a:srgbClr val="FBAE40"/>
          </p15:clr>
        </p15:guide>
        <p15:guide id="6" pos="74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0" y="0"/>
            <a:ext cx="11526000" cy="572400"/>
          </a:xfrm>
          <a:solidFill>
            <a:schemeClr val="tx2"/>
          </a:solidFill>
        </p:spPr>
        <p:txBody>
          <a:bodyPr lIns="288000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7" name="スライド番号プレースホルダー 5">
            <a:extLst>
              <a:ext uri="{FF2B5EF4-FFF2-40B4-BE49-F238E27FC236}">
                <a16:creationId xmlns:a16="http://schemas.microsoft.com/office/drawing/2014/main" id="{E8B4BFC5-7664-FD41-9D37-DD0FE0808516}"/>
              </a:ext>
            </a:extLst>
          </p:cNvPr>
          <p:cNvSpPr txBox="1">
            <a:spLocks/>
          </p:cNvSpPr>
          <p:nvPr/>
        </p:nvSpPr>
        <p:spPr>
          <a:xfrm>
            <a:off x="11526000" y="542"/>
            <a:ext cx="666000" cy="57185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251999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fld id="{B00743E2-DB8E-42EE-B8E6-E10BB426BCEB}" type="slidenum">
              <a:rPr lang="ja-JP" altLang="en-US" sz="1200" smtClean="0"/>
              <a:pPr/>
              <a:t>‹#›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66043757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>
        <p15:guide id="3" orient="horz" pos="595" userDrawn="1">
          <p15:clr>
            <a:srgbClr val="FBAE40"/>
          </p15:clr>
        </p15:guide>
        <p15:guide id="4" orient="horz" pos="4156">
          <p15:clr>
            <a:srgbClr val="FBAE40"/>
          </p15:clr>
        </p15:guide>
        <p15:guide id="5" pos="197">
          <p15:clr>
            <a:srgbClr val="FBAE40"/>
          </p15:clr>
        </p15:guide>
        <p15:guide id="6" pos="746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0" y="0"/>
            <a:ext cx="11526000" cy="572400"/>
          </a:xfrm>
          <a:solidFill>
            <a:schemeClr val="tx2"/>
          </a:solidFill>
        </p:spPr>
        <p:txBody>
          <a:bodyPr lIns="288000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7" name="スライド番号プレースホルダー 5">
            <a:extLst>
              <a:ext uri="{FF2B5EF4-FFF2-40B4-BE49-F238E27FC236}">
                <a16:creationId xmlns:a16="http://schemas.microsoft.com/office/drawing/2014/main" id="{E8B4BFC5-7664-FD41-9D37-DD0FE0808516}"/>
              </a:ext>
            </a:extLst>
          </p:cNvPr>
          <p:cNvSpPr txBox="1">
            <a:spLocks/>
          </p:cNvSpPr>
          <p:nvPr/>
        </p:nvSpPr>
        <p:spPr>
          <a:xfrm>
            <a:off x="11526000" y="542"/>
            <a:ext cx="666000" cy="57185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251999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fld id="{B00743E2-DB8E-42EE-B8E6-E10BB426BCEB}" type="slidenum">
              <a:rPr lang="ja-JP" altLang="en-US" sz="1200" smtClean="0"/>
              <a:pPr/>
              <a:t>‹#›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944565463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>
        <p15:guide id="3" orient="horz" pos="595">
          <p15:clr>
            <a:srgbClr val="FBAE40"/>
          </p15:clr>
        </p15:guide>
        <p15:guide id="4" orient="horz" pos="4156">
          <p15:clr>
            <a:srgbClr val="FBAE40"/>
          </p15:clr>
        </p15:guide>
        <p15:guide id="5" pos="197">
          <p15:clr>
            <a:srgbClr val="FBAE40"/>
          </p15:clr>
        </p15:guide>
        <p15:guide id="6" pos="746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10C04A1-1FFF-EB93-B4C0-F3C7964AC204}"/>
              </a:ext>
            </a:extLst>
          </p:cNvPr>
          <p:cNvSpPr/>
          <p:nvPr userDrawn="1"/>
        </p:nvSpPr>
        <p:spPr>
          <a:xfrm>
            <a:off x="0" y="0"/>
            <a:ext cx="12192000" cy="5699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4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A000D62-F38B-6828-0649-9A10F404EFC7}"/>
              </a:ext>
            </a:extLst>
          </p:cNvPr>
          <p:cNvSpPr/>
          <p:nvPr userDrawn="1"/>
        </p:nvSpPr>
        <p:spPr>
          <a:xfrm>
            <a:off x="11769829" y="0"/>
            <a:ext cx="422171" cy="569913"/>
          </a:xfrm>
          <a:custGeom>
            <a:avLst/>
            <a:gdLst>
              <a:gd name="connsiteX0" fmla="*/ 0 w 422171"/>
              <a:gd name="connsiteY0" fmla="*/ 0 h 569913"/>
              <a:gd name="connsiteX1" fmla="*/ 422171 w 422171"/>
              <a:gd name="connsiteY1" fmla="*/ 0 h 569913"/>
              <a:gd name="connsiteX2" fmla="*/ 422171 w 422171"/>
              <a:gd name="connsiteY2" fmla="*/ 569913 h 569913"/>
              <a:gd name="connsiteX3" fmla="*/ 0 w 422171"/>
              <a:gd name="connsiteY3" fmla="*/ 569913 h 569913"/>
              <a:gd name="connsiteX4" fmla="*/ 14216 w 422171"/>
              <a:gd name="connsiteY4" fmla="*/ 539169 h 569913"/>
              <a:gd name="connsiteX5" fmla="*/ 62771 w 422171"/>
              <a:gd name="connsiteY5" fmla="*/ 284957 h 569913"/>
              <a:gd name="connsiteX6" fmla="*/ 14216 w 422171"/>
              <a:gd name="connsiteY6" fmla="*/ 30744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2171" h="569913">
                <a:moveTo>
                  <a:pt x="0" y="0"/>
                </a:moveTo>
                <a:lnTo>
                  <a:pt x="422171" y="0"/>
                </a:lnTo>
                <a:lnTo>
                  <a:pt x="422171" y="569913"/>
                </a:lnTo>
                <a:lnTo>
                  <a:pt x="0" y="569913"/>
                </a:lnTo>
                <a:lnTo>
                  <a:pt x="14216" y="539169"/>
                </a:lnTo>
                <a:cubicBezTo>
                  <a:pt x="45772" y="458863"/>
                  <a:pt x="62771" y="373481"/>
                  <a:pt x="62771" y="284957"/>
                </a:cubicBezTo>
                <a:cubicBezTo>
                  <a:pt x="62771" y="196432"/>
                  <a:pt x="45772" y="111050"/>
                  <a:pt x="14216" y="307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8796300" y="2972484"/>
            <a:ext cx="648072" cy="257066"/>
          </a:xfrm>
          <a:prstGeom prst="rect">
            <a:avLst/>
          </a:prstGeom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kumimoji="1" lang="ja-JP" altLang="en-US" sz="900">
                <a:solidFill>
                  <a:schemeClr val="bg1"/>
                </a:solidFill>
                <a:latin typeface="+mn-ea"/>
                <a:ea typeface="+mn-ea"/>
              </a:rPr>
              <a:t>暫定版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0D353-12AE-6E34-DDFD-87A4D254940B}"/>
              </a:ext>
            </a:extLst>
          </p:cNvPr>
          <p:cNvSpPr txBox="1"/>
          <p:nvPr userDrawn="1"/>
        </p:nvSpPr>
        <p:spPr>
          <a:xfrm>
            <a:off x="-511444" y="433953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B2F35E-9942-2144-4460-41A5127C60F7}"/>
              </a:ext>
            </a:extLst>
          </p:cNvPr>
          <p:cNvSpPr txBox="1"/>
          <p:nvPr userDrawn="1"/>
        </p:nvSpPr>
        <p:spPr>
          <a:xfrm>
            <a:off x="34724" y="-763929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>
              <a:latin typeface="+mn-ea"/>
              <a:ea typeface="+mn-ea"/>
            </a:endParaRPr>
          </a:p>
        </p:txBody>
      </p:sp>
      <p:sp>
        <p:nvSpPr>
          <p:cNvPr id="17" name="タイトル 6">
            <a:extLst>
              <a:ext uri="{FF2B5EF4-FFF2-40B4-BE49-F238E27FC236}">
                <a16:creationId xmlns:a16="http://schemas.microsoft.com/office/drawing/2014/main" id="{19A17B03-B7FE-0A72-E174-7E84F792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473200" cy="569913"/>
          </a:xfrm>
          <a:prstGeom prst="rect">
            <a:avLst/>
          </a:prstGeom>
          <a:noFill/>
        </p:spPr>
        <p:txBody>
          <a:bodyPr lIns="270000" anchor="ctr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3C01566E-7C69-B09B-4987-74578429C2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903287"/>
            <a:ext cx="12192000" cy="917575"/>
          </a:xfrm>
          <a:prstGeom prst="rect">
            <a:avLst/>
          </a:prstGeom>
        </p:spPr>
        <p:txBody>
          <a:bodyPr tIns="100800"/>
          <a:lstStyle>
            <a:lvl1pPr marL="0" indent="0" algn="ctr">
              <a:buNone/>
              <a:defRPr b="0">
                <a:solidFill>
                  <a:schemeClr val="tx2"/>
                </a:solidFill>
              </a:defRPr>
            </a:lvl1pPr>
            <a:lvl2pPr marL="457212" indent="0" algn="ctr">
              <a:buNone/>
              <a:defRPr>
                <a:solidFill>
                  <a:schemeClr val="tx2"/>
                </a:solidFill>
              </a:defRPr>
            </a:lvl2pPr>
            <a:lvl3pPr marL="914422" indent="0" algn="ctr">
              <a:buNone/>
              <a:defRPr>
                <a:solidFill>
                  <a:schemeClr val="tx2"/>
                </a:solidFill>
              </a:defRPr>
            </a:lvl3pPr>
            <a:lvl4pPr marL="1371634" indent="0" algn="ctr">
              <a:buNone/>
              <a:defRPr>
                <a:solidFill>
                  <a:schemeClr val="tx2"/>
                </a:solidFill>
              </a:defRPr>
            </a:lvl4pPr>
            <a:lvl5pPr marL="1828846" indent="0" algn="ctr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/>
              <a:t>キーメッセージ</a:t>
            </a:r>
          </a:p>
        </p:txBody>
      </p:sp>
      <p:sp>
        <p:nvSpPr>
          <p:cNvPr id="11" name="スライド番号プレースホルダー 5">
            <a:extLst>
              <a:ext uri="{FF2B5EF4-FFF2-40B4-BE49-F238E27FC236}">
                <a16:creationId xmlns:a16="http://schemas.microsoft.com/office/drawing/2014/main" id="{AF82DBF8-D8AF-5061-524C-60F995EBBC12}"/>
              </a:ext>
            </a:extLst>
          </p:cNvPr>
          <p:cNvSpPr txBox="1">
            <a:spLocks/>
          </p:cNvSpPr>
          <p:nvPr userDrawn="1"/>
        </p:nvSpPr>
        <p:spPr>
          <a:xfrm>
            <a:off x="11672889" y="6510472"/>
            <a:ext cx="519112" cy="347528"/>
          </a:xfrm>
          <a:prstGeom prst="rect">
            <a:avLst/>
          </a:prstGeom>
          <a:noFill/>
        </p:spPr>
        <p:txBody>
          <a:bodyPr vert="horz" lIns="0" tIns="45720" rIns="0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fld id="{B00743E2-DB8E-42EE-B8E6-E10BB426BCEB}" type="slidenum">
              <a:rPr lang="ja-JP" altLang="en-US" sz="1000" smtClean="0">
                <a:solidFill>
                  <a:schemeClr val="tx2"/>
                </a:solidFill>
              </a:rPr>
              <a:pPr algn="ctr"/>
              <a:t>‹#›</a:t>
            </a:fld>
            <a:endParaRPr lang="ja-JP" altLang="en-US" sz="1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41482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72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43E2-DB8E-42EE-B8E6-E10BB426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33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9" r:id="rId2"/>
    <p:sldLayoutId id="2147483796" r:id="rId3"/>
    <p:sldLayoutId id="2147483820" r:id="rId4"/>
    <p:sldLayoutId id="2147483819" r:id="rId5"/>
  </p:sldLayoutIdLst>
  <p:hf hdr="0" ftr="0" dt="0"/>
  <p:txStyles>
    <p:titleStyle>
      <a:lvl1pPr algn="ctr" defTabSz="914423" rtl="0" eaLnBrk="1" latinLnBrk="0" hangingPunct="1">
        <a:spcBef>
          <a:spcPct val="0"/>
        </a:spcBef>
        <a:buNone/>
        <a:defRPr kumimoji="1" sz="2800" b="1" kern="1200" spc="0" baseline="0">
          <a:solidFill>
            <a:schemeClr val="tx2"/>
          </a:solidFill>
          <a:latin typeface="+mj-ea"/>
          <a:ea typeface="+mj-ea"/>
          <a:cs typeface="+mj-cs"/>
        </a:defRPr>
      </a:lvl1pPr>
    </p:titleStyle>
    <p:bodyStyle>
      <a:lvl1pPr marL="342908" indent="-342908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2pPr>
      <a:lvl3pPr marL="1143028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4pPr>
      <a:lvl5pPr marL="2057452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A279E32-7228-43B9-99D2-605A1E3B30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sz="1800" dirty="0"/>
              <a:t>＊＊＊＊＊＊＊＊＊＊＊</a:t>
            </a:r>
            <a:endParaRPr kumimoji="1" lang="en-US" altLang="ja-JP" sz="1800" dirty="0"/>
          </a:p>
          <a:p>
            <a:r>
              <a:rPr lang="ja-JP" altLang="en-US" sz="1800" dirty="0"/>
              <a:t>＊＊＊＊＊＊＊＊＊＊</a:t>
            </a:r>
            <a:endParaRPr lang="en-US" altLang="ja-JP" sz="18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96ACCDA-2BE1-4465-B874-5B131F270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420" y="1341314"/>
            <a:ext cx="8172908" cy="1325563"/>
          </a:xfrm>
        </p:spPr>
        <p:txBody>
          <a:bodyPr/>
          <a:lstStyle/>
          <a:p>
            <a:r>
              <a:rPr kumimoji="1" lang="ja-JP" altLang="en-US" dirty="0"/>
              <a:t>ナンバーキャッチシステム設計書 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EDC77A-3AB4-4533-89DC-868C465AB4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2025. </a:t>
            </a:r>
            <a:r>
              <a:rPr lang="en-US" altLang="ja-JP" dirty="0"/>
              <a:t>*.*</a:t>
            </a:r>
            <a:r>
              <a:rPr kumimoji="1" lang="en-US" altLang="ja-JP" dirty="0"/>
              <a:t>    1.0</a:t>
            </a:r>
            <a:r>
              <a:rPr lang="ja-JP" altLang="en-US" dirty="0"/>
              <a:t>版</a:t>
            </a:r>
            <a:endParaRPr kumimoji="1" lang="ja-JP" altLang="en-US" dirty="0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C3938A17-F810-FFFB-1BAE-19CB8E5B8F30}"/>
              </a:ext>
            </a:extLst>
          </p:cNvPr>
          <p:cNvSpPr txBox="1">
            <a:spLocks/>
          </p:cNvSpPr>
          <p:nvPr/>
        </p:nvSpPr>
        <p:spPr>
          <a:xfrm>
            <a:off x="548498" y="426528"/>
            <a:ext cx="7179657" cy="67960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23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kumimoji="1" sz="2800" b="1" kern="1200" spc="0" baseline="0">
                <a:solidFill>
                  <a:schemeClr val="bg1"/>
                </a:solidFill>
                <a:latin typeface="+mj-ea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 dirty="0"/>
              <a:t>＊＊＊様向け</a:t>
            </a:r>
          </a:p>
        </p:txBody>
      </p:sp>
    </p:spTree>
    <p:extLst>
      <p:ext uri="{BB962C8B-B14F-4D97-AF65-F5344CB8AC3E}">
        <p14:creationId xmlns:p14="http://schemas.microsoft.com/office/powerpoint/2010/main" val="42310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改版履歴</a:t>
            </a:r>
          </a:p>
        </p:txBody>
      </p:sp>
      <p:graphicFrame>
        <p:nvGraphicFramePr>
          <p:cNvPr id="85" name="表 84">
            <a:extLst>
              <a:ext uri="{FF2B5EF4-FFF2-40B4-BE49-F238E27FC236}">
                <a16:creationId xmlns:a16="http://schemas.microsoft.com/office/drawing/2014/main" id="{9BAA9E8C-9AD9-6D87-D5C7-54524999F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4339"/>
              </p:ext>
            </p:extLst>
          </p:nvPr>
        </p:nvGraphicFramePr>
        <p:xfrm>
          <a:off x="333457" y="814492"/>
          <a:ext cx="11473200" cy="4576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0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7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日付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変更内容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2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1.0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2025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*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 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*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. *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初版発行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　　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0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38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7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53889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82932-08D5-72D7-21E0-6D3DD66BF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B3BD2386-2B62-C0FA-E267-A60E3E038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システム構成</a:t>
            </a:r>
            <a:r>
              <a:rPr lang="en-US" altLang="ja-JP" dirty="0"/>
              <a:t>【</a:t>
            </a:r>
            <a:r>
              <a:rPr lang="ja-JP" altLang="en-US" dirty="0"/>
              <a:t>パターン１</a:t>
            </a:r>
            <a:r>
              <a:rPr lang="en-US" altLang="ja-JP" dirty="0"/>
              <a:t>】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60CAC8-9720-D344-6BEE-8CFF202FAC02}"/>
              </a:ext>
            </a:extLst>
          </p:cNvPr>
          <p:cNvSpPr txBox="1"/>
          <p:nvPr/>
        </p:nvSpPr>
        <p:spPr>
          <a:xfrm>
            <a:off x="3744974" y="141450"/>
            <a:ext cx="3955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案件内容にそって記載してください</a:t>
            </a:r>
            <a:endParaRPr lang="en-US" altLang="ja-JP" sz="1400" dirty="0">
              <a:solidFill>
                <a:schemeClr val="accent1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CF11AB24-03D2-9D61-B7F4-8F0CD0E01B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455856"/>
              </p:ext>
            </p:extLst>
          </p:nvPr>
        </p:nvGraphicFramePr>
        <p:xfrm>
          <a:off x="462935" y="4729847"/>
          <a:ext cx="5202957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476">
                  <a:extLst>
                    <a:ext uri="{9D8B030D-6E8A-4147-A177-3AD203B41FA5}">
                      <a16:colId xmlns:a16="http://schemas.microsoft.com/office/drawing/2014/main" val="2745115530"/>
                    </a:ext>
                  </a:extLst>
                </a:gridCol>
                <a:gridCol w="1711354">
                  <a:extLst>
                    <a:ext uri="{9D8B030D-6E8A-4147-A177-3AD203B41FA5}">
                      <a16:colId xmlns:a16="http://schemas.microsoft.com/office/drawing/2014/main" val="679395400"/>
                    </a:ext>
                  </a:extLst>
                </a:gridCol>
                <a:gridCol w="2134127">
                  <a:extLst>
                    <a:ext uri="{9D8B030D-6E8A-4147-A177-3AD203B41FA5}">
                      <a16:colId xmlns:a16="http://schemas.microsoft.com/office/drawing/2014/main" val="3508723799"/>
                    </a:ext>
                  </a:extLst>
                </a:gridCol>
              </a:tblGrid>
              <a:tr h="196253">
                <a:tc gridSpan="2"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機器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用途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422013"/>
                  </a:ext>
                </a:extLst>
              </a:tr>
              <a:tr h="196253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カメラ＋アプリ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WV-X15301-Z1LN</a:t>
                      </a:r>
                    </a:p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WV-XAE202WUX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ナンバープレート認識用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25865"/>
                  </a:ext>
                </a:extLst>
              </a:tr>
              <a:tr h="196253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IF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コンバーター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B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入退場ゲート等との連動用</a:t>
                      </a:r>
                      <a:br>
                        <a:rPr kumimoji="1" lang="en-US" altLang="ja-JP" sz="1000" b="1" dirty="0">
                          <a:latin typeface="+mj-ea"/>
                          <a:ea typeface="+mj-ea"/>
                        </a:rPr>
                      </a:br>
                      <a:r>
                        <a:rPr kumimoji="1" lang="ja-JP" altLang="en-US" sz="1000" b="0" dirty="0">
                          <a:latin typeface="+mj-ea"/>
                          <a:ea typeface="+mj-ea"/>
                        </a:rPr>
                        <a:t>パトライトの制御用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738159"/>
                  </a:ext>
                </a:extLst>
              </a:tr>
              <a:tr h="196253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IO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ユニット（接点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LAN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コンバータ）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ASE334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からのアラーム発報を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外部機器と連動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260567"/>
                  </a:ext>
                </a:extLst>
              </a:tr>
              <a:tr h="196253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PoE++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インジェクター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カメラへの電源供給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641568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743D57A-1581-EDE0-0CC0-C99C31484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712429"/>
              </p:ext>
            </p:extLst>
          </p:nvPr>
        </p:nvGraphicFramePr>
        <p:xfrm>
          <a:off x="6577496" y="4729847"/>
          <a:ext cx="521081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5355">
                  <a:extLst>
                    <a:ext uri="{9D8B030D-6E8A-4147-A177-3AD203B41FA5}">
                      <a16:colId xmlns:a16="http://schemas.microsoft.com/office/drawing/2014/main" val="2745115530"/>
                    </a:ext>
                  </a:extLst>
                </a:gridCol>
                <a:gridCol w="1367074">
                  <a:extLst>
                    <a:ext uri="{9D8B030D-6E8A-4147-A177-3AD203B41FA5}">
                      <a16:colId xmlns:a16="http://schemas.microsoft.com/office/drawing/2014/main" val="669829785"/>
                    </a:ext>
                  </a:extLst>
                </a:gridCol>
                <a:gridCol w="2318390">
                  <a:extLst>
                    <a:ext uri="{9D8B030D-6E8A-4147-A177-3AD203B41FA5}">
                      <a16:colId xmlns:a16="http://schemas.microsoft.com/office/drawing/2014/main" val="3508723799"/>
                    </a:ext>
                  </a:extLst>
                </a:gridCol>
              </a:tblGrid>
              <a:tr h="150870">
                <a:tc gridSpan="2"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機器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用途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422013"/>
                  </a:ext>
                </a:extLst>
              </a:tr>
              <a:tr h="150870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レコーダー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0" dirty="0">
                          <a:latin typeface="+mj-ea"/>
                          <a:ea typeface="+mj-ea"/>
                        </a:rPr>
                        <a:t>・監視映像の保存</a:t>
                      </a:r>
                      <a:endParaRPr kumimoji="1" lang="en-US" altLang="ja-JP" sz="1000" b="0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0" dirty="0">
                          <a:latin typeface="+mj-ea"/>
                          <a:ea typeface="+mj-ea"/>
                        </a:rPr>
                        <a:t>・ナンバー認識ログの保存</a:t>
                      </a:r>
                      <a:endParaRPr kumimoji="1" lang="en-US" altLang="ja-JP" sz="1000" b="0" dirty="0">
                        <a:latin typeface="+mj-ea"/>
                        <a:ea typeface="+mj-ea"/>
                      </a:endParaRPr>
                    </a:p>
                    <a:p>
                      <a:pPr algn="l"/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7925865"/>
                  </a:ext>
                </a:extLst>
              </a:tr>
              <a:tr h="15087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・照合用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PC</a:t>
                      </a:r>
                    </a:p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・管理ソフトウェア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WV-ASM300UX</a:t>
                      </a:r>
                    </a:p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WV-ASE334WUX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・ナンバー情報の登録</a:t>
                      </a:r>
                      <a:endParaRPr kumimoji="1" lang="en-US" altLang="ja-JP" sz="1000" b="1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・ナンバー照合</a:t>
                      </a:r>
                      <a:endParaRPr kumimoji="1" lang="en-US" altLang="ja-JP" sz="1000" b="1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・ナンバー読み取り履歴保存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7479438"/>
                  </a:ext>
                </a:extLst>
              </a:tr>
              <a:tr h="150870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パトライト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入退場発報を監視室にお知らせ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675672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5BC5852D-3657-37EA-7542-A55E5374D4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857" y="1138916"/>
            <a:ext cx="962594" cy="478669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58EEC5E-DDB9-9D82-2DBD-7F5589894B46}"/>
              </a:ext>
            </a:extLst>
          </p:cNvPr>
          <p:cNvSpPr/>
          <p:nvPr/>
        </p:nvSpPr>
        <p:spPr>
          <a:xfrm>
            <a:off x="781520" y="832137"/>
            <a:ext cx="1661895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＊＊＊＊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D073722-6338-6963-6EB6-7CE142E481B9}"/>
              </a:ext>
            </a:extLst>
          </p:cNvPr>
          <p:cNvSpPr/>
          <p:nvPr/>
        </p:nvSpPr>
        <p:spPr>
          <a:xfrm>
            <a:off x="6550270" y="840100"/>
            <a:ext cx="2172228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＊＊＊＊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9F3DC4A-1CCD-E0B0-07C2-C3AC1A49B9F9}"/>
              </a:ext>
            </a:extLst>
          </p:cNvPr>
          <p:cNvSpPr/>
          <p:nvPr/>
        </p:nvSpPr>
        <p:spPr>
          <a:xfrm>
            <a:off x="794631" y="832136"/>
            <a:ext cx="5306780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D5B2E5D-1147-3FDF-0AB6-39B75DE65230}"/>
              </a:ext>
            </a:extLst>
          </p:cNvPr>
          <p:cNvCxnSpPr/>
          <p:nvPr/>
        </p:nvCxnSpPr>
        <p:spPr>
          <a:xfrm>
            <a:off x="2783772" y="1950334"/>
            <a:ext cx="1023105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7868448-A4A0-8E28-E89B-1A2754611FD4}"/>
              </a:ext>
            </a:extLst>
          </p:cNvPr>
          <p:cNvSpPr txBox="1"/>
          <p:nvPr/>
        </p:nvSpPr>
        <p:spPr>
          <a:xfrm>
            <a:off x="926770" y="2042605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AI</a:t>
            </a:r>
            <a:r>
              <a:rPr kumimoji="1" lang="ja-JP" altLang="en-US" sz="1100" b="1" dirty="0">
                <a:latin typeface="+mn-ea"/>
                <a:ea typeface="+mn-ea"/>
              </a:rPr>
              <a:t>カメラ</a:t>
            </a:r>
            <a:endParaRPr kumimoji="1" lang="en-US" altLang="ja-JP" sz="1100" b="1" dirty="0">
              <a:latin typeface="+mn-ea"/>
              <a:ea typeface="+mn-ea"/>
            </a:endParaRPr>
          </a:p>
          <a:p>
            <a:r>
              <a:rPr lang="en-US" altLang="ja-JP" sz="1100" b="1" dirty="0">
                <a:latin typeface="+mn-ea"/>
                <a:ea typeface="+mn-ea"/>
              </a:rPr>
              <a:t>     </a:t>
            </a:r>
            <a:r>
              <a:rPr lang="ja-JP" altLang="en-US" sz="1100" b="1" dirty="0">
                <a:latin typeface="+mn-ea"/>
                <a:ea typeface="+mn-ea"/>
              </a:rPr>
              <a:t>＋ナンバー認識アプリ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WV-XAE202WUX)</a:t>
            </a:r>
            <a:endParaRPr kumimoji="1" lang="ja-JP" altLang="en-US" sz="1400" b="1" dirty="0">
              <a:latin typeface="+mn-ea"/>
              <a:ea typeface="+mn-ea"/>
            </a:endParaRP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3A68D885-411B-EB18-5B26-11A8CE104B81}"/>
              </a:ext>
            </a:extLst>
          </p:cNvPr>
          <p:cNvCxnSpPr/>
          <p:nvPr/>
        </p:nvCxnSpPr>
        <p:spPr>
          <a:xfrm>
            <a:off x="7763727" y="2271935"/>
            <a:ext cx="139032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9BD2F0E-39CC-1A2E-62AE-6DA6CF79A7C6}"/>
              </a:ext>
            </a:extLst>
          </p:cNvPr>
          <p:cNvGrpSpPr/>
          <p:nvPr/>
        </p:nvGrpSpPr>
        <p:grpSpPr>
          <a:xfrm>
            <a:off x="6917290" y="1484670"/>
            <a:ext cx="1191894" cy="661090"/>
            <a:chOff x="1726435" y="3342776"/>
            <a:chExt cx="1191894" cy="661090"/>
          </a:xfrm>
        </p:grpSpPr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F657E939-1B3F-EFE5-DF65-5FDC56FEDEA8}"/>
                </a:ext>
              </a:extLst>
            </p:cNvPr>
            <p:cNvCxnSpPr/>
            <p:nvPr/>
          </p:nvCxnSpPr>
          <p:spPr>
            <a:xfrm>
              <a:off x="1726435" y="3342776"/>
              <a:ext cx="1191894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E33000D8-196A-AC10-6396-6A233A8B9DF9}"/>
                </a:ext>
              </a:extLst>
            </p:cNvPr>
            <p:cNvCxnSpPr/>
            <p:nvPr/>
          </p:nvCxnSpPr>
          <p:spPr>
            <a:xfrm>
              <a:off x="1726435" y="3342776"/>
              <a:ext cx="0" cy="66109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C780BCC-E79B-E33C-1112-B0FE5A67DE15}"/>
              </a:ext>
            </a:extLst>
          </p:cNvPr>
          <p:cNvCxnSpPr/>
          <p:nvPr/>
        </p:nvCxnSpPr>
        <p:spPr>
          <a:xfrm>
            <a:off x="4596129" y="1736669"/>
            <a:ext cx="23063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2694A96C-9E24-5E8E-2657-EB68C7C876FB}"/>
              </a:ext>
            </a:extLst>
          </p:cNvPr>
          <p:cNvGrpSpPr/>
          <p:nvPr/>
        </p:nvGrpSpPr>
        <p:grpSpPr>
          <a:xfrm>
            <a:off x="6702698" y="2118299"/>
            <a:ext cx="925412" cy="682859"/>
            <a:chOff x="8161548" y="2163658"/>
            <a:chExt cx="925412" cy="682859"/>
          </a:xfrm>
        </p:grpSpPr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6EA7F61A-FAF1-2813-DE98-423A14CC6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07007319-3731-6C40-934C-FEFE12462CD9}"/>
                </a:ext>
              </a:extLst>
            </p:cNvPr>
            <p:cNvSpPr txBox="1"/>
            <p:nvPr/>
          </p:nvSpPr>
          <p:spPr>
            <a:xfrm>
              <a:off x="8256203" y="2584907"/>
              <a:ext cx="736099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100" b="1" dirty="0">
                  <a:latin typeface="+mn-ea"/>
                  <a:ea typeface="+mn-ea"/>
                </a:rPr>
                <a:t>スイッチ</a:t>
              </a: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D6ED1E1-8898-CA56-4E62-2994BF5A5343}"/>
              </a:ext>
            </a:extLst>
          </p:cNvPr>
          <p:cNvSpPr txBox="1"/>
          <p:nvPr/>
        </p:nvSpPr>
        <p:spPr>
          <a:xfrm>
            <a:off x="7934942" y="1573314"/>
            <a:ext cx="18934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100" b="1" dirty="0">
                <a:latin typeface="+mn-ea"/>
                <a:ea typeface="+mn-ea"/>
              </a:rPr>
              <a:t>NX/NU</a:t>
            </a:r>
            <a:r>
              <a:rPr lang="ja-JP" altLang="en-US" sz="1100" b="1" dirty="0">
                <a:latin typeface="+mn-ea"/>
                <a:ea typeface="+mn-ea"/>
              </a:rPr>
              <a:t>シリーズレコーダー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2F066ECF-EE6B-02EA-A825-6DC420F48DD9}"/>
              </a:ext>
            </a:extLst>
          </p:cNvPr>
          <p:cNvSpPr txBox="1"/>
          <p:nvPr/>
        </p:nvSpPr>
        <p:spPr>
          <a:xfrm>
            <a:off x="8919346" y="2818005"/>
            <a:ext cx="1818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ASM300</a:t>
            </a:r>
            <a:r>
              <a:rPr lang="ja-JP" altLang="en-US" sz="1100" b="1" dirty="0">
                <a:latin typeface="+mn-ea"/>
                <a:ea typeface="+mn-ea"/>
              </a:rPr>
              <a:t>＋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WV-ASE334WUX)</a:t>
            </a:r>
            <a:endParaRPr kumimoji="1" lang="ja-JP" altLang="en-US" sz="1800" b="1" dirty="0">
              <a:latin typeface="+mn-ea"/>
              <a:ea typeface="+mn-ea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753DE46-D77A-E4BB-3CF0-29C0025ED8F4}"/>
              </a:ext>
            </a:extLst>
          </p:cNvPr>
          <p:cNvSpPr txBox="1"/>
          <p:nvPr/>
        </p:nvSpPr>
        <p:spPr>
          <a:xfrm>
            <a:off x="1433216" y="3888973"/>
            <a:ext cx="1335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　　</a:t>
            </a:r>
            <a:r>
              <a:rPr lang="en-US" altLang="ja-JP" sz="1100" b="1" dirty="0">
                <a:latin typeface="+mn-ea"/>
                <a:ea typeface="+mn-ea"/>
              </a:rPr>
              <a:t>IO</a:t>
            </a:r>
            <a:r>
              <a:rPr lang="ja-JP" altLang="en-US" sz="1100" b="1" dirty="0">
                <a:latin typeface="+mn-ea"/>
                <a:ea typeface="+mn-ea"/>
              </a:rPr>
              <a:t>ユニット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 （</a:t>
            </a:r>
            <a:r>
              <a:rPr lang="en-US" altLang="ja-JP" sz="1100" b="1" dirty="0">
                <a:latin typeface="+mn-ea"/>
                <a:ea typeface="+mn-ea"/>
              </a:rPr>
              <a:t>ADAM6256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35DC77D-3933-ABA7-2F91-086FB9EA7330}"/>
              </a:ext>
            </a:extLst>
          </p:cNvPr>
          <p:cNvSpPr/>
          <p:nvPr/>
        </p:nvSpPr>
        <p:spPr>
          <a:xfrm>
            <a:off x="6545817" y="832136"/>
            <a:ext cx="4320591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E5281CF8-D349-A8E4-B61A-A4B5755D81D7}"/>
              </a:ext>
            </a:extLst>
          </p:cNvPr>
          <p:cNvCxnSpPr/>
          <p:nvPr/>
        </p:nvCxnSpPr>
        <p:spPr>
          <a:xfrm>
            <a:off x="3546967" y="3798554"/>
            <a:ext cx="1125415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14B6047-5870-8B96-A560-5C8DA19E7AD8}"/>
              </a:ext>
            </a:extLst>
          </p:cNvPr>
          <p:cNvSpPr txBox="1"/>
          <p:nvPr/>
        </p:nvSpPr>
        <p:spPr>
          <a:xfrm>
            <a:off x="3640857" y="3568422"/>
            <a:ext cx="7360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接点信号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827BBB61-216C-7764-9D65-0A6C5B836114}"/>
              </a:ext>
            </a:extLst>
          </p:cNvPr>
          <p:cNvGrpSpPr/>
          <p:nvPr/>
        </p:nvGrpSpPr>
        <p:grpSpPr>
          <a:xfrm>
            <a:off x="4717085" y="3550040"/>
            <a:ext cx="865148" cy="683377"/>
            <a:chOff x="3841528" y="3990780"/>
            <a:chExt cx="1000125" cy="762000"/>
          </a:xfrm>
        </p:grpSpPr>
        <p:pic>
          <p:nvPicPr>
            <p:cNvPr id="79" name="図 78">
              <a:extLst>
                <a:ext uri="{FF2B5EF4-FFF2-40B4-BE49-F238E27FC236}">
                  <a16:creationId xmlns:a16="http://schemas.microsoft.com/office/drawing/2014/main" id="{2E1AB0B1-3B80-AB13-CBA7-F831F1630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BBB5DE1-7668-4347-5DDB-DB3000892540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70F6EACA-221D-B483-EBE2-666131E08377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円弧 81">
            <a:extLst>
              <a:ext uri="{FF2B5EF4-FFF2-40B4-BE49-F238E27FC236}">
                <a16:creationId xmlns:a16="http://schemas.microsoft.com/office/drawing/2014/main" id="{D5318859-D89E-761A-C594-E20383344F00}"/>
              </a:ext>
            </a:extLst>
          </p:cNvPr>
          <p:cNvSpPr/>
          <p:nvPr/>
        </p:nvSpPr>
        <p:spPr>
          <a:xfrm rot="3903087">
            <a:off x="4825972" y="3725558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7F0FC35-62DC-0EC2-5EA7-ED298401BE22}"/>
              </a:ext>
            </a:extLst>
          </p:cNvPr>
          <p:cNvGrpSpPr/>
          <p:nvPr/>
        </p:nvGrpSpPr>
        <p:grpSpPr>
          <a:xfrm>
            <a:off x="7227898" y="2738717"/>
            <a:ext cx="535829" cy="676100"/>
            <a:chOff x="6247361" y="3657598"/>
            <a:chExt cx="1213743" cy="1153371"/>
          </a:xfrm>
        </p:grpSpPr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A22B118F-5E0C-96A8-8971-F95711398B03}"/>
                </a:ext>
              </a:extLst>
            </p:cNvPr>
            <p:cNvCxnSpPr/>
            <p:nvPr/>
          </p:nvCxnSpPr>
          <p:spPr>
            <a:xfrm flipH="1">
              <a:off x="6247362" y="4810968"/>
              <a:ext cx="121374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310A2AC9-120C-AA82-65AE-BA531C132FBC}"/>
                </a:ext>
              </a:extLst>
            </p:cNvPr>
            <p:cNvCxnSpPr/>
            <p:nvPr/>
          </p:nvCxnSpPr>
          <p:spPr>
            <a:xfrm flipV="1">
              <a:off x="6247361" y="3657598"/>
              <a:ext cx="0" cy="115337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8" name="図 97">
            <a:extLst>
              <a:ext uri="{FF2B5EF4-FFF2-40B4-BE49-F238E27FC236}">
                <a16:creationId xmlns:a16="http://schemas.microsoft.com/office/drawing/2014/main" id="{7F230E37-71F8-F1FC-F5C6-94304EC5434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33641" y="2761077"/>
            <a:ext cx="837336" cy="837335"/>
          </a:xfrm>
          <a:prstGeom prst="rect">
            <a:avLst/>
          </a:prstGeom>
          <a:effectLst/>
        </p:spPr>
      </p:pic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485938DD-6957-D431-3105-FB3396DFB901}"/>
              </a:ext>
            </a:extLst>
          </p:cNvPr>
          <p:cNvSpPr txBox="1"/>
          <p:nvPr/>
        </p:nvSpPr>
        <p:spPr>
          <a:xfrm>
            <a:off x="7189671" y="3556582"/>
            <a:ext cx="18213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NW</a:t>
            </a:r>
            <a:r>
              <a:rPr lang="ja-JP" altLang="en-US" sz="1100" b="1" dirty="0">
                <a:latin typeface="+mn-ea"/>
                <a:ea typeface="+mn-ea"/>
              </a:rPr>
              <a:t>対応パトライト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en-US" altLang="ja-JP" sz="1100" b="1" dirty="0">
                <a:latin typeface="+mn-ea"/>
                <a:ea typeface="+mn-ea"/>
              </a:rPr>
              <a:t>(NHV-3DP-RYG)</a:t>
            </a:r>
            <a:endParaRPr kumimoji="1" lang="ja-JP" altLang="en-US" sz="1100" b="1" dirty="0">
              <a:latin typeface="+mn-ea"/>
              <a:ea typeface="+mn-ea"/>
            </a:endParaRPr>
          </a:p>
        </p:txBody>
      </p: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E85D9E27-B196-0888-971F-BEE5E8141EED}"/>
              </a:ext>
            </a:extLst>
          </p:cNvPr>
          <p:cNvCxnSpPr>
            <a:cxnSpLocks/>
          </p:cNvCxnSpPr>
          <p:nvPr/>
        </p:nvCxnSpPr>
        <p:spPr>
          <a:xfrm rot="5400000" flipV="1">
            <a:off x="2709465" y="3331906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図 100">
            <a:extLst>
              <a:ext uri="{FF2B5EF4-FFF2-40B4-BE49-F238E27FC236}">
                <a16:creationId xmlns:a16="http://schemas.microsoft.com/office/drawing/2014/main" id="{F8730573-808C-890A-A0FD-AED64BA22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7567" y="3355685"/>
            <a:ext cx="792562" cy="526546"/>
          </a:xfrm>
          <a:prstGeom prst="rect">
            <a:avLst/>
          </a:prstGeom>
        </p:spPr>
      </p:pic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40ACE3F-A750-5035-3E1E-A0F5B9B8F57E}"/>
              </a:ext>
            </a:extLst>
          </p:cNvPr>
          <p:cNvSpPr txBox="1"/>
          <p:nvPr/>
        </p:nvSpPr>
        <p:spPr>
          <a:xfrm>
            <a:off x="2782896" y="3905858"/>
            <a:ext cx="11929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IF</a:t>
            </a:r>
            <a:r>
              <a:rPr lang="ja-JP" altLang="en-US" sz="1100" b="1" dirty="0">
                <a:latin typeface="+mn-ea"/>
                <a:ea typeface="+mn-ea"/>
              </a:rPr>
              <a:t>コンバータＢ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i="0" u="none" strike="noStrike" dirty="0">
                <a:solidFill>
                  <a:schemeClr val="tx1"/>
                </a:solidFill>
                <a:effectLst/>
                <a:latin typeface="+mn-ea"/>
                <a:ea typeface="+mn-ea"/>
              </a:rPr>
              <a:t>NB-D42MP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279B0500-F555-728F-EE02-C0DCA265D3DC}"/>
              </a:ext>
            </a:extLst>
          </p:cNvPr>
          <p:cNvCxnSpPr>
            <a:cxnSpLocks/>
          </p:cNvCxnSpPr>
          <p:nvPr/>
        </p:nvCxnSpPr>
        <p:spPr>
          <a:xfrm flipV="1">
            <a:off x="3695662" y="3208389"/>
            <a:ext cx="1661598" cy="362963"/>
          </a:xfrm>
          <a:prstGeom prst="bentConnector3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5CC321FD-D3E5-53D9-2379-CA79937B8C49}"/>
              </a:ext>
            </a:extLst>
          </p:cNvPr>
          <p:cNvCxnSpPr/>
          <p:nvPr/>
        </p:nvCxnSpPr>
        <p:spPr>
          <a:xfrm rot="16200000" flipH="1">
            <a:off x="3734802" y="2406581"/>
            <a:ext cx="58876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FFD1CCE6-23EE-25E9-2264-CBFC657565B4}"/>
              </a:ext>
            </a:extLst>
          </p:cNvPr>
          <p:cNvCxnSpPr/>
          <p:nvPr/>
        </p:nvCxnSpPr>
        <p:spPr>
          <a:xfrm rot="16200000" flipH="1">
            <a:off x="2023954" y="3014584"/>
            <a:ext cx="6238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4DD0F1C7-FBE9-59DC-8386-CAEF5589A437}"/>
              </a:ext>
            </a:extLst>
          </p:cNvPr>
          <p:cNvCxnSpPr/>
          <p:nvPr/>
        </p:nvCxnSpPr>
        <p:spPr>
          <a:xfrm rot="16200000" flipV="1">
            <a:off x="3189905" y="1843190"/>
            <a:ext cx="0" cy="1727719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2" descr="デスクトップコンピューターが置かれている&#10;&#10;中程度の精度で自動的に生成された説明">
            <a:extLst>
              <a:ext uri="{FF2B5EF4-FFF2-40B4-BE49-F238E27FC236}">
                <a16:creationId xmlns:a16="http://schemas.microsoft.com/office/drawing/2014/main" id="{32F28686-74F3-801C-932D-0BABA9ACA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727" y="1829489"/>
            <a:ext cx="1099965" cy="87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5A7D4193-DFDF-D376-F9D8-D48A6B0CB8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7262" y="1775488"/>
            <a:ext cx="962594" cy="478669"/>
          </a:xfrm>
          <a:prstGeom prst="rect">
            <a:avLst/>
          </a:prstGeom>
        </p:spPr>
      </p:pic>
      <p:pic>
        <p:nvPicPr>
          <p:cNvPr id="109" name="Picture 4" descr="屋内, 座る, コンピュータ, 大きい が含まれている画像&#10;&#10;自動的に生成された説明">
            <a:extLst>
              <a:ext uri="{FF2B5EF4-FFF2-40B4-BE49-F238E27FC236}">
                <a16:creationId xmlns:a16="http://schemas.microsoft.com/office/drawing/2014/main" id="{1D7CBA13-B67E-EEB4-494F-9E1987D7A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153" y="1256713"/>
            <a:ext cx="1516892" cy="3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55FF887C-E0D9-B15C-9301-630EB742444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516" t="5756"/>
          <a:stretch/>
        </p:blipFill>
        <p:spPr>
          <a:xfrm>
            <a:off x="3054651" y="1778101"/>
            <a:ext cx="358661" cy="307777"/>
          </a:xfrm>
          <a:prstGeom prst="rect">
            <a:avLst/>
          </a:prstGeom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7CBA154-8797-D315-ABF0-173434CF6017}"/>
              </a:ext>
            </a:extLst>
          </p:cNvPr>
          <p:cNvSpPr txBox="1"/>
          <p:nvPr/>
        </p:nvSpPr>
        <p:spPr>
          <a:xfrm>
            <a:off x="2911083" y="210989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000" b="1" dirty="0">
                <a:latin typeface="+mn-ea"/>
                <a:ea typeface="+mn-ea"/>
              </a:rPr>
              <a:t>PoE++</a:t>
            </a:r>
            <a:br>
              <a:rPr lang="en-US" altLang="ja-JP" sz="1000" b="1" dirty="0">
                <a:latin typeface="+mn-ea"/>
                <a:ea typeface="+mn-ea"/>
              </a:rPr>
            </a:br>
            <a:r>
              <a:rPr lang="ja-JP" altLang="en-US" sz="1000" b="1" dirty="0">
                <a:latin typeface="+mn-ea"/>
                <a:ea typeface="+mn-ea"/>
              </a:rPr>
              <a:t>ｲﾝｼﾞｪｸﾀｰ</a:t>
            </a:r>
          </a:p>
        </p:txBody>
      </p:sp>
      <p:pic>
        <p:nvPicPr>
          <p:cNvPr id="112" name="図 111">
            <a:extLst>
              <a:ext uri="{FF2B5EF4-FFF2-40B4-BE49-F238E27FC236}">
                <a16:creationId xmlns:a16="http://schemas.microsoft.com/office/drawing/2014/main" id="{64BFB734-3FA9-4C7A-AF05-3177BCDA16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9511" y="3227538"/>
            <a:ext cx="398045" cy="646331"/>
          </a:xfrm>
          <a:prstGeom prst="rect">
            <a:avLst/>
          </a:prstGeom>
        </p:spPr>
      </p:pic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F2BB9A4A-3BBE-9286-6F87-95CB5C817A7D}"/>
              </a:ext>
            </a:extLst>
          </p:cNvPr>
          <p:cNvGrpSpPr/>
          <p:nvPr/>
        </p:nvGrpSpPr>
        <p:grpSpPr>
          <a:xfrm>
            <a:off x="5415175" y="2957648"/>
            <a:ext cx="865148" cy="683377"/>
            <a:chOff x="3841528" y="3990780"/>
            <a:chExt cx="1000125" cy="762000"/>
          </a:xfrm>
        </p:grpSpPr>
        <p:pic>
          <p:nvPicPr>
            <p:cNvPr id="114" name="図 113">
              <a:extLst>
                <a:ext uri="{FF2B5EF4-FFF2-40B4-BE49-F238E27FC236}">
                  <a16:creationId xmlns:a16="http://schemas.microsoft.com/office/drawing/2014/main" id="{55AA7634-12C6-AA8C-3892-60B99A724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D15C4C0E-C2F1-B3D3-6122-F67EA01919DA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0A797655-13BB-1AF7-42D0-6C99C8DC676F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円弧 116">
            <a:extLst>
              <a:ext uri="{FF2B5EF4-FFF2-40B4-BE49-F238E27FC236}">
                <a16:creationId xmlns:a16="http://schemas.microsoft.com/office/drawing/2014/main" id="{87A9D1D6-EC49-E373-E497-5AEC682E2502}"/>
              </a:ext>
            </a:extLst>
          </p:cNvPr>
          <p:cNvSpPr/>
          <p:nvPr/>
        </p:nvSpPr>
        <p:spPr>
          <a:xfrm rot="3903087">
            <a:off x="5494567" y="3214283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D1623E0B-EFD2-D190-3AA4-C3F4075578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247" y="1419070"/>
            <a:ext cx="962594" cy="478669"/>
          </a:xfrm>
          <a:prstGeom prst="rect">
            <a:avLst/>
          </a:prstGeom>
        </p:spPr>
      </p:pic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3F27B76C-3ED4-1AC4-F9EB-151A60B52EE6}"/>
              </a:ext>
            </a:extLst>
          </p:cNvPr>
          <p:cNvCxnSpPr/>
          <p:nvPr/>
        </p:nvCxnSpPr>
        <p:spPr>
          <a:xfrm>
            <a:off x="2181412" y="1601288"/>
            <a:ext cx="1647721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図 119">
            <a:extLst>
              <a:ext uri="{FF2B5EF4-FFF2-40B4-BE49-F238E27FC236}">
                <a16:creationId xmlns:a16="http://schemas.microsoft.com/office/drawing/2014/main" id="{9F9BABCB-1024-5C4C-4090-DE842863B9F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516" t="5756"/>
          <a:stretch/>
        </p:blipFill>
        <p:spPr>
          <a:xfrm>
            <a:off x="2757061" y="1473855"/>
            <a:ext cx="358661" cy="307777"/>
          </a:xfrm>
          <a:prstGeom prst="rect">
            <a:avLst/>
          </a:prstGeom>
        </p:spPr>
      </p:pic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DFFF8D31-6597-D1D5-A5F9-C5540F990A2F}"/>
              </a:ext>
            </a:extLst>
          </p:cNvPr>
          <p:cNvSpPr txBox="1"/>
          <p:nvPr/>
        </p:nvSpPr>
        <p:spPr>
          <a:xfrm>
            <a:off x="1407380" y="1343050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CA5D9472-7835-8A27-7474-6AEA44B5024C}"/>
              </a:ext>
            </a:extLst>
          </p:cNvPr>
          <p:cNvSpPr txBox="1"/>
          <p:nvPr/>
        </p:nvSpPr>
        <p:spPr>
          <a:xfrm>
            <a:off x="2224899" y="1858747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EFD86E9-369B-4547-DB67-430FD7599563}"/>
              </a:ext>
            </a:extLst>
          </p:cNvPr>
          <p:cNvSpPr txBox="1"/>
          <p:nvPr/>
        </p:nvSpPr>
        <p:spPr>
          <a:xfrm>
            <a:off x="5525135" y="2970238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D8BC2EA2-03FC-E403-2340-A044BAC337C8}"/>
              </a:ext>
            </a:extLst>
          </p:cNvPr>
          <p:cNvSpPr txBox="1"/>
          <p:nvPr/>
        </p:nvSpPr>
        <p:spPr>
          <a:xfrm>
            <a:off x="4818306" y="3523289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4240D66A-C06E-B82D-56CC-BA13F5D8AFE9}"/>
              </a:ext>
            </a:extLst>
          </p:cNvPr>
          <p:cNvCxnSpPr/>
          <p:nvPr/>
        </p:nvCxnSpPr>
        <p:spPr>
          <a:xfrm>
            <a:off x="2022826" y="1355482"/>
            <a:ext cx="181249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図 125">
            <a:extLst>
              <a:ext uri="{FF2B5EF4-FFF2-40B4-BE49-F238E27FC236}">
                <a16:creationId xmlns:a16="http://schemas.microsoft.com/office/drawing/2014/main" id="{7E1B9AD2-763A-601F-3AFD-A68901FFA8C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516" t="5756"/>
          <a:stretch/>
        </p:blipFill>
        <p:spPr>
          <a:xfrm>
            <a:off x="2680861" y="1198552"/>
            <a:ext cx="358661" cy="307777"/>
          </a:xfrm>
          <a:prstGeom prst="rect">
            <a:avLst/>
          </a:prstGeom>
        </p:spPr>
      </p:pic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08FE9F89-C43C-FEB5-9119-CCD98272D5E7}"/>
              </a:ext>
            </a:extLst>
          </p:cNvPr>
          <p:cNvGrpSpPr/>
          <p:nvPr/>
        </p:nvGrpSpPr>
        <p:grpSpPr>
          <a:xfrm>
            <a:off x="3873477" y="1408199"/>
            <a:ext cx="986167" cy="682859"/>
            <a:chOff x="8131171" y="2163658"/>
            <a:chExt cx="986167" cy="682859"/>
          </a:xfrm>
        </p:grpSpPr>
        <p:pic>
          <p:nvPicPr>
            <p:cNvPr id="1024" name="図 1023">
              <a:extLst>
                <a:ext uri="{FF2B5EF4-FFF2-40B4-BE49-F238E27FC236}">
                  <a16:creationId xmlns:a16="http://schemas.microsoft.com/office/drawing/2014/main" id="{2C8B544C-0DEB-DE61-5A00-8C2937310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1025" name="テキスト ボックス 1024">
              <a:extLst>
                <a:ext uri="{FF2B5EF4-FFF2-40B4-BE49-F238E27FC236}">
                  <a16:creationId xmlns:a16="http://schemas.microsoft.com/office/drawing/2014/main" id="{445C0AEA-AD48-8037-B97C-5D01A57D1494}"/>
                </a:ext>
              </a:extLst>
            </p:cNvPr>
            <p:cNvSpPr txBox="1"/>
            <p:nvPr/>
          </p:nvSpPr>
          <p:spPr>
            <a:xfrm>
              <a:off x="8131171" y="2584907"/>
              <a:ext cx="986167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b="1" dirty="0">
                  <a:latin typeface="+mn-ea"/>
                  <a:ea typeface="+mn-ea"/>
                </a:rPr>
                <a:t>PoE</a:t>
              </a:r>
              <a:r>
                <a:rPr lang="ja-JP" altLang="en-US" sz="1100" b="1" dirty="0">
                  <a:latin typeface="+mn-ea"/>
                  <a:ea typeface="+mn-ea"/>
                </a:rPr>
                <a:t>スイッチ</a:t>
              </a:r>
              <a:endParaRPr kumimoji="1" lang="ja-JP" altLang="en-US" sz="1100" b="1" dirty="0">
                <a:latin typeface="+mn-ea"/>
                <a:ea typeface="+mn-ea"/>
              </a:endParaRPr>
            </a:p>
          </p:txBody>
        </p:sp>
      </p:grpSp>
      <p:sp>
        <p:nvSpPr>
          <p:cNvPr id="1027" name="正方形/長方形 1026">
            <a:extLst>
              <a:ext uri="{FF2B5EF4-FFF2-40B4-BE49-F238E27FC236}">
                <a16:creationId xmlns:a16="http://schemas.microsoft.com/office/drawing/2014/main" id="{A536C8FF-BB74-A385-F24B-FA1A804B9581}"/>
              </a:ext>
            </a:extLst>
          </p:cNvPr>
          <p:cNvSpPr/>
          <p:nvPr/>
        </p:nvSpPr>
        <p:spPr>
          <a:xfrm>
            <a:off x="4376956" y="2957648"/>
            <a:ext cx="1716551" cy="15637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29" name="正方形/長方形 1028">
            <a:extLst>
              <a:ext uri="{FF2B5EF4-FFF2-40B4-BE49-F238E27FC236}">
                <a16:creationId xmlns:a16="http://schemas.microsoft.com/office/drawing/2014/main" id="{C38542BF-45D3-D59A-7149-3D9FA002C317}"/>
              </a:ext>
            </a:extLst>
          </p:cNvPr>
          <p:cNvSpPr/>
          <p:nvPr/>
        </p:nvSpPr>
        <p:spPr>
          <a:xfrm>
            <a:off x="4376956" y="4460236"/>
            <a:ext cx="1795244" cy="13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0" name="正方形/長方形 1029">
            <a:extLst>
              <a:ext uri="{FF2B5EF4-FFF2-40B4-BE49-F238E27FC236}">
                <a16:creationId xmlns:a16="http://schemas.microsoft.com/office/drawing/2014/main" id="{B103D606-6903-84C6-383B-3F6814D8447E}"/>
              </a:ext>
            </a:extLst>
          </p:cNvPr>
          <p:cNvSpPr/>
          <p:nvPr/>
        </p:nvSpPr>
        <p:spPr>
          <a:xfrm>
            <a:off x="5991479" y="3014259"/>
            <a:ext cx="242593" cy="1636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1" name="テキスト ボックス 1030">
            <a:extLst>
              <a:ext uri="{FF2B5EF4-FFF2-40B4-BE49-F238E27FC236}">
                <a16:creationId xmlns:a16="http://schemas.microsoft.com/office/drawing/2014/main" id="{A4131DE4-A23C-ECE4-A6C9-49473D5FB9D6}"/>
              </a:ext>
            </a:extLst>
          </p:cNvPr>
          <p:cNvSpPr txBox="1"/>
          <p:nvPr/>
        </p:nvSpPr>
        <p:spPr>
          <a:xfrm>
            <a:off x="5222337" y="3662797"/>
            <a:ext cx="1287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ゲート機器</a:t>
            </a:r>
            <a:br>
              <a:rPr kumimoji="1" lang="en-US" altLang="ja-JP" sz="1100" b="1" dirty="0">
                <a:solidFill>
                  <a:schemeClr val="accent2"/>
                </a:solidFill>
                <a:latin typeface="+mn-ea"/>
                <a:ea typeface="+mn-ea"/>
              </a:rPr>
            </a:br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（取扱い対象外）</a:t>
            </a:r>
          </a:p>
        </p:txBody>
      </p:sp>
      <p:cxnSp>
        <p:nvCxnSpPr>
          <p:cNvPr id="1032" name="直線コネクタ 1031">
            <a:extLst>
              <a:ext uri="{FF2B5EF4-FFF2-40B4-BE49-F238E27FC236}">
                <a16:creationId xmlns:a16="http://schemas.microsoft.com/office/drawing/2014/main" id="{19E35DAF-36A1-D8D8-A906-61597E88A773}"/>
              </a:ext>
            </a:extLst>
          </p:cNvPr>
          <p:cNvCxnSpPr>
            <a:cxnSpLocks/>
          </p:cNvCxnSpPr>
          <p:nvPr/>
        </p:nvCxnSpPr>
        <p:spPr>
          <a:xfrm rot="5400000" flipV="1">
            <a:off x="2684887" y="3491680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直線コネクタ 1032">
            <a:extLst>
              <a:ext uri="{FF2B5EF4-FFF2-40B4-BE49-F238E27FC236}">
                <a16:creationId xmlns:a16="http://schemas.microsoft.com/office/drawing/2014/main" id="{AE3E13C8-9186-B51A-735A-5D6CF06CBF0A}"/>
              </a:ext>
            </a:extLst>
          </p:cNvPr>
          <p:cNvCxnSpPr/>
          <p:nvPr/>
        </p:nvCxnSpPr>
        <p:spPr>
          <a:xfrm rot="16200000" flipH="1">
            <a:off x="2980141" y="3026875"/>
            <a:ext cx="6238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57517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178BCEE6-E331-487D-8FA3-5BE47D8B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システム構成</a:t>
            </a:r>
            <a:r>
              <a:rPr lang="en-US" altLang="ja-JP" dirty="0"/>
              <a:t>【</a:t>
            </a:r>
            <a:r>
              <a:rPr lang="ja-JP" altLang="en-US" dirty="0"/>
              <a:t>パターン２</a:t>
            </a:r>
            <a:r>
              <a:rPr lang="en-US" altLang="ja-JP" dirty="0"/>
              <a:t>】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6B4BCB-239F-E2DA-E64D-355FCF73BACD}"/>
              </a:ext>
            </a:extLst>
          </p:cNvPr>
          <p:cNvSpPr txBox="1"/>
          <p:nvPr/>
        </p:nvSpPr>
        <p:spPr>
          <a:xfrm>
            <a:off x="3744974" y="141450"/>
            <a:ext cx="3955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案件内容にそって記載してください</a:t>
            </a:r>
            <a:endParaRPr lang="en-US" altLang="ja-JP" sz="1400" dirty="0">
              <a:solidFill>
                <a:schemeClr val="accent1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3C88FC1-0126-2136-F09F-C0762B177D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820093"/>
              </p:ext>
            </p:extLst>
          </p:nvPr>
        </p:nvGraphicFramePr>
        <p:xfrm>
          <a:off x="462935" y="4643876"/>
          <a:ext cx="5202957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476">
                  <a:extLst>
                    <a:ext uri="{9D8B030D-6E8A-4147-A177-3AD203B41FA5}">
                      <a16:colId xmlns:a16="http://schemas.microsoft.com/office/drawing/2014/main" val="2745115530"/>
                    </a:ext>
                  </a:extLst>
                </a:gridCol>
                <a:gridCol w="1711354">
                  <a:extLst>
                    <a:ext uri="{9D8B030D-6E8A-4147-A177-3AD203B41FA5}">
                      <a16:colId xmlns:a16="http://schemas.microsoft.com/office/drawing/2014/main" val="679395400"/>
                    </a:ext>
                  </a:extLst>
                </a:gridCol>
                <a:gridCol w="2134127">
                  <a:extLst>
                    <a:ext uri="{9D8B030D-6E8A-4147-A177-3AD203B41FA5}">
                      <a16:colId xmlns:a16="http://schemas.microsoft.com/office/drawing/2014/main" val="3508723799"/>
                    </a:ext>
                  </a:extLst>
                </a:gridCol>
              </a:tblGrid>
              <a:tr h="196253">
                <a:tc gridSpan="2"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機器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用途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422013"/>
                  </a:ext>
                </a:extLst>
              </a:tr>
              <a:tr h="196253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カメラ＋アプリ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WV-X15301-Z1LN</a:t>
                      </a:r>
                    </a:p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WV-XAE202WUX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ナンバープレート認識用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25865"/>
                  </a:ext>
                </a:extLst>
              </a:tr>
              <a:tr h="196253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IF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コンバーター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B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入退場ゲート等との連動用</a:t>
                      </a:r>
                      <a:endParaRPr kumimoji="1" lang="ja-JP" altLang="en-US" sz="1000" b="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738159"/>
                  </a:ext>
                </a:extLst>
              </a:tr>
              <a:tr h="196253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PoE++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インジェクター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カメラへの電源供給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260567"/>
                  </a:ext>
                </a:extLst>
              </a:tr>
            </a:tbl>
          </a:graphicData>
        </a:graphic>
      </p:graphicFrame>
      <p:graphicFrame>
        <p:nvGraphicFramePr>
          <p:cNvPr id="41" name="表 40">
            <a:extLst>
              <a:ext uri="{FF2B5EF4-FFF2-40B4-BE49-F238E27FC236}">
                <a16:creationId xmlns:a16="http://schemas.microsoft.com/office/drawing/2014/main" id="{430530D6-C6E9-B51F-8D63-8700A2009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773972"/>
              </p:ext>
            </p:extLst>
          </p:nvPr>
        </p:nvGraphicFramePr>
        <p:xfrm>
          <a:off x="6577496" y="4643876"/>
          <a:ext cx="521081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5355">
                  <a:extLst>
                    <a:ext uri="{9D8B030D-6E8A-4147-A177-3AD203B41FA5}">
                      <a16:colId xmlns:a16="http://schemas.microsoft.com/office/drawing/2014/main" val="2745115530"/>
                    </a:ext>
                  </a:extLst>
                </a:gridCol>
                <a:gridCol w="1367074">
                  <a:extLst>
                    <a:ext uri="{9D8B030D-6E8A-4147-A177-3AD203B41FA5}">
                      <a16:colId xmlns:a16="http://schemas.microsoft.com/office/drawing/2014/main" val="669829785"/>
                    </a:ext>
                  </a:extLst>
                </a:gridCol>
                <a:gridCol w="2318390">
                  <a:extLst>
                    <a:ext uri="{9D8B030D-6E8A-4147-A177-3AD203B41FA5}">
                      <a16:colId xmlns:a16="http://schemas.microsoft.com/office/drawing/2014/main" val="3508723799"/>
                    </a:ext>
                  </a:extLst>
                </a:gridCol>
              </a:tblGrid>
              <a:tr h="150870">
                <a:tc gridSpan="2"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機器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用途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42201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レコーダー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0" dirty="0">
                          <a:latin typeface="+mj-ea"/>
                          <a:ea typeface="+mj-ea"/>
                        </a:rPr>
                        <a:t>・監視映像の保存</a:t>
                      </a:r>
                      <a:endParaRPr kumimoji="1" lang="en-US" altLang="ja-JP" sz="1000" b="0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0" dirty="0">
                          <a:latin typeface="+mj-ea"/>
                          <a:ea typeface="+mj-ea"/>
                        </a:rPr>
                        <a:t>・ナンバー認識ログの保存</a:t>
                      </a:r>
                      <a:endParaRPr kumimoji="1" lang="en-US" altLang="ja-JP" sz="1000" b="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7925865"/>
                  </a:ext>
                </a:extLst>
              </a:tr>
              <a:tr h="15087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・照合用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PC</a:t>
                      </a:r>
                    </a:p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・管理ソフトウェア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WV-ASM300UX</a:t>
                      </a:r>
                    </a:p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WV-ASE334WUX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・ナンバー情報の登録</a:t>
                      </a:r>
                      <a:endParaRPr kumimoji="1" lang="en-US" altLang="ja-JP" sz="1000" b="1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・ナンバー照合</a:t>
                      </a:r>
                      <a:endParaRPr kumimoji="1" lang="en-US" altLang="ja-JP" sz="1000" b="1" dirty="0">
                        <a:latin typeface="+mj-ea"/>
                        <a:ea typeface="+mj-ea"/>
                      </a:endParaRPr>
                    </a:p>
                    <a:p>
                      <a:pPr algn="l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・ナンバー読み取り履歴保存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7479438"/>
                  </a:ext>
                </a:extLst>
              </a:tr>
              <a:tr h="150870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パトライト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入退場発報を監視室にお知らせ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675672"/>
                  </a:ext>
                </a:extLst>
              </a:tr>
              <a:tr h="15087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IO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ユニット（接点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LAN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コンバーター）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ASE334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からのアラーム発報の出力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469633"/>
                  </a:ext>
                </a:extLst>
              </a:tr>
              <a:tr h="15087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IF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コンバーター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A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パトライトや各出入口の機器制御</a:t>
                      </a:r>
                      <a:endParaRPr kumimoji="1" lang="en-US" altLang="ja-JP" sz="10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8140859"/>
                  </a:ext>
                </a:extLst>
              </a:tr>
            </a:tbl>
          </a:graphicData>
        </a:graphic>
      </p:graphicFrame>
      <p:pic>
        <p:nvPicPr>
          <p:cNvPr id="60" name="図 59">
            <a:extLst>
              <a:ext uri="{FF2B5EF4-FFF2-40B4-BE49-F238E27FC236}">
                <a16:creationId xmlns:a16="http://schemas.microsoft.com/office/drawing/2014/main" id="{F878EA87-BF97-BA8A-0AAA-8A25ACB55A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857" y="1154546"/>
            <a:ext cx="962594" cy="478669"/>
          </a:xfrm>
          <a:prstGeom prst="rect">
            <a:avLst/>
          </a:prstGeom>
        </p:spPr>
      </p:pic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4AD741E-4C13-0B40-3A62-471236C3D07C}"/>
              </a:ext>
            </a:extLst>
          </p:cNvPr>
          <p:cNvSpPr/>
          <p:nvPr/>
        </p:nvSpPr>
        <p:spPr>
          <a:xfrm>
            <a:off x="883118" y="847767"/>
            <a:ext cx="1661895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＊＊＊＊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04E89CF2-4E6B-22C7-B225-6D297E4F74CC}"/>
              </a:ext>
            </a:extLst>
          </p:cNvPr>
          <p:cNvSpPr/>
          <p:nvPr/>
        </p:nvSpPr>
        <p:spPr>
          <a:xfrm>
            <a:off x="5540007" y="855730"/>
            <a:ext cx="2172228" cy="2969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＊＊＊＊＊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DF61BF8-A58E-0B10-2678-7A3E2AE89704}"/>
              </a:ext>
            </a:extLst>
          </p:cNvPr>
          <p:cNvSpPr/>
          <p:nvPr/>
        </p:nvSpPr>
        <p:spPr>
          <a:xfrm>
            <a:off x="883119" y="847766"/>
            <a:ext cx="3975870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B35C7CC0-1680-A852-0376-F734D7457C74}"/>
              </a:ext>
            </a:extLst>
          </p:cNvPr>
          <p:cNvCxnSpPr/>
          <p:nvPr/>
        </p:nvCxnSpPr>
        <p:spPr>
          <a:xfrm>
            <a:off x="2783772" y="1965964"/>
            <a:ext cx="1023105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BBF912C-1F37-4666-F749-2B467BB08663}"/>
              </a:ext>
            </a:extLst>
          </p:cNvPr>
          <p:cNvSpPr txBox="1"/>
          <p:nvPr/>
        </p:nvSpPr>
        <p:spPr>
          <a:xfrm>
            <a:off x="926770" y="2058235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AI</a:t>
            </a:r>
            <a:r>
              <a:rPr kumimoji="1" lang="ja-JP" altLang="en-US" sz="1100" b="1" dirty="0">
                <a:latin typeface="+mn-ea"/>
                <a:ea typeface="+mn-ea"/>
              </a:rPr>
              <a:t>カメラ</a:t>
            </a:r>
            <a:endParaRPr kumimoji="1" lang="en-US" altLang="ja-JP" sz="1100" b="1" dirty="0">
              <a:latin typeface="+mn-ea"/>
              <a:ea typeface="+mn-ea"/>
            </a:endParaRPr>
          </a:p>
          <a:p>
            <a:r>
              <a:rPr lang="en-US" altLang="ja-JP" sz="1100" b="1" dirty="0">
                <a:latin typeface="+mn-ea"/>
                <a:ea typeface="+mn-ea"/>
              </a:rPr>
              <a:t>     </a:t>
            </a:r>
            <a:r>
              <a:rPr lang="ja-JP" altLang="en-US" sz="1100" b="1" dirty="0">
                <a:latin typeface="+mn-ea"/>
                <a:ea typeface="+mn-ea"/>
              </a:rPr>
              <a:t>＋ナンバー認識アプリ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WV-XAE202WUX)</a:t>
            </a:r>
            <a:endParaRPr kumimoji="1" lang="ja-JP" altLang="en-US" sz="1400" b="1" dirty="0">
              <a:latin typeface="+mn-ea"/>
              <a:ea typeface="+mn-ea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BEBB35F0-EC4D-B5D8-69C3-EA405A439563}"/>
              </a:ext>
            </a:extLst>
          </p:cNvPr>
          <p:cNvCxnSpPr/>
          <p:nvPr/>
        </p:nvCxnSpPr>
        <p:spPr>
          <a:xfrm>
            <a:off x="6753464" y="2287565"/>
            <a:ext cx="139032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8077670E-7D0E-D223-56C2-A8DCB44FBA03}"/>
              </a:ext>
            </a:extLst>
          </p:cNvPr>
          <p:cNvGrpSpPr/>
          <p:nvPr/>
        </p:nvGrpSpPr>
        <p:grpSpPr>
          <a:xfrm>
            <a:off x="3873477" y="1423829"/>
            <a:ext cx="986167" cy="682859"/>
            <a:chOff x="8131171" y="2163658"/>
            <a:chExt cx="986167" cy="682859"/>
          </a:xfrm>
        </p:grpSpPr>
        <p:pic>
          <p:nvPicPr>
            <p:cNvPr id="74" name="図 73">
              <a:extLst>
                <a:ext uri="{FF2B5EF4-FFF2-40B4-BE49-F238E27FC236}">
                  <a16:creationId xmlns:a16="http://schemas.microsoft.com/office/drawing/2014/main" id="{98BACBEE-98DA-5366-5BE4-B65631980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DFCA5818-D206-0604-C5D3-E853B908C347}"/>
                </a:ext>
              </a:extLst>
            </p:cNvPr>
            <p:cNvSpPr txBox="1"/>
            <p:nvPr/>
          </p:nvSpPr>
          <p:spPr>
            <a:xfrm>
              <a:off x="8131171" y="2584907"/>
              <a:ext cx="986167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b="1" dirty="0">
                  <a:latin typeface="+mn-ea"/>
                  <a:ea typeface="+mn-ea"/>
                </a:rPr>
                <a:t>PoE</a:t>
              </a:r>
              <a:r>
                <a:rPr lang="ja-JP" altLang="en-US" sz="1100" b="1" dirty="0">
                  <a:latin typeface="+mn-ea"/>
                  <a:ea typeface="+mn-ea"/>
                </a:rPr>
                <a:t>スイッチ</a:t>
              </a:r>
              <a:endParaRPr kumimoji="1" lang="ja-JP" altLang="en-US" sz="1100" b="1" dirty="0">
                <a:latin typeface="+mn-ea"/>
                <a:ea typeface="+mn-ea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06ED4B7-0790-AFF4-8320-EDA0E092909C}"/>
              </a:ext>
            </a:extLst>
          </p:cNvPr>
          <p:cNvGrpSpPr/>
          <p:nvPr/>
        </p:nvGrpSpPr>
        <p:grpSpPr>
          <a:xfrm>
            <a:off x="5907027" y="1500300"/>
            <a:ext cx="1191894" cy="661090"/>
            <a:chOff x="1726435" y="3342776"/>
            <a:chExt cx="1191894" cy="661090"/>
          </a:xfrm>
        </p:grpSpPr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E8A4A53F-FCCA-F0DB-444D-1096A5A6008E}"/>
                </a:ext>
              </a:extLst>
            </p:cNvPr>
            <p:cNvCxnSpPr/>
            <p:nvPr/>
          </p:nvCxnSpPr>
          <p:spPr>
            <a:xfrm>
              <a:off x="1726435" y="3342776"/>
              <a:ext cx="1191894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B2432125-83F2-1B52-126C-647AD0DFA410}"/>
                </a:ext>
              </a:extLst>
            </p:cNvPr>
            <p:cNvCxnSpPr/>
            <p:nvPr/>
          </p:nvCxnSpPr>
          <p:spPr>
            <a:xfrm>
              <a:off x="1726435" y="3342776"/>
              <a:ext cx="0" cy="66109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60A4CDAC-7219-8428-7380-B77E37CE9C8C}"/>
              </a:ext>
            </a:extLst>
          </p:cNvPr>
          <p:cNvGrpSpPr/>
          <p:nvPr/>
        </p:nvGrpSpPr>
        <p:grpSpPr>
          <a:xfrm flipH="1" flipV="1">
            <a:off x="6614777" y="2539915"/>
            <a:ext cx="1667762" cy="696133"/>
            <a:chOff x="-1833333" y="3457756"/>
            <a:chExt cx="6214003" cy="606501"/>
          </a:xfrm>
        </p:grpSpPr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4B0E326E-A834-61CC-BE38-2EA19D58902A}"/>
                </a:ext>
              </a:extLst>
            </p:cNvPr>
            <p:cNvCxnSpPr/>
            <p:nvPr/>
          </p:nvCxnSpPr>
          <p:spPr>
            <a:xfrm flipV="1">
              <a:off x="-1833333" y="3457756"/>
              <a:ext cx="4522343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A434E76-8E8D-0D25-252C-EED79A43D9E2}"/>
                </a:ext>
              </a:extLst>
            </p:cNvPr>
            <p:cNvCxnSpPr/>
            <p:nvPr/>
          </p:nvCxnSpPr>
          <p:spPr>
            <a:xfrm flipV="1">
              <a:off x="2701278" y="4064257"/>
              <a:ext cx="167939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2910FD37-9990-D890-C6EC-E60101AA6AE1}"/>
                </a:ext>
              </a:extLst>
            </p:cNvPr>
            <p:cNvCxnSpPr/>
            <p:nvPr/>
          </p:nvCxnSpPr>
          <p:spPr>
            <a:xfrm flipH="1">
              <a:off x="2689014" y="3457756"/>
              <a:ext cx="0" cy="60650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FACE8935-4FA7-96B6-18E3-31FDE4ACEC2D}"/>
              </a:ext>
            </a:extLst>
          </p:cNvPr>
          <p:cNvCxnSpPr/>
          <p:nvPr/>
        </p:nvCxnSpPr>
        <p:spPr>
          <a:xfrm>
            <a:off x="4707710" y="1752299"/>
            <a:ext cx="11835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6262E7E-4598-D312-F687-C60159388467}"/>
              </a:ext>
            </a:extLst>
          </p:cNvPr>
          <p:cNvGrpSpPr/>
          <p:nvPr/>
        </p:nvGrpSpPr>
        <p:grpSpPr>
          <a:xfrm>
            <a:off x="5692435" y="2133929"/>
            <a:ext cx="925412" cy="682859"/>
            <a:chOff x="8161548" y="2163658"/>
            <a:chExt cx="925412" cy="682859"/>
          </a:xfrm>
        </p:grpSpPr>
        <p:pic>
          <p:nvPicPr>
            <p:cNvPr id="94" name="図 93">
              <a:extLst>
                <a:ext uri="{FF2B5EF4-FFF2-40B4-BE49-F238E27FC236}">
                  <a16:creationId xmlns:a16="http://schemas.microsoft.com/office/drawing/2014/main" id="{A6932479-70E3-2092-ECB1-B3613710F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48" y="2163658"/>
              <a:ext cx="925412" cy="431242"/>
            </a:xfrm>
            <a:prstGeom prst="rect">
              <a:avLst/>
            </a:prstGeom>
          </p:spPr>
        </p:pic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91344C36-1554-BCBC-C893-E1BF29814370}"/>
                </a:ext>
              </a:extLst>
            </p:cNvPr>
            <p:cNvSpPr txBox="1"/>
            <p:nvPr/>
          </p:nvSpPr>
          <p:spPr>
            <a:xfrm>
              <a:off x="8256203" y="2584907"/>
              <a:ext cx="736099" cy="26161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100" b="1" dirty="0">
                  <a:latin typeface="+mn-ea"/>
                  <a:ea typeface="+mn-ea"/>
                </a:rPr>
                <a:t>スイッチ</a:t>
              </a:r>
            </a:p>
          </p:txBody>
        </p:sp>
      </p:grp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CCC498A-E88B-CAA7-0506-B220C77E3A47}"/>
              </a:ext>
            </a:extLst>
          </p:cNvPr>
          <p:cNvSpPr txBox="1"/>
          <p:nvPr/>
        </p:nvSpPr>
        <p:spPr>
          <a:xfrm>
            <a:off x="6924679" y="1588944"/>
            <a:ext cx="18934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100" b="1" dirty="0">
                <a:latin typeface="+mn-ea"/>
                <a:ea typeface="+mn-ea"/>
              </a:rPr>
              <a:t>NX/NU</a:t>
            </a:r>
            <a:r>
              <a:rPr lang="ja-JP" altLang="en-US" sz="1100" b="1" dirty="0">
                <a:latin typeface="+mn-ea"/>
                <a:ea typeface="+mn-ea"/>
              </a:rPr>
              <a:t>シリーズレコーダー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31DFD9A7-C778-40C6-FF22-9755830A73B0}"/>
              </a:ext>
            </a:extLst>
          </p:cNvPr>
          <p:cNvSpPr txBox="1"/>
          <p:nvPr/>
        </p:nvSpPr>
        <p:spPr>
          <a:xfrm>
            <a:off x="9219269" y="1931839"/>
            <a:ext cx="1818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ASM300</a:t>
            </a:r>
            <a:r>
              <a:rPr lang="ja-JP" altLang="en-US" sz="1100" b="1" dirty="0">
                <a:latin typeface="+mn-ea"/>
                <a:ea typeface="+mn-ea"/>
              </a:rPr>
              <a:t>＋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ナンバー認識アプリ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ja-JP" altLang="en-US" sz="1400" b="1" dirty="0">
                <a:latin typeface="+mn-ea"/>
                <a:ea typeface="+mn-ea"/>
              </a:rPr>
              <a:t>　　</a:t>
            </a:r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WV-ASE334WUX)</a:t>
            </a:r>
            <a:endParaRPr kumimoji="1" lang="ja-JP" altLang="en-US" sz="1800" b="1" dirty="0">
              <a:latin typeface="+mn-ea"/>
              <a:ea typeface="+mn-ea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25716EEB-C0FE-B4FE-AB1B-7AF040D6B8F9}"/>
              </a:ext>
            </a:extLst>
          </p:cNvPr>
          <p:cNvSpPr txBox="1"/>
          <p:nvPr/>
        </p:nvSpPr>
        <p:spPr>
          <a:xfrm>
            <a:off x="8392530" y="3073580"/>
            <a:ext cx="1335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　　</a:t>
            </a:r>
            <a:r>
              <a:rPr lang="en-US" altLang="ja-JP" sz="1100" b="1" dirty="0">
                <a:latin typeface="+mn-ea"/>
                <a:ea typeface="+mn-ea"/>
              </a:rPr>
              <a:t>IO</a:t>
            </a:r>
            <a:r>
              <a:rPr lang="ja-JP" altLang="en-US" sz="1100" b="1" dirty="0">
                <a:latin typeface="+mn-ea"/>
                <a:ea typeface="+mn-ea"/>
              </a:rPr>
              <a:t>ユニット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    （</a:t>
            </a:r>
            <a:r>
              <a:rPr lang="en-US" altLang="ja-JP" sz="1100" b="1" dirty="0">
                <a:latin typeface="+mn-ea"/>
                <a:ea typeface="+mn-ea"/>
              </a:rPr>
              <a:t>ADAM6256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B3C0EB7-AC02-AEFF-5C35-1B54AA791767}"/>
              </a:ext>
            </a:extLst>
          </p:cNvPr>
          <p:cNvSpPr txBox="1"/>
          <p:nvPr/>
        </p:nvSpPr>
        <p:spPr>
          <a:xfrm>
            <a:off x="8668251" y="3887001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IF</a:t>
            </a:r>
            <a:r>
              <a:rPr lang="ja-JP" altLang="en-US" sz="1100" b="1" dirty="0">
                <a:latin typeface="+mn-ea"/>
                <a:ea typeface="+mn-ea"/>
              </a:rPr>
              <a:t>コンバータＡ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dirty="0">
                <a:latin typeface="+mn-ea"/>
                <a:ea typeface="+mn-ea"/>
              </a:rPr>
              <a:t>NBM-D88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F680E1F-C3B9-3A44-EB94-2430D895926F}"/>
              </a:ext>
            </a:extLst>
          </p:cNvPr>
          <p:cNvGrpSpPr/>
          <p:nvPr/>
        </p:nvGrpSpPr>
        <p:grpSpPr>
          <a:xfrm>
            <a:off x="5940001" y="2739106"/>
            <a:ext cx="2488844" cy="1345214"/>
            <a:chOff x="6247361" y="3657598"/>
            <a:chExt cx="1213743" cy="1153371"/>
          </a:xfrm>
        </p:grpSpPr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09BA15B2-C064-8A96-081D-A398030FCF7E}"/>
                </a:ext>
              </a:extLst>
            </p:cNvPr>
            <p:cNvCxnSpPr/>
            <p:nvPr/>
          </p:nvCxnSpPr>
          <p:spPr>
            <a:xfrm flipH="1">
              <a:off x="6247362" y="4810968"/>
              <a:ext cx="121374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E10CE227-5F85-38B3-2F34-41CA64F53032}"/>
                </a:ext>
              </a:extLst>
            </p:cNvPr>
            <p:cNvCxnSpPr/>
            <p:nvPr/>
          </p:nvCxnSpPr>
          <p:spPr>
            <a:xfrm flipV="1">
              <a:off x="6247361" y="3657598"/>
              <a:ext cx="0" cy="115337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4F132C7C-99E3-A7D2-6D84-1E14A17A2752}"/>
              </a:ext>
            </a:extLst>
          </p:cNvPr>
          <p:cNvSpPr/>
          <p:nvPr/>
        </p:nvSpPr>
        <p:spPr>
          <a:xfrm>
            <a:off x="5535554" y="847766"/>
            <a:ext cx="5615674" cy="36723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1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BB4AE4C0-D1D7-F905-4A55-7DE29B665D41}"/>
              </a:ext>
            </a:extLst>
          </p:cNvPr>
          <p:cNvCxnSpPr/>
          <p:nvPr/>
        </p:nvCxnSpPr>
        <p:spPr>
          <a:xfrm>
            <a:off x="2381851" y="3814184"/>
            <a:ext cx="1125415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図 107">
            <a:extLst>
              <a:ext uri="{FF2B5EF4-FFF2-40B4-BE49-F238E27FC236}">
                <a16:creationId xmlns:a16="http://schemas.microsoft.com/office/drawing/2014/main" id="{367A9019-236A-A97F-3536-5898B7757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9153" y="3824552"/>
            <a:ext cx="976630" cy="455271"/>
          </a:xfrm>
          <a:prstGeom prst="rect">
            <a:avLst/>
          </a:prstGeom>
        </p:spPr>
      </p:pic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28BAB42-F42E-3FFB-C6AD-F1D4392DBF74}"/>
              </a:ext>
            </a:extLst>
          </p:cNvPr>
          <p:cNvSpPr txBox="1"/>
          <p:nvPr/>
        </p:nvSpPr>
        <p:spPr>
          <a:xfrm>
            <a:off x="2475741" y="3584052"/>
            <a:ext cx="7360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接点信号</a:t>
            </a: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7D8CBB7-6C91-DAEA-7F65-EF3FFE40B09F}"/>
              </a:ext>
            </a:extLst>
          </p:cNvPr>
          <p:cNvGrpSpPr/>
          <p:nvPr/>
        </p:nvGrpSpPr>
        <p:grpSpPr>
          <a:xfrm>
            <a:off x="3551969" y="3565670"/>
            <a:ext cx="865148" cy="683377"/>
            <a:chOff x="3841528" y="3990780"/>
            <a:chExt cx="1000125" cy="762000"/>
          </a:xfrm>
        </p:grpSpPr>
        <p:pic>
          <p:nvPicPr>
            <p:cNvPr id="111" name="図 110">
              <a:extLst>
                <a:ext uri="{FF2B5EF4-FFF2-40B4-BE49-F238E27FC236}">
                  <a16:creationId xmlns:a16="http://schemas.microsoft.com/office/drawing/2014/main" id="{1CE41E65-D3BC-F26E-8062-0D605A1E0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09EE9811-ED76-7B13-C7E1-C089BD2B9B4B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78939A46-D114-DB6B-939C-27FADCA2950E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円弧 113">
            <a:extLst>
              <a:ext uri="{FF2B5EF4-FFF2-40B4-BE49-F238E27FC236}">
                <a16:creationId xmlns:a16="http://schemas.microsoft.com/office/drawing/2014/main" id="{C024E1ED-FDE4-1AC2-4D50-649E35428678}"/>
              </a:ext>
            </a:extLst>
          </p:cNvPr>
          <p:cNvSpPr/>
          <p:nvPr/>
        </p:nvSpPr>
        <p:spPr>
          <a:xfrm rot="3903087">
            <a:off x="3660856" y="3741188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60E1D8EC-73DF-D767-D3D9-5955399155B8}"/>
              </a:ext>
            </a:extLst>
          </p:cNvPr>
          <p:cNvGrpSpPr/>
          <p:nvPr/>
        </p:nvGrpSpPr>
        <p:grpSpPr>
          <a:xfrm>
            <a:off x="6217635" y="2754347"/>
            <a:ext cx="535829" cy="676100"/>
            <a:chOff x="6247361" y="3657598"/>
            <a:chExt cx="1213743" cy="1153371"/>
          </a:xfrm>
        </p:grpSpPr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F027E495-2753-A255-4A6A-3700AA1A325B}"/>
                </a:ext>
              </a:extLst>
            </p:cNvPr>
            <p:cNvCxnSpPr/>
            <p:nvPr/>
          </p:nvCxnSpPr>
          <p:spPr>
            <a:xfrm flipH="1">
              <a:off x="6247362" y="4810968"/>
              <a:ext cx="1213742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67932635-4FCE-B543-D34A-DE7D7C32F204}"/>
                </a:ext>
              </a:extLst>
            </p:cNvPr>
            <p:cNvCxnSpPr/>
            <p:nvPr/>
          </p:nvCxnSpPr>
          <p:spPr>
            <a:xfrm flipV="1">
              <a:off x="6247361" y="3657598"/>
              <a:ext cx="0" cy="1153371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8" name="図 117">
            <a:extLst>
              <a:ext uri="{FF2B5EF4-FFF2-40B4-BE49-F238E27FC236}">
                <a16:creationId xmlns:a16="http://schemas.microsoft.com/office/drawing/2014/main" id="{31AFDD72-36DE-D178-F8C7-6A490BE8B3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23378" y="2776707"/>
            <a:ext cx="837336" cy="837335"/>
          </a:xfrm>
          <a:prstGeom prst="rect">
            <a:avLst/>
          </a:prstGeom>
          <a:effectLst/>
        </p:spPr>
      </p:pic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309D8D45-DCCF-6949-FFAE-15FF2D1BC505}"/>
              </a:ext>
            </a:extLst>
          </p:cNvPr>
          <p:cNvSpPr txBox="1"/>
          <p:nvPr/>
        </p:nvSpPr>
        <p:spPr>
          <a:xfrm>
            <a:off x="6179408" y="3572212"/>
            <a:ext cx="18213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+mn-ea"/>
                <a:ea typeface="+mn-ea"/>
              </a:rPr>
              <a:t>NW</a:t>
            </a:r>
            <a:r>
              <a:rPr lang="ja-JP" altLang="en-US" sz="1100" b="1" dirty="0">
                <a:latin typeface="+mn-ea"/>
                <a:ea typeface="+mn-ea"/>
              </a:rPr>
              <a:t>対応パトライト</a:t>
            </a:r>
            <a:br>
              <a:rPr lang="en-US" altLang="ja-JP" sz="1100" b="1" dirty="0">
                <a:latin typeface="+mn-ea"/>
                <a:ea typeface="+mn-ea"/>
              </a:rPr>
            </a:br>
            <a:r>
              <a:rPr lang="en-US" altLang="ja-JP" sz="1100" b="1" dirty="0">
                <a:latin typeface="+mn-ea"/>
                <a:ea typeface="+mn-ea"/>
              </a:rPr>
              <a:t>(NHV-3DP-RYG)</a:t>
            </a:r>
            <a:endParaRPr kumimoji="1" lang="ja-JP" altLang="en-US" sz="1100" b="1" dirty="0">
              <a:latin typeface="+mn-ea"/>
              <a:ea typeface="+mn-ea"/>
            </a:endParaRPr>
          </a:p>
        </p:txBody>
      </p: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0AD51DCB-0745-3E44-D705-CE1505A5ED97}"/>
              </a:ext>
            </a:extLst>
          </p:cNvPr>
          <p:cNvCxnSpPr/>
          <p:nvPr/>
        </p:nvCxnSpPr>
        <p:spPr>
          <a:xfrm flipV="1">
            <a:off x="8440649" y="3512355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図 120">
            <a:extLst>
              <a:ext uri="{FF2B5EF4-FFF2-40B4-BE49-F238E27FC236}">
                <a16:creationId xmlns:a16="http://schemas.microsoft.com/office/drawing/2014/main" id="{2F96AC53-9EEB-C37E-F3D9-34AED94A0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451" y="3371315"/>
            <a:ext cx="792562" cy="526546"/>
          </a:xfrm>
          <a:prstGeom prst="rect">
            <a:avLst/>
          </a:prstGeom>
        </p:spPr>
      </p:pic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54212D37-3CBD-B333-6F80-66C3275F4E85}"/>
              </a:ext>
            </a:extLst>
          </p:cNvPr>
          <p:cNvSpPr txBox="1"/>
          <p:nvPr/>
        </p:nvSpPr>
        <p:spPr>
          <a:xfrm>
            <a:off x="1453585" y="3935256"/>
            <a:ext cx="11929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latin typeface="+mn-ea"/>
                <a:ea typeface="+mn-ea"/>
              </a:rPr>
              <a:t> </a:t>
            </a:r>
            <a:r>
              <a:rPr lang="en-US" altLang="ja-JP" sz="1100" b="1" dirty="0">
                <a:latin typeface="+mn-ea"/>
                <a:ea typeface="+mn-ea"/>
              </a:rPr>
              <a:t>IF</a:t>
            </a:r>
            <a:r>
              <a:rPr lang="ja-JP" altLang="en-US" sz="1100" b="1" dirty="0">
                <a:latin typeface="+mn-ea"/>
                <a:ea typeface="+mn-ea"/>
              </a:rPr>
              <a:t>コンバータＢ</a:t>
            </a:r>
            <a:endParaRPr lang="en-US" altLang="ja-JP" sz="1100" b="1" dirty="0">
              <a:latin typeface="+mn-ea"/>
              <a:ea typeface="+mn-ea"/>
            </a:endParaRPr>
          </a:p>
          <a:p>
            <a:r>
              <a:rPr lang="ja-JP" altLang="en-US" sz="1100" b="1" dirty="0">
                <a:latin typeface="+mn-ea"/>
                <a:ea typeface="+mn-ea"/>
              </a:rPr>
              <a:t>（</a:t>
            </a:r>
            <a:r>
              <a:rPr lang="en-US" altLang="ja-JP" sz="1100" b="1" i="0" u="none" strike="noStrike" dirty="0">
                <a:solidFill>
                  <a:schemeClr val="tx1"/>
                </a:solidFill>
                <a:effectLst/>
                <a:latin typeface="+mn-ea"/>
                <a:ea typeface="+mn-ea"/>
              </a:rPr>
              <a:t>NB-D42MP</a:t>
            </a:r>
            <a:r>
              <a:rPr lang="ja-JP" altLang="en-US" sz="1100" b="1" dirty="0">
                <a:latin typeface="+mn-ea"/>
                <a:ea typeface="+mn-ea"/>
              </a:rPr>
              <a:t>）</a:t>
            </a:r>
          </a:p>
        </p:txBody>
      </p:sp>
      <p:cxnSp>
        <p:nvCxnSpPr>
          <p:cNvPr id="123" name="コネクタ: カギ線 122">
            <a:extLst>
              <a:ext uri="{FF2B5EF4-FFF2-40B4-BE49-F238E27FC236}">
                <a16:creationId xmlns:a16="http://schemas.microsoft.com/office/drawing/2014/main" id="{CFBBC565-4925-8695-9CB4-8B9C0978BBC8}"/>
              </a:ext>
            </a:extLst>
          </p:cNvPr>
          <p:cNvCxnSpPr>
            <a:cxnSpLocks/>
          </p:cNvCxnSpPr>
          <p:nvPr/>
        </p:nvCxnSpPr>
        <p:spPr>
          <a:xfrm flipV="1">
            <a:off x="2530546" y="3224019"/>
            <a:ext cx="1661598" cy="362963"/>
          </a:xfrm>
          <a:prstGeom prst="bentConnector3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F7D7585C-76F0-DFD1-A385-7A12D8459BBC}"/>
              </a:ext>
            </a:extLst>
          </p:cNvPr>
          <p:cNvCxnSpPr/>
          <p:nvPr/>
        </p:nvCxnSpPr>
        <p:spPr>
          <a:xfrm rot="16200000" flipH="1">
            <a:off x="3734802" y="2422211"/>
            <a:ext cx="58876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9EEBAB8E-3383-0376-CDEF-64283C38BBE2}"/>
              </a:ext>
            </a:extLst>
          </p:cNvPr>
          <p:cNvCxnSpPr/>
          <p:nvPr/>
        </p:nvCxnSpPr>
        <p:spPr>
          <a:xfrm rot="16200000" flipH="1">
            <a:off x="2023954" y="3030214"/>
            <a:ext cx="62380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29C0FA35-C233-F463-A3E1-4DC61CB888E1}"/>
              </a:ext>
            </a:extLst>
          </p:cNvPr>
          <p:cNvCxnSpPr/>
          <p:nvPr/>
        </p:nvCxnSpPr>
        <p:spPr>
          <a:xfrm rot="16200000" flipV="1">
            <a:off x="3189905" y="1858820"/>
            <a:ext cx="0" cy="1727719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2" descr="デスクトップコンピューターが置かれている&#10;&#10;中程度の精度で自動的に生成された説明">
            <a:extLst>
              <a:ext uri="{FF2B5EF4-FFF2-40B4-BE49-F238E27FC236}">
                <a16:creationId xmlns:a16="http://schemas.microsoft.com/office/drawing/2014/main" id="{A50C35B5-917D-0AD4-5128-D3FB918BC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464" y="1845119"/>
            <a:ext cx="1099965" cy="87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" name="図 1023">
            <a:extLst>
              <a:ext uri="{FF2B5EF4-FFF2-40B4-BE49-F238E27FC236}">
                <a16:creationId xmlns:a16="http://schemas.microsoft.com/office/drawing/2014/main" id="{A08882D2-CB64-A10B-326F-B283ADC9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7262" y="1791118"/>
            <a:ext cx="962594" cy="478669"/>
          </a:xfrm>
          <a:prstGeom prst="rect">
            <a:avLst/>
          </a:prstGeom>
        </p:spPr>
      </p:pic>
      <p:pic>
        <p:nvPicPr>
          <p:cNvPr id="1025" name="Picture 4" descr="屋内, 座る, コンピュータ, 大きい が含まれている画像&#10;&#10;自動的に生成された説明">
            <a:extLst>
              <a:ext uri="{FF2B5EF4-FFF2-40B4-BE49-F238E27FC236}">
                <a16:creationId xmlns:a16="http://schemas.microsoft.com/office/drawing/2014/main" id="{921683B3-E2FF-FE2F-7F42-470811255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890" y="1272343"/>
            <a:ext cx="1516892" cy="3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図 1026">
            <a:extLst>
              <a:ext uri="{FF2B5EF4-FFF2-40B4-BE49-F238E27FC236}">
                <a16:creationId xmlns:a16="http://schemas.microsoft.com/office/drawing/2014/main" id="{34B6E34D-E3D1-1412-68EA-DFDE16AB611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516" t="5756"/>
          <a:stretch/>
        </p:blipFill>
        <p:spPr>
          <a:xfrm>
            <a:off x="3054651" y="1793731"/>
            <a:ext cx="358661" cy="307777"/>
          </a:xfrm>
          <a:prstGeom prst="rect">
            <a:avLst/>
          </a:prstGeom>
        </p:spPr>
      </p:pic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4105EF9-43F6-FD33-6452-C5AF0FE7D870}"/>
              </a:ext>
            </a:extLst>
          </p:cNvPr>
          <p:cNvSpPr txBox="1"/>
          <p:nvPr/>
        </p:nvSpPr>
        <p:spPr>
          <a:xfrm>
            <a:off x="2911083" y="212552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000" b="1" dirty="0">
                <a:latin typeface="+mn-ea"/>
                <a:ea typeface="+mn-ea"/>
              </a:rPr>
              <a:t>PoE++</a:t>
            </a:r>
            <a:br>
              <a:rPr lang="en-US" altLang="ja-JP" sz="1000" b="1" dirty="0">
                <a:latin typeface="+mn-ea"/>
                <a:ea typeface="+mn-ea"/>
              </a:rPr>
            </a:br>
            <a:r>
              <a:rPr lang="ja-JP" altLang="en-US" sz="1000" b="1" dirty="0">
                <a:latin typeface="+mn-ea"/>
                <a:ea typeface="+mn-ea"/>
              </a:rPr>
              <a:t>ｲﾝｼﾞｪｸﾀｰ</a:t>
            </a:r>
          </a:p>
        </p:txBody>
      </p:sp>
      <p:sp>
        <p:nvSpPr>
          <p:cNvPr id="1030" name="正方形/長方形 1029">
            <a:extLst>
              <a:ext uri="{FF2B5EF4-FFF2-40B4-BE49-F238E27FC236}">
                <a16:creationId xmlns:a16="http://schemas.microsoft.com/office/drawing/2014/main" id="{F9A515DB-54B0-1ECD-6D8A-2530FA21E114}"/>
              </a:ext>
            </a:extLst>
          </p:cNvPr>
          <p:cNvSpPr/>
          <p:nvPr/>
        </p:nvSpPr>
        <p:spPr>
          <a:xfrm>
            <a:off x="3238396" y="2904723"/>
            <a:ext cx="1617691" cy="1566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1" name="L 字 1030">
            <a:extLst>
              <a:ext uri="{FF2B5EF4-FFF2-40B4-BE49-F238E27FC236}">
                <a16:creationId xmlns:a16="http://schemas.microsoft.com/office/drawing/2014/main" id="{E5C79B77-386D-88E7-4E08-3982F7E62EA0}"/>
              </a:ext>
            </a:extLst>
          </p:cNvPr>
          <p:cNvSpPr/>
          <p:nvPr/>
        </p:nvSpPr>
        <p:spPr>
          <a:xfrm flipH="1">
            <a:off x="3263196" y="2930536"/>
            <a:ext cx="1658670" cy="1664732"/>
          </a:xfrm>
          <a:prstGeom prst="corner">
            <a:avLst>
              <a:gd name="adj1" fmla="val 8665"/>
              <a:gd name="adj2" fmla="val 957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2" name="テキスト ボックス 1031">
            <a:extLst>
              <a:ext uri="{FF2B5EF4-FFF2-40B4-BE49-F238E27FC236}">
                <a16:creationId xmlns:a16="http://schemas.microsoft.com/office/drawing/2014/main" id="{979E8A17-6B0B-27AF-8412-C30E82016C1C}"/>
              </a:ext>
            </a:extLst>
          </p:cNvPr>
          <p:cNvSpPr txBox="1"/>
          <p:nvPr/>
        </p:nvSpPr>
        <p:spPr>
          <a:xfrm>
            <a:off x="3927211" y="4109687"/>
            <a:ext cx="1287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ゲート機器</a:t>
            </a:r>
            <a:br>
              <a:rPr kumimoji="1" lang="en-US" altLang="ja-JP" sz="1100" b="1" dirty="0">
                <a:solidFill>
                  <a:schemeClr val="accent2"/>
                </a:solidFill>
                <a:latin typeface="+mn-ea"/>
                <a:ea typeface="+mn-ea"/>
              </a:rPr>
            </a:br>
            <a:r>
              <a:rPr kumimoji="1" lang="ja-JP" altLang="en-US" sz="1100" b="1" dirty="0">
                <a:solidFill>
                  <a:schemeClr val="accent2"/>
                </a:solidFill>
                <a:latin typeface="+mn-ea"/>
                <a:ea typeface="+mn-ea"/>
              </a:rPr>
              <a:t>（取扱い対象外）</a:t>
            </a:r>
          </a:p>
        </p:txBody>
      </p:sp>
      <p:cxnSp>
        <p:nvCxnSpPr>
          <p:cNvPr id="1033" name="直線コネクタ 1032">
            <a:extLst>
              <a:ext uri="{FF2B5EF4-FFF2-40B4-BE49-F238E27FC236}">
                <a16:creationId xmlns:a16="http://schemas.microsoft.com/office/drawing/2014/main" id="{89F42127-0517-7990-ED1A-E827635D9B7C}"/>
              </a:ext>
            </a:extLst>
          </p:cNvPr>
          <p:cNvCxnSpPr/>
          <p:nvPr/>
        </p:nvCxnSpPr>
        <p:spPr>
          <a:xfrm flipV="1">
            <a:off x="8342325" y="3480402"/>
            <a:ext cx="0" cy="44013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図 1033">
            <a:extLst>
              <a:ext uri="{FF2B5EF4-FFF2-40B4-BE49-F238E27FC236}">
                <a16:creationId xmlns:a16="http://schemas.microsoft.com/office/drawing/2014/main" id="{51F78E41-0389-CE00-5F3A-C71BECD01F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49824" y="2875367"/>
            <a:ext cx="398045" cy="646331"/>
          </a:xfrm>
          <a:prstGeom prst="rect">
            <a:avLst/>
          </a:prstGeom>
        </p:spPr>
      </p:pic>
      <p:grpSp>
        <p:nvGrpSpPr>
          <p:cNvPr id="1035" name="グループ化 1034">
            <a:extLst>
              <a:ext uri="{FF2B5EF4-FFF2-40B4-BE49-F238E27FC236}">
                <a16:creationId xmlns:a16="http://schemas.microsoft.com/office/drawing/2014/main" id="{494C3475-6E9E-327B-5F1E-D13FCCFBD70D}"/>
              </a:ext>
            </a:extLst>
          </p:cNvPr>
          <p:cNvGrpSpPr/>
          <p:nvPr/>
        </p:nvGrpSpPr>
        <p:grpSpPr>
          <a:xfrm>
            <a:off x="4250059" y="2973278"/>
            <a:ext cx="865148" cy="683377"/>
            <a:chOff x="3841528" y="3990780"/>
            <a:chExt cx="1000125" cy="762000"/>
          </a:xfrm>
        </p:grpSpPr>
        <p:pic>
          <p:nvPicPr>
            <p:cNvPr id="1036" name="図 1035">
              <a:extLst>
                <a:ext uri="{FF2B5EF4-FFF2-40B4-BE49-F238E27FC236}">
                  <a16:creationId xmlns:a16="http://schemas.microsoft.com/office/drawing/2014/main" id="{75628484-9764-9BC5-AC8E-49F0AB963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41528" y="3990780"/>
              <a:ext cx="1000125" cy="762000"/>
            </a:xfrm>
            <a:prstGeom prst="rect">
              <a:avLst/>
            </a:prstGeom>
          </p:spPr>
        </p:pic>
        <p:sp>
          <p:nvSpPr>
            <p:cNvPr id="1037" name="正方形/長方形 1036">
              <a:extLst>
                <a:ext uri="{FF2B5EF4-FFF2-40B4-BE49-F238E27FC236}">
                  <a16:creationId xmlns:a16="http://schemas.microsoft.com/office/drawing/2014/main" id="{DCFBE17B-93FC-CF66-AC0A-8AFD3E2959DA}"/>
                </a:ext>
              </a:extLst>
            </p:cNvPr>
            <p:cNvSpPr/>
            <p:nvPr/>
          </p:nvSpPr>
          <p:spPr>
            <a:xfrm>
              <a:off x="4197269" y="4252289"/>
              <a:ext cx="607169" cy="160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/>
            <a:lstStyle/>
            <a:p>
              <a:pPr algn="l">
                <a:spcAft>
                  <a:spcPts val="600"/>
                </a:spcAft>
              </a:pPr>
              <a:endParaRPr kumimoji="1" lang="ja-JP" altLang="en-US" sz="20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038" name="直線コネクタ 1037">
              <a:extLst>
                <a:ext uri="{FF2B5EF4-FFF2-40B4-BE49-F238E27FC236}">
                  <a16:creationId xmlns:a16="http://schemas.microsoft.com/office/drawing/2014/main" id="{6FD69E4A-9045-76E8-C97D-0EBE60885AC2}"/>
                </a:ext>
              </a:extLst>
            </p:cNvPr>
            <p:cNvCxnSpPr/>
            <p:nvPr/>
          </p:nvCxnSpPr>
          <p:spPr>
            <a:xfrm>
              <a:off x="4103329" y="4334233"/>
              <a:ext cx="231586" cy="128704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9" name="円弧 1038">
            <a:extLst>
              <a:ext uri="{FF2B5EF4-FFF2-40B4-BE49-F238E27FC236}">
                <a16:creationId xmlns:a16="http://schemas.microsoft.com/office/drawing/2014/main" id="{11441BD6-E8EE-142D-B766-15E5C7F6CB01}"/>
              </a:ext>
            </a:extLst>
          </p:cNvPr>
          <p:cNvSpPr/>
          <p:nvPr/>
        </p:nvSpPr>
        <p:spPr>
          <a:xfrm rot="3903087">
            <a:off x="4329451" y="3229913"/>
            <a:ext cx="483054" cy="436580"/>
          </a:xfrm>
          <a:prstGeom prst="arc">
            <a:avLst>
              <a:gd name="adj1" fmla="val 14666491"/>
              <a:gd name="adj2" fmla="val 20214471"/>
            </a:avLst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1040" name="図 1039">
            <a:extLst>
              <a:ext uri="{FF2B5EF4-FFF2-40B4-BE49-F238E27FC236}">
                <a16:creationId xmlns:a16="http://schemas.microsoft.com/office/drawing/2014/main" id="{4DC295EE-6837-0982-BD90-FE2577F07F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247" y="1434700"/>
            <a:ext cx="962594" cy="478669"/>
          </a:xfrm>
          <a:prstGeom prst="rect">
            <a:avLst/>
          </a:prstGeom>
        </p:spPr>
      </p:pic>
      <p:cxnSp>
        <p:nvCxnSpPr>
          <p:cNvPr id="1041" name="直線コネクタ 1040">
            <a:extLst>
              <a:ext uri="{FF2B5EF4-FFF2-40B4-BE49-F238E27FC236}">
                <a16:creationId xmlns:a16="http://schemas.microsoft.com/office/drawing/2014/main" id="{BEF8F421-A751-0E03-0ECC-D7EA40CE5AD0}"/>
              </a:ext>
            </a:extLst>
          </p:cNvPr>
          <p:cNvCxnSpPr/>
          <p:nvPr/>
        </p:nvCxnSpPr>
        <p:spPr>
          <a:xfrm>
            <a:off x="2181412" y="1616918"/>
            <a:ext cx="1647721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2" name="図 1041">
            <a:extLst>
              <a:ext uri="{FF2B5EF4-FFF2-40B4-BE49-F238E27FC236}">
                <a16:creationId xmlns:a16="http://schemas.microsoft.com/office/drawing/2014/main" id="{2754A685-5497-E5D5-0B88-577800D9640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516" t="5756"/>
          <a:stretch/>
        </p:blipFill>
        <p:spPr>
          <a:xfrm>
            <a:off x="2757061" y="1489485"/>
            <a:ext cx="358661" cy="307777"/>
          </a:xfrm>
          <a:prstGeom prst="rect">
            <a:avLst/>
          </a:prstGeom>
        </p:spPr>
      </p:pic>
      <p:sp>
        <p:nvSpPr>
          <p:cNvPr id="1043" name="テキスト ボックス 1042">
            <a:extLst>
              <a:ext uri="{FF2B5EF4-FFF2-40B4-BE49-F238E27FC236}">
                <a16:creationId xmlns:a16="http://schemas.microsoft.com/office/drawing/2014/main" id="{B7A28DED-D6E5-4B17-590B-067566C8E848}"/>
              </a:ext>
            </a:extLst>
          </p:cNvPr>
          <p:cNvSpPr txBox="1"/>
          <p:nvPr/>
        </p:nvSpPr>
        <p:spPr>
          <a:xfrm>
            <a:off x="1407380" y="1358680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1044" name="テキスト ボックス 1043">
            <a:extLst>
              <a:ext uri="{FF2B5EF4-FFF2-40B4-BE49-F238E27FC236}">
                <a16:creationId xmlns:a16="http://schemas.microsoft.com/office/drawing/2014/main" id="{E2A910A9-BF4E-C893-1E48-5DBCE3FA54E4}"/>
              </a:ext>
            </a:extLst>
          </p:cNvPr>
          <p:cNvSpPr txBox="1"/>
          <p:nvPr/>
        </p:nvSpPr>
        <p:spPr>
          <a:xfrm>
            <a:off x="2224899" y="1874377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sp>
        <p:nvSpPr>
          <p:cNvPr id="1045" name="テキスト ボックス 1044">
            <a:extLst>
              <a:ext uri="{FF2B5EF4-FFF2-40B4-BE49-F238E27FC236}">
                <a16:creationId xmlns:a16="http://schemas.microsoft.com/office/drawing/2014/main" id="{1DAC320B-C23F-81D5-AAE4-B5F4C9D975B8}"/>
              </a:ext>
            </a:extLst>
          </p:cNvPr>
          <p:cNvSpPr txBox="1"/>
          <p:nvPr/>
        </p:nvSpPr>
        <p:spPr>
          <a:xfrm>
            <a:off x="4360019" y="2985868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入場</a:t>
            </a:r>
          </a:p>
        </p:txBody>
      </p:sp>
      <p:sp>
        <p:nvSpPr>
          <p:cNvPr id="1046" name="テキスト ボックス 1045">
            <a:extLst>
              <a:ext uri="{FF2B5EF4-FFF2-40B4-BE49-F238E27FC236}">
                <a16:creationId xmlns:a16="http://schemas.microsoft.com/office/drawing/2014/main" id="{DB59E84C-EE6B-FBE6-9769-8105173BE81D}"/>
              </a:ext>
            </a:extLst>
          </p:cNvPr>
          <p:cNvSpPr txBox="1"/>
          <p:nvPr/>
        </p:nvSpPr>
        <p:spPr>
          <a:xfrm>
            <a:off x="3653190" y="3538919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100" b="1" dirty="0">
                <a:latin typeface="+mn-ea"/>
                <a:ea typeface="+mn-ea"/>
              </a:rPr>
              <a:t>出場</a:t>
            </a:r>
          </a:p>
        </p:txBody>
      </p:sp>
      <p:cxnSp>
        <p:nvCxnSpPr>
          <p:cNvPr id="1047" name="直線コネクタ 1046">
            <a:extLst>
              <a:ext uri="{FF2B5EF4-FFF2-40B4-BE49-F238E27FC236}">
                <a16:creationId xmlns:a16="http://schemas.microsoft.com/office/drawing/2014/main" id="{22A39B48-7B0C-937E-779C-3487EE653181}"/>
              </a:ext>
            </a:extLst>
          </p:cNvPr>
          <p:cNvCxnSpPr/>
          <p:nvPr/>
        </p:nvCxnSpPr>
        <p:spPr>
          <a:xfrm>
            <a:off x="2022826" y="1371112"/>
            <a:ext cx="1812493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8" name="図 1047">
            <a:extLst>
              <a:ext uri="{FF2B5EF4-FFF2-40B4-BE49-F238E27FC236}">
                <a16:creationId xmlns:a16="http://schemas.microsoft.com/office/drawing/2014/main" id="{8DDEC86A-5E1B-4BBC-52B5-06EF1F2B83F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516" t="5756"/>
          <a:stretch/>
        </p:blipFill>
        <p:spPr>
          <a:xfrm>
            <a:off x="2680861" y="1214182"/>
            <a:ext cx="358661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0641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C1923B-2367-BAF6-A853-8770B473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機器リスト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BF5784D-786D-E672-7DED-36178A44C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99295"/>
              </p:ext>
            </p:extLst>
          </p:nvPr>
        </p:nvGraphicFramePr>
        <p:xfrm>
          <a:off x="374574" y="1122358"/>
          <a:ext cx="11098290" cy="4840562"/>
        </p:xfrm>
        <a:graphic>
          <a:graphicData uri="http://schemas.openxmlformats.org/drawingml/2006/table">
            <a:tbl>
              <a:tblPr/>
              <a:tblGrid>
                <a:gridCol w="1273922">
                  <a:extLst>
                    <a:ext uri="{9D8B030D-6E8A-4147-A177-3AD203B41FA5}">
                      <a16:colId xmlns:a16="http://schemas.microsoft.com/office/drawing/2014/main" val="1498648455"/>
                    </a:ext>
                  </a:extLst>
                </a:gridCol>
                <a:gridCol w="3754777">
                  <a:extLst>
                    <a:ext uri="{9D8B030D-6E8A-4147-A177-3AD203B41FA5}">
                      <a16:colId xmlns:a16="http://schemas.microsoft.com/office/drawing/2014/main" val="91586322"/>
                    </a:ext>
                  </a:extLst>
                </a:gridCol>
                <a:gridCol w="1953491">
                  <a:extLst>
                    <a:ext uri="{9D8B030D-6E8A-4147-A177-3AD203B41FA5}">
                      <a16:colId xmlns:a16="http://schemas.microsoft.com/office/drawing/2014/main" val="191176304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429382943"/>
                    </a:ext>
                  </a:extLst>
                </a:gridCol>
                <a:gridCol w="3149746">
                  <a:extLst>
                    <a:ext uri="{9D8B030D-6E8A-4147-A177-3AD203B41FA5}">
                      <a16:colId xmlns:a16="http://schemas.microsoft.com/office/drawing/2014/main" val="188732309"/>
                    </a:ext>
                  </a:extLst>
                </a:gridCol>
              </a:tblGrid>
              <a:tr h="314006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品名</a:t>
                      </a:r>
                    </a:p>
                  </a:txBody>
                  <a:tcPr marL="5986" marR="5986" marT="598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品番</a:t>
                      </a:r>
                    </a:p>
                  </a:txBody>
                  <a:tcPr marL="5986" marR="5986" marT="598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数量</a:t>
                      </a:r>
                    </a:p>
                  </a:txBody>
                  <a:tcPr marL="5986" marR="5986" marT="598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備考</a:t>
                      </a:r>
                    </a:p>
                  </a:txBody>
                  <a:tcPr marL="5986" marR="5986" marT="598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209587"/>
                  </a:ext>
                </a:extLst>
              </a:tr>
              <a:tr h="23886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カメラ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2MP(1080p) 10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倍 屋外 ハウジング一体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AI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カメラ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WV-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S15301-Z1LN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　撮影条件厳しい場合は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WV-X15301-Z1LN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521126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機能拡張ソフトウェア 「ナンバー認識アプリケーション」</a:t>
                      </a:r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WV-XAE202W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UX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　（カメラ１台につき１個必要）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417249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pPr algn="ctr" rtl="0" fontAlgn="ctr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986" marR="5986" marT="5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PoE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電源ユニット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WJ-PU201UX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PoE++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給電用（カメラ１台につき１個必要）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992689"/>
                  </a:ext>
                </a:extLst>
              </a:tr>
              <a:tr h="238869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ASM300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ASM300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用 </a:t>
                      </a:r>
                      <a:r>
                        <a:rPr lang="en-US" altLang="ja-JP" sz="11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i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-PRO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推奨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PC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HP Elite SFF800G9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シリーズ</a:t>
                      </a:r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グラフィックボード含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132896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PC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用　増設内蔵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SSD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512GB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）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406L8AA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ナンバーデータバックアップ用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2808513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液晶モニター（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24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型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/ DP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入力有）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LCD-DF241EDB-A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750797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映像監視ソフトウェア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WV-ASM300(W)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UX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08585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ナンバー認識アプリ用 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ASM300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機能拡張ソフトウェア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WV-ASE334W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UX</a:t>
                      </a:r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641215"/>
                  </a:ext>
                </a:extLst>
              </a:tr>
              <a:tr h="238869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レコーダー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ネットワークディスクレコーダー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カメラ台数、録画期間によって選択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955973"/>
                  </a:ext>
                </a:extLst>
              </a:tr>
              <a:tr h="826408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警告灯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ネットワーク対応パトライト</a:t>
                      </a:r>
                      <a:r>
                        <a:rPr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®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NH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V4</a:t>
                      </a:r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-3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DP</a:t>
                      </a:r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-RYG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</a:p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・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PoE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＋接続仕様</a:t>
                      </a:r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・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AC100V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電源を使用する場合：</a:t>
                      </a:r>
                      <a:endParaRPr lang="en-US" altLang="ja-JP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　「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NHV4-3D-RYG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」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32689"/>
                  </a:ext>
                </a:extLst>
              </a:tr>
              <a:tr h="41686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コンバータ①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インターフェースコンバーター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A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NBM-D88N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</a:p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・事務所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ASM300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側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099625"/>
                  </a:ext>
                </a:extLst>
              </a:tr>
              <a:tr h="416860">
                <a:tc vMerge="1">
                  <a:txBody>
                    <a:bodyPr/>
                    <a:lstStyle/>
                    <a:p>
                      <a:pPr algn="ctr" rtl="0" fontAlgn="ctr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986" marR="5986" marT="5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インターフェースコンバーター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B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NB-D42MP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</a:p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・ゲート側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267481"/>
                  </a:ext>
                </a:extLst>
              </a:tr>
              <a:tr h="23886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コンバータ②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接点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LAN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コンバーター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ADAM6256ーB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127538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電源ケーブル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(ADAM6256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用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96PSA-A60W24T2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519304"/>
                  </a:ext>
                </a:extLst>
              </a:tr>
              <a:tr h="2388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1700000273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【</a:t>
                      </a:r>
                      <a:r>
                        <a:rPr lang="ja-JP" altLang="en-US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他社品</a:t>
                      </a:r>
                      <a:r>
                        <a:rPr lang="en-US" altLang="ja-JP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】</a:t>
                      </a:r>
                      <a:endParaRPr lang="ja-JP" altLang="en-US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986" marR="5986" marT="59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747950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C44D7E-A127-0332-D5E9-0D53B12A0A8D}"/>
              </a:ext>
            </a:extLst>
          </p:cNvPr>
          <p:cNvSpPr txBox="1"/>
          <p:nvPr/>
        </p:nvSpPr>
        <p:spPr>
          <a:xfrm>
            <a:off x="493931" y="754412"/>
            <a:ext cx="10604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案件内容にそって記載してください</a:t>
            </a:r>
            <a:endParaRPr lang="en-US" altLang="ja-JP" sz="1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67236BE-A8B5-04CC-367F-EEB797F53DD1}"/>
              </a:ext>
            </a:extLst>
          </p:cNvPr>
          <p:cNvSpPr txBox="1"/>
          <p:nvPr/>
        </p:nvSpPr>
        <p:spPr>
          <a:xfrm>
            <a:off x="447228" y="6112999"/>
            <a:ext cx="10604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accent5"/>
                </a:solidFill>
                <a:latin typeface="+mj-ea"/>
                <a:ea typeface="+mj-ea"/>
              </a:rPr>
              <a:t>※</a:t>
            </a:r>
            <a:r>
              <a:rPr lang="ja-JP" altLang="en-US" sz="1400" b="1" dirty="0">
                <a:solidFill>
                  <a:schemeClr val="accent5"/>
                </a:solidFill>
                <a:latin typeface="+mj-ea"/>
                <a:ea typeface="+mj-ea"/>
              </a:rPr>
              <a:t>スイッチ（ハブ）等のネットワーク機器は案件に応じて追加してください。</a:t>
            </a:r>
            <a:endParaRPr lang="en-US" altLang="ja-JP" sz="1400" b="1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1396254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20509-2718-27F0-00BD-D23003664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E0A0-AA37-3221-7C07-31E638AB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ルール設計：ナンバー照合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BE28BBD3-EA30-6B31-2DEA-8821355356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202545"/>
              </p:ext>
            </p:extLst>
          </p:nvPr>
        </p:nvGraphicFramePr>
        <p:xfrm>
          <a:off x="392782" y="987372"/>
          <a:ext cx="11413301" cy="5519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404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1696904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2086897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396450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4719646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087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ルール名称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対象ナンバーリスト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アラーム動作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0987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登録車両　正門入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・正門入場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「登録車両」　に一致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①入場ゲート開　③パトライト緑点灯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秒間＆⑤音声１　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28120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登録車両　正門出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・正門出場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「登録車両」　に一致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②出場ゲート開　③パトライト緑点灯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秒間＆⑤音声１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572717"/>
                  </a:ext>
                </a:extLst>
              </a:tr>
              <a:tr h="41383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未登録車両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・正門入場　・正門出場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「登録車両」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「ナンバー以外での許可車両」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　の両方に不一致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④パトライト赤点滅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秒間＆⑥音声２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436381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　　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95674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402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A2F123-88E7-8B59-753F-0897E4DBD0E6}"/>
              </a:ext>
            </a:extLst>
          </p:cNvPr>
          <p:cNvSpPr txBox="1"/>
          <p:nvPr/>
        </p:nvSpPr>
        <p:spPr>
          <a:xfrm>
            <a:off x="328370" y="604686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1400" dirty="0">
                <a:latin typeface="+mn-ea"/>
                <a:ea typeface="+mn-ea"/>
              </a:rPr>
              <a:t>【</a:t>
            </a:r>
            <a:r>
              <a:rPr lang="ja-JP" altLang="en-US" sz="1400" dirty="0">
                <a:latin typeface="+mn-ea"/>
                <a:ea typeface="+mn-ea"/>
              </a:rPr>
              <a:t>最大１０ルール</a:t>
            </a:r>
            <a:r>
              <a:rPr lang="en-US" altLang="ja-JP" sz="1400" dirty="0">
                <a:latin typeface="+mn-ea"/>
                <a:ea typeface="+mn-ea"/>
              </a:rPr>
              <a:t>】</a:t>
            </a:r>
            <a:endParaRPr lang="ja-JP" altLang="en-US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6347706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3D2A1-61E2-AF17-F308-1D892653C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BE1A5D-CE24-58A5-842B-D010D259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ナンバー照合用　登録ナンバーリスト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441276E2-315B-4208-2818-56CB46563E18}"/>
              </a:ext>
            </a:extLst>
          </p:cNvPr>
          <p:cNvGraphicFramePr>
            <a:graphicFrameLocks noGrp="1"/>
          </p:cNvGraphicFramePr>
          <p:nvPr/>
        </p:nvGraphicFramePr>
        <p:xfrm>
          <a:off x="392783" y="1157745"/>
          <a:ext cx="11074088" cy="51619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260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43043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5444822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566219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01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リスト名称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登録件数（１リスト最大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25000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件）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40431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ナンバー認識での入構許可車両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0431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ナンバー以外での許可車両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ナンバー認識以外での入構許可車両（カード等）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90573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9567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18CB716-56EA-C869-1BC6-E1C33A9FE4DB}"/>
              </a:ext>
            </a:extLst>
          </p:cNvPr>
          <p:cNvSpPr txBox="1"/>
          <p:nvPr/>
        </p:nvSpPr>
        <p:spPr>
          <a:xfrm>
            <a:off x="328370" y="685800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ナンバー照合に使用する登録ナンバーリストの概要を記載してください。（最大１０リスト）</a:t>
            </a:r>
          </a:p>
        </p:txBody>
      </p:sp>
    </p:spTree>
    <p:extLst>
      <p:ext uri="{BB962C8B-B14F-4D97-AF65-F5344CB8AC3E}">
        <p14:creationId xmlns:p14="http://schemas.microsoft.com/office/powerpoint/2010/main" val="386153474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00F11-F479-E092-0507-9A98C195E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D1B970-71C7-BA13-7FF2-955C63823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ルール設計</a:t>
            </a:r>
            <a:r>
              <a:rPr kumimoji="1" lang="ja-JP" altLang="en-US" dirty="0"/>
              <a:t>：</a:t>
            </a:r>
            <a:r>
              <a:rPr lang="ja-JP" altLang="en-US" dirty="0"/>
              <a:t>滞留検知</a:t>
            </a:r>
            <a:endParaRPr kumimoji="1" lang="ja-JP" altLang="en-US" dirty="0"/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CA7C1C8C-BD41-CC58-2F84-2D8F5A21CE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624174"/>
              </p:ext>
            </p:extLst>
          </p:nvPr>
        </p:nvGraphicFramePr>
        <p:xfrm>
          <a:off x="392782" y="1070660"/>
          <a:ext cx="11413300" cy="5091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1618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1460090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1452716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1452716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1452716">
                  <a:extLst>
                    <a:ext uri="{9D8B030D-6E8A-4147-A177-3AD203B41FA5}">
                      <a16:colId xmlns:a16="http://schemas.microsoft.com/office/drawing/2014/main" val="4117675761"/>
                    </a:ext>
                  </a:extLst>
                </a:gridCol>
                <a:gridCol w="5073444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84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ルール名称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出場場所（カメラ）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滞留超過時間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（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00:00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23:59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要求動作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514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滞留８時間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・正門入場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・正門出場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０８：００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④パトライト赤点滅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秒間＆⑦音声５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95674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B613A6-CF4E-96AE-EBCA-3F7D1F497EE0}"/>
              </a:ext>
            </a:extLst>
          </p:cNvPr>
          <p:cNvSpPr txBox="1"/>
          <p:nvPr/>
        </p:nvSpPr>
        <p:spPr>
          <a:xfrm>
            <a:off x="328370" y="604686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1400" dirty="0">
                <a:latin typeface="+mn-ea"/>
                <a:ea typeface="+mn-ea"/>
              </a:rPr>
              <a:t>【</a:t>
            </a:r>
            <a:r>
              <a:rPr lang="ja-JP" altLang="en-US" sz="1400" dirty="0">
                <a:latin typeface="+mn-ea"/>
                <a:ea typeface="+mn-ea"/>
              </a:rPr>
              <a:t>最大１０ルール</a:t>
            </a:r>
            <a:r>
              <a:rPr lang="en-US" altLang="ja-JP" sz="1400" dirty="0">
                <a:latin typeface="+mn-ea"/>
                <a:ea typeface="+mn-ea"/>
              </a:rPr>
              <a:t>】</a:t>
            </a:r>
            <a:endParaRPr lang="ja-JP" altLang="en-US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749009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5FFFB-C039-0582-0F4E-4988E8A5E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A3C2B1-863A-A29C-E379-C5F1D4E8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アラーム</a:t>
            </a:r>
            <a:r>
              <a:rPr kumimoji="1" lang="en-US" altLang="ja-JP" dirty="0"/>
              <a:t>/</a:t>
            </a:r>
            <a:r>
              <a:rPr kumimoji="1" lang="ja-JP" altLang="en-US" dirty="0"/>
              <a:t>外部機器連動設計</a:t>
            </a:r>
            <a:r>
              <a:rPr kumimoji="1" lang="en-US" altLang="ja-JP" dirty="0"/>
              <a:t>【</a:t>
            </a:r>
            <a:r>
              <a:rPr lang="ja-JP" altLang="en-US" dirty="0"/>
              <a:t>パターン１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18EA6E9-D555-7BB3-0903-80B2F2C580B5}"/>
              </a:ext>
            </a:extLst>
          </p:cNvPr>
          <p:cNvSpPr txBox="1"/>
          <p:nvPr/>
        </p:nvSpPr>
        <p:spPr>
          <a:xfrm>
            <a:off x="328370" y="545694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外部機器との連携を実現するための</a:t>
            </a:r>
            <a:r>
              <a:rPr lang="en-US" altLang="ja-JP" sz="14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IO</a:t>
            </a:r>
            <a:r>
              <a:rPr lang="ja-JP" altLang="en-US" sz="14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ユニット、</a:t>
            </a:r>
            <a:r>
              <a:rPr lang="en-US" altLang="ja-JP" sz="14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IF</a:t>
            </a:r>
            <a:r>
              <a:rPr lang="ja-JP" altLang="en-US" sz="14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コンバーターの設計プランシート（各機器の設定と紐づけ）と例です。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3996854C-4E87-B42E-2DB0-0EB89CBEE72B}"/>
              </a:ext>
            </a:extLst>
          </p:cNvPr>
          <p:cNvGraphicFramePr>
            <a:graphicFrameLocks noGrp="1"/>
          </p:cNvGraphicFramePr>
          <p:nvPr/>
        </p:nvGraphicFramePr>
        <p:xfrm>
          <a:off x="93203" y="963236"/>
          <a:ext cx="2547372" cy="5715000"/>
        </p:xfrm>
        <a:graphic>
          <a:graphicData uri="http://schemas.openxmlformats.org/drawingml/2006/table">
            <a:tbl>
              <a:tblPr firstRow="1" bandRow="1"/>
              <a:tblGrid>
                <a:gridCol w="724984">
                  <a:extLst>
                    <a:ext uri="{9D8B030D-6E8A-4147-A177-3AD203B41FA5}">
                      <a16:colId xmlns:a16="http://schemas.microsoft.com/office/drawing/2014/main" val="3868308005"/>
                    </a:ext>
                  </a:extLst>
                </a:gridCol>
                <a:gridCol w="342821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1479567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</a:tblGrid>
              <a:tr h="182398"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j-ea"/>
                          <a:ea typeface="+mj-ea"/>
                        </a:rPr>
                        <a:t>ASE334</a:t>
                      </a:r>
                      <a:r>
                        <a:rPr kumimoji="1" lang="ja-JP" altLang="en-US" sz="900" dirty="0">
                          <a:latin typeface="+mj-ea"/>
                          <a:ea typeface="+mj-ea"/>
                        </a:rPr>
                        <a:t> アラームルール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7CF2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1823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例：照合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登録車両　正門入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登録車両　正門出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未登録車両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例：滞留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滞留８時間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182398">
                <a:tc rowSpan="10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照合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7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9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182398">
                <a:tc rowSpan="10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滞留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7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0725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03158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9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81263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10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030190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5A537C8-863F-647E-DFC4-4D4C275C5320}"/>
              </a:ext>
            </a:extLst>
          </p:cNvPr>
          <p:cNvGraphicFramePr>
            <a:graphicFrameLocks noGrp="1"/>
          </p:cNvGraphicFramePr>
          <p:nvPr/>
        </p:nvGraphicFramePr>
        <p:xfrm>
          <a:off x="3267075" y="975527"/>
          <a:ext cx="2532943" cy="4800600"/>
        </p:xfrm>
        <a:graphic>
          <a:graphicData uri="http://schemas.openxmlformats.org/drawingml/2006/table">
            <a:tbl>
              <a:tblPr firstRow="1" bandRow="1"/>
              <a:tblGrid>
                <a:gridCol w="540534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1405482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  <a:gridCol w="586927">
                  <a:extLst>
                    <a:ext uri="{9D8B030D-6E8A-4147-A177-3AD203B41FA5}">
                      <a16:colId xmlns:a16="http://schemas.microsoft.com/office/drawing/2014/main" val="719146950"/>
                    </a:ext>
                  </a:extLst>
                </a:gridCol>
              </a:tblGrid>
              <a:tr h="182398"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j-ea"/>
                          <a:ea typeface="+mj-ea"/>
                        </a:rPr>
                        <a:t>IO</a:t>
                      </a:r>
                      <a:r>
                        <a:rPr kumimoji="1" lang="ja-JP" altLang="en-US" sz="900" dirty="0">
                          <a:latin typeface="+mj-ea"/>
                          <a:ea typeface="+mj-ea"/>
                        </a:rPr>
                        <a:t>ユニット</a:t>
                      </a:r>
                      <a:r>
                        <a:rPr kumimoji="1" lang="en-US" altLang="ja-JP" sz="900" dirty="0">
                          <a:latin typeface="+mj-ea"/>
                          <a:ea typeface="+mj-ea"/>
                        </a:rPr>
                        <a:t>ADAM</a:t>
                      </a:r>
                      <a:r>
                        <a:rPr kumimoji="1" lang="ja-JP" altLang="en-US" sz="900" dirty="0">
                          <a:latin typeface="+mj-ea"/>
                          <a:ea typeface="+mj-ea"/>
                        </a:rPr>
                        <a:t>　接点出力　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7CF2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 0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登録車両　正門入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600ms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登録車両　正門出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未登録車両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滞留８時間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0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 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 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7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10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182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CH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</a:tbl>
          </a:graphicData>
        </a:graphic>
      </p:graphicFrame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A2FE92F-9FA0-8F98-66A8-738C0C3E9FD7}"/>
              </a:ext>
            </a:extLst>
          </p:cNvPr>
          <p:cNvGraphicFramePr>
            <a:graphicFrameLocks noGrp="1"/>
          </p:cNvGraphicFramePr>
          <p:nvPr/>
        </p:nvGraphicFramePr>
        <p:xfrm>
          <a:off x="6385169" y="965694"/>
          <a:ext cx="5752582" cy="5542462"/>
        </p:xfrm>
        <a:graphic>
          <a:graphicData uri="http://schemas.openxmlformats.org/drawingml/2006/table">
            <a:tbl>
              <a:tblPr firstRow="1" bandRow="1"/>
              <a:tblGrid>
                <a:gridCol w="493664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515490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  <a:gridCol w="694600">
                  <a:extLst>
                    <a:ext uri="{9D8B030D-6E8A-4147-A177-3AD203B41FA5}">
                      <a16:colId xmlns:a16="http://schemas.microsoft.com/office/drawing/2014/main" val="719146950"/>
                    </a:ext>
                  </a:extLst>
                </a:gridCol>
                <a:gridCol w="492369">
                  <a:extLst>
                    <a:ext uri="{9D8B030D-6E8A-4147-A177-3AD203B41FA5}">
                      <a16:colId xmlns:a16="http://schemas.microsoft.com/office/drawing/2014/main" val="391090798"/>
                    </a:ext>
                  </a:extLst>
                </a:gridCol>
                <a:gridCol w="137119">
                  <a:extLst>
                    <a:ext uri="{9D8B030D-6E8A-4147-A177-3AD203B41FA5}">
                      <a16:colId xmlns:a16="http://schemas.microsoft.com/office/drawing/2014/main" val="1422755027"/>
                    </a:ext>
                  </a:extLst>
                </a:gridCol>
                <a:gridCol w="1150806">
                  <a:extLst>
                    <a:ext uri="{9D8B030D-6E8A-4147-A177-3AD203B41FA5}">
                      <a16:colId xmlns:a16="http://schemas.microsoft.com/office/drawing/2014/main" val="1297882685"/>
                    </a:ext>
                  </a:extLst>
                </a:gridCol>
                <a:gridCol w="876578">
                  <a:extLst>
                    <a:ext uri="{9D8B030D-6E8A-4147-A177-3AD203B41FA5}">
                      <a16:colId xmlns:a16="http://schemas.microsoft.com/office/drawing/2014/main" val="2593977283"/>
                    </a:ext>
                  </a:extLst>
                </a:gridCol>
                <a:gridCol w="1391956">
                  <a:extLst>
                    <a:ext uri="{9D8B030D-6E8A-4147-A177-3AD203B41FA5}">
                      <a16:colId xmlns:a16="http://schemas.microsoft.com/office/drawing/2014/main" val="2917676186"/>
                    </a:ext>
                  </a:extLst>
                </a:gridCol>
              </a:tblGrid>
              <a:tr h="230696">
                <a:tc gridSpan="8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ゲート側 </a:t>
                      </a:r>
                      <a:r>
                        <a:rPr kumimoji="1" lang="en-US" altLang="ja-JP" sz="9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IF</a:t>
                      </a:r>
                      <a:r>
                        <a:rPr kumimoji="1" lang="ja-JP" altLang="en-US" sz="9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コンバーター </a:t>
                      </a:r>
                      <a:r>
                        <a:rPr kumimoji="1" lang="en-US" altLang="ja-JP" sz="9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NB-D42MP</a:t>
                      </a:r>
                      <a:endParaRPr kumimoji="1" lang="ja-JP" altLang="en-US" sz="9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7CF2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230696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接点入力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CC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＜設定＞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CC33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HTTP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コマンド送信（送信先・コマンド）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12519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パトライト緑点灯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秒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パトライト緑点灯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秒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alert=991999&amp;restore=10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パトライト赤点滅</a:t>
                      </a: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秒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パトライト赤点滅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秒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alert=299999&amp;restore=10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パトライト音声１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パトライト音声１</a:t>
                      </a: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latin typeface="+mn-ea"/>
                          <a:ea typeface="+mn-ea"/>
                        </a:rPr>
                        <a:t>sound=1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パトライト音声２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パトライト音声２</a:t>
                      </a: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700" dirty="0">
                          <a:latin typeface="+mn-ea"/>
                          <a:ea typeface="+mn-ea"/>
                        </a:rPr>
                        <a:t>sound=2</a:t>
                      </a:r>
                      <a:endParaRPr kumimoji="1" lang="ja-JP" altLang="en-US" sz="7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パトライト音声３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パトライト音声３</a:t>
                      </a: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700" dirty="0">
                          <a:latin typeface="+mn-ea"/>
                          <a:ea typeface="+mn-ea"/>
                        </a:rPr>
                        <a:t>sound=3</a:t>
                      </a:r>
                      <a:endParaRPr kumimoji="1" lang="ja-JP" altLang="en-US" sz="7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7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2385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en-US" altLang="ja-JP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3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5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DI 4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ON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7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接点出力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DO 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正門入ゲート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自動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OFF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５秒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接点出力設定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DO 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正門出ゲート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900" kern="1200" dirty="0">
                          <a:solidFill>
                            <a:schemeClr val="dk1"/>
                          </a:solidFill>
                          <a:latin typeface="+mn-ea"/>
                          <a:ea typeface="游ゴシック Medium"/>
                          <a:cs typeface="+mn-cs"/>
                        </a:rPr>
                        <a:t>自動</a:t>
                      </a:r>
                      <a:r>
                        <a:rPr kumimoji="1" lang="en-US" altLang="ja-JP" sz="900" kern="1200" dirty="0">
                          <a:solidFill>
                            <a:schemeClr val="dk1"/>
                          </a:solidFill>
                          <a:latin typeface="+mn-ea"/>
                          <a:ea typeface="游ゴシック Medium"/>
                          <a:cs typeface="+mn-cs"/>
                        </a:rPr>
                        <a:t>OFF</a:t>
                      </a:r>
                      <a:r>
                        <a:rPr kumimoji="1" lang="ja-JP" altLang="en-US" sz="900" kern="1200" dirty="0">
                          <a:solidFill>
                            <a:schemeClr val="dk1"/>
                          </a:solidFill>
                          <a:latin typeface="+mn-ea"/>
                          <a:ea typeface="游ゴシック Medium"/>
                          <a:cs typeface="+mn-cs"/>
                        </a:rPr>
                        <a:t>５秒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dk1"/>
                          </a:solidFill>
                          <a:latin typeface="+mn-ea"/>
                          <a:ea typeface="游ゴシック Medium"/>
                          <a:cs typeface="+mn-cs"/>
                        </a:rPr>
                        <a:t>接点出力設定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DO1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366124"/>
                  </a:ext>
                </a:extLst>
              </a:tr>
              <a:tr h="230696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DO2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6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6FA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6FA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6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681266"/>
                  </a:ext>
                </a:extLst>
              </a:tr>
              <a:tr h="2306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7F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/>
                          <a:ea typeface="游ゴシック Medium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979796"/>
                  </a:ext>
                </a:extLst>
              </a:tr>
            </a:tbl>
          </a:graphicData>
        </a:graphic>
      </p:graphicFrame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4BB86BA-2235-29ED-A2FA-153B0D842C66}"/>
              </a:ext>
            </a:extLst>
          </p:cNvPr>
          <p:cNvSpPr txBox="1"/>
          <p:nvPr/>
        </p:nvSpPr>
        <p:spPr>
          <a:xfrm>
            <a:off x="2438924" y="953084"/>
            <a:ext cx="1002891" cy="279895"/>
          </a:xfrm>
          <a:prstGeom prst="rect">
            <a:avLst/>
          </a:prstGeom>
          <a:noFill/>
        </p:spPr>
        <p:txBody>
          <a:bodyPr wrap="square" tIns="90000" bIns="90000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游ゴシック Medium"/>
                <a:ea typeface="游ゴシック Medium"/>
              </a:rPr>
              <a:t>＜設定＞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690D1B1-78C4-97FA-44B8-8B2D120A5860}"/>
              </a:ext>
            </a:extLst>
          </p:cNvPr>
          <p:cNvSpPr txBox="1"/>
          <p:nvPr/>
        </p:nvSpPr>
        <p:spPr>
          <a:xfrm>
            <a:off x="5588627" y="950626"/>
            <a:ext cx="1002891" cy="279895"/>
          </a:xfrm>
          <a:prstGeom prst="rect">
            <a:avLst/>
          </a:prstGeom>
          <a:noFill/>
        </p:spPr>
        <p:txBody>
          <a:bodyPr wrap="square" tIns="90000" bIns="90000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1000" dirty="0">
                <a:solidFill>
                  <a:srgbClr val="0D7CF2"/>
                </a:solidFill>
                <a:latin typeface="游ゴシック Medium"/>
                <a:ea typeface="游ゴシック Medium"/>
              </a:rPr>
              <a:t>＜配線＞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6A33811-0BE2-A057-3008-CF9307500A0C}"/>
              </a:ext>
            </a:extLst>
          </p:cNvPr>
          <p:cNvCxnSpPr>
            <a:cxnSpLocks/>
          </p:cNvCxnSpPr>
          <p:nvPr/>
        </p:nvCxnSpPr>
        <p:spPr>
          <a:xfrm>
            <a:off x="2615084" y="1313217"/>
            <a:ext cx="65057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20A9207-EF58-A76C-8B20-CCE07098430F}"/>
              </a:ext>
            </a:extLst>
          </p:cNvPr>
          <p:cNvCxnSpPr>
            <a:cxnSpLocks/>
          </p:cNvCxnSpPr>
          <p:nvPr/>
        </p:nvCxnSpPr>
        <p:spPr>
          <a:xfrm>
            <a:off x="5796946" y="1313217"/>
            <a:ext cx="595038" cy="295418"/>
          </a:xfrm>
          <a:prstGeom prst="line">
            <a:avLst/>
          </a:prstGeom>
          <a:noFill/>
          <a:ln w="9525" cap="flat" cmpd="sng" algn="ctr">
            <a:solidFill>
              <a:srgbClr val="0D7CF2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1C08807-38EA-22B2-DF59-16AFE579B122}"/>
              </a:ext>
            </a:extLst>
          </p:cNvPr>
          <p:cNvCxnSpPr>
            <a:cxnSpLocks/>
          </p:cNvCxnSpPr>
          <p:nvPr/>
        </p:nvCxnSpPr>
        <p:spPr>
          <a:xfrm>
            <a:off x="5804934" y="1541203"/>
            <a:ext cx="579691" cy="544772"/>
          </a:xfrm>
          <a:prstGeom prst="line">
            <a:avLst/>
          </a:prstGeom>
          <a:noFill/>
          <a:ln w="9525" cap="flat" cmpd="sng" algn="ctr">
            <a:solidFill>
              <a:srgbClr val="0D7CF2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6A76D4A-B71C-4E3D-1FBD-C0BEB5ACF64F}"/>
              </a:ext>
            </a:extLst>
          </p:cNvPr>
          <p:cNvCxnSpPr>
            <a:cxnSpLocks/>
          </p:cNvCxnSpPr>
          <p:nvPr/>
        </p:nvCxnSpPr>
        <p:spPr>
          <a:xfrm>
            <a:off x="5796946" y="1764889"/>
            <a:ext cx="587679" cy="802805"/>
          </a:xfrm>
          <a:prstGeom prst="line">
            <a:avLst/>
          </a:prstGeom>
          <a:noFill/>
          <a:ln w="9525" cap="flat" cmpd="sng" algn="ctr">
            <a:solidFill>
              <a:srgbClr val="0D7CF2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D31B281-5457-9E96-242F-C87F95E615C9}"/>
              </a:ext>
            </a:extLst>
          </p:cNvPr>
          <p:cNvCxnSpPr>
            <a:cxnSpLocks/>
          </p:cNvCxnSpPr>
          <p:nvPr/>
        </p:nvCxnSpPr>
        <p:spPr>
          <a:xfrm>
            <a:off x="5787535" y="1998734"/>
            <a:ext cx="604449" cy="1025061"/>
          </a:xfrm>
          <a:prstGeom prst="line">
            <a:avLst/>
          </a:prstGeom>
          <a:noFill/>
          <a:ln w="9525" cap="flat" cmpd="sng" algn="ctr">
            <a:solidFill>
              <a:srgbClr val="0D7CF2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AA1E84F5-92E5-2801-DD75-A1EF9E32295F}"/>
              </a:ext>
            </a:extLst>
          </p:cNvPr>
          <p:cNvCxnSpPr>
            <a:cxnSpLocks/>
          </p:cNvCxnSpPr>
          <p:nvPr/>
        </p:nvCxnSpPr>
        <p:spPr>
          <a:xfrm flipV="1">
            <a:off x="7383419" y="1538749"/>
            <a:ext cx="689873" cy="490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BD8D02C4-2EE4-DC91-8CE0-B3CE4AFBA08D}"/>
              </a:ext>
            </a:extLst>
          </p:cNvPr>
          <p:cNvCxnSpPr>
            <a:cxnSpLocks/>
          </p:cNvCxnSpPr>
          <p:nvPr/>
        </p:nvCxnSpPr>
        <p:spPr>
          <a:xfrm>
            <a:off x="7383419" y="1538749"/>
            <a:ext cx="689873" cy="45194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3A78D8B-ADA9-0B55-E031-71D57F032211}"/>
              </a:ext>
            </a:extLst>
          </p:cNvPr>
          <p:cNvCxnSpPr>
            <a:cxnSpLocks/>
          </p:cNvCxnSpPr>
          <p:nvPr/>
        </p:nvCxnSpPr>
        <p:spPr>
          <a:xfrm>
            <a:off x="7383419" y="1538749"/>
            <a:ext cx="689873" cy="3916389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54B09120-E777-ADFC-8A7D-EB9E877FA1BF}"/>
              </a:ext>
            </a:extLst>
          </p:cNvPr>
          <p:cNvCxnSpPr>
            <a:cxnSpLocks/>
          </p:cNvCxnSpPr>
          <p:nvPr/>
        </p:nvCxnSpPr>
        <p:spPr>
          <a:xfrm flipV="1">
            <a:off x="7373259" y="1552673"/>
            <a:ext cx="705113" cy="44589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A57655D-648A-C7A4-D411-8D3C30E4139E}"/>
              </a:ext>
            </a:extLst>
          </p:cNvPr>
          <p:cNvCxnSpPr>
            <a:cxnSpLocks/>
          </p:cNvCxnSpPr>
          <p:nvPr/>
        </p:nvCxnSpPr>
        <p:spPr>
          <a:xfrm>
            <a:off x="7383419" y="1990697"/>
            <a:ext cx="689873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F7339B72-AFC4-D529-59A8-EE1FC4683FDF}"/>
              </a:ext>
            </a:extLst>
          </p:cNvPr>
          <p:cNvCxnSpPr>
            <a:cxnSpLocks/>
          </p:cNvCxnSpPr>
          <p:nvPr/>
        </p:nvCxnSpPr>
        <p:spPr>
          <a:xfrm>
            <a:off x="7388499" y="1990869"/>
            <a:ext cx="694953" cy="3698611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35D5D86-0A26-4BF2-787E-6877C416742A}"/>
              </a:ext>
            </a:extLst>
          </p:cNvPr>
          <p:cNvCxnSpPr>
            <a:cxnSpLocks/>
          </p:cNvCxnSpPr>
          <p:nvPr/>
        </p:nvCxnSpPr>
        <p:spPr>
          <a:xfrm flipV="1">
            <a:off x="7373259" y="1764637"/>
            <a:ext cx="710193" cy="67835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DF549458-6172-94ED-B4B7-C3473BD89CD9}"/>
              </a:ext>
            </a:extLst>
          </p:cNvPr>
          <p:cNvCxnSpPr>
            <a:cxnSpLocks/>
          </p:cNvCxnSpPr>
          <p:nvPr/>
        </p:nvCxnSpPr>
        <p:spPr>
          <a:xfrm flipV="1">
            <a:off x="7373259" y="2224451"/>
            <a:ext cx="710193" cy="21853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E18FDE57-DA98-6727-8CAB-02081456839E}"/>
              </a:ext>
            </a:extLst>
          </p:cNvPr>
          <p:cNvCxnSpPr>
            <a:cxnSpLocks/>
          </p:cNvCxnSpPr>
          <p:nvPr/>
        </p:nvCxnSpPr>
        <p:spPr>
          <a:xfrm flipV="1">
            <a:off x="7378339" y="2454579"/>
            <a:ext cx="705113" cy="437795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F1261B0A-9A33-E86E-CC7A-B1ED91A677E3}"/>
              </a:ext>
            </a:extLst>
          </p:cNvPr>
          <p:cNvCxnSpPr>
            <a:cxnSpLocks/>
          </p:cNvCxnSpPr>
          <p:nvPr/>
        </p:nvCxnSpPr>
        <p:spPr>
          <a:xfrm flipV="1">
            <a:off x="7378339" y="1764637"/>
            <a:ext cx="705113" cy="114571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4754E9F-CCC4-0AE1-5752-1F05CDA39484}"/>
              </a:ext>
            </a:extLst>
          </p:cNvPr>
          <p:cNvCxnSpPr>
            <a:cxnSpLocks/>
          </p:cNvCxnSpPr>
          <p:nvPr/>
        </p:nvCxnSpPr>
        <p:spPr>
          <a:xfrm>
            <a:off x="2615084" y="1538749"/>
            <a:ext cx="65057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844AEFF-8665-1BF7-B6DC-33467AF93536}"/>
              </a:ext>
            </a:extLst>
          </p:cNvPr>
          <p:cNvCxnSpPr>
            <a:cxnSpLocks/>
          </p:cNvCxnSpPr>
          <p:nvPr/>
        </p:nvCxnSpPr>
        <p:spPr>
          <a:xfrm>
            <a:off x="2615084" y="1777174"/>
            <a:ext cx="65057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A63FC2F-94D3-68CF-0809-AD3F51A93222}"/>
              </a:ext>
            </a:extLst>
          </p:cNvPr>
          <p:cNvCxnSpPr>
            <a:cxnSpLocks/>
          </p:cNvCxnSpPr>
          <p:nvPr/>
        </p:nvCxnSpPr>
        <p:spPr>
          <a:xfrm>
            <a:off x="2615084" y="1990697"/>
            <a:ext cx="65057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4341894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5F340-3B5E-79CC-637F-0BA49E933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F4203-5D24-B07D-F5E0-F8956F61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アラーム</a:t>
            </a:r>
            <a:r>
              <a:rPr lang="en-US" altLang="ja-JP" dirty="0"/>
              <a:t>/</a:t>
            </a:r>
            <a:r>
              <a:rPr lang="ja-JP" altLang="en-US" dirty="0"/>
              <a:t>外部機器連動設計</a:t>
            </a:r>
            <a:r>
              <a:rPr lang="en-US" altLang="ja-JP" dirty="0"/>
              <a:t>【</a:t>
            </a:r>
            <a:r>
              <a:rPr lang="ja-JP" altLang="en-US" dirty="0"/>
              <a:t>パターン２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CCBA69-2295-D82D-864D-0A2E681C9DDD}"/>
              </a:ext>
            </a:extLst>
          </p:cNvPr>
          <p:cNvSpPr txBox="1"/>
          <p:nvPr/>
        </p:nvSpPr>
        <p:spPr>
          <a:xfrm>
            <a:off x="328370" y="545694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外部機器との連携を実現するための</a:t>
            </a:r>
            <a:r>
              <a:rPr lang="en-US" altLang="ja-JP" sz="1400" dirty="0">
                <a:latin typeface="+mn-ea"/>
                <a:ea typeface="+mn-ea"/>
              </a:rPr>
              <a:t>IO</a:t>
            </a:r>
            <a:r>
              <a:rPr lang="ja-JP" altLang="en-US" sz="1400" dirty="0">
                <a:latin typeface="+mn-ea"/>
                <a:ea typeface="+mn-ea"/>
              </a:rPr>
              <a:t>ユニット、</a:t>
            </a:r>
            <a:r>
              <a:rPr lang="en-US" altLang="ja-JP" sz="1400" dirty="0">
                <a:latin typeface="+mn-ea"/>
                <a:ea typeface="+mn-ea"/>
              </a:rPr>
              <a:t>IF</a:t>
            </a:r>
            <a:r>
              <a:rPr lang="ja-JP" altLang="en-US" sz="1400" dirty="0">
                <a:latin typeface="+mn-ea"/>
                <a:ea typeface="+mn-ea"/>
              </a:rPr>
              <a:t>コンバーターの設計プラン（各機器の設定と紐づけ）を記載します。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3B105E0-B4C1-8DBB-408B-636AA5F02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336331"/>
              </p:ext>
            </p:extLst>
          </p:nvPr>
        </p:nvGraphicFramePr>
        <p:xfrm>
          <a:off x="188453" y="963236"/>
          <a:ext cx="2547372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984">
                  <a:extLst>
                    <a:ext uri="{9D8B030D-6E8A-4147-A177-3AD203B41FA5}">
                      <a16:colId xmlns:a16="http://schemas.microsoft.com/office/drawing/2014/main" val="3868308005"/>
                    </a:ext>
                  </a:extLst>
                </a:gridCol>
                <a:gridCol w="342821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1479567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</a:tblGrid>
              <a:tr h="182398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ASE334</a:t>
                      </a:r>
                      <a:r>
                        <a:rPr kumimoji="1" lang="ja-JP" altLang="en-US" sz="900" dirty="0"/>
                        <a:t> アラームルール</a:t>
                      </a:r>
                    </a:p>
                  </a:txBody>
                  <a:tcPr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18239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例：照合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登録車両　正門入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2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登録車両　正門出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未登録車両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例：滞留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滞留８時間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182398">
                <a:tc row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照合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6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7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8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9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182398">
                <a:tc row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滞留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6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7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207254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8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2403158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9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812632"/>
                  </a:ext>
                </a:extLst>
              </a:tr>
              <a:tr h="18239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10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03019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B70AECD-F3EF-4F48-10D8-4D8E630F8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247970"/>
              </p:ext>
            </p:extLst>
          </p:nvPr>
        </p:nvGraphicFramePr>
        <p:xfrm>
          <a:off x="3386395" y="975527"/>
          <a:ext cx="2195867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602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1218445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  <a:gridCol w="508820">
                  <a:extLst>
                    <a:ext uri="{9D8B030D-6E8A-4147-A177-3AD203B41FA5}">
                      <a16:colId xmlns:a16="http://schemas.microsoft.com/office/drawing/2014/main" val="719146950"/>
                    </a:ext>
                  </a:extLst>
                </a:gridCol>
              </a:tblGrid>
              <a:tr h="182398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IO</a:t>
                      </a:r>
                      <a:r>
                        <a:rPr kumimoji="1" lang="ja-JP" altLang="en-US" sz="900" dirty="0"/>
                        <a:t>ユニット</a:t>
                      </a:r>
                      <a:r>
                        <a:rPr kumimoji="1" lang="en-US" altLang="ja-JP" sz="900" dirty="0"/>
                        <a:t>ADAM</a:t>
                      </a:r>
                      <a:r>
                        <a:rPr kumimoji="1" lang="ja-JP" altLang="en-US" sz="900" dirty="0"/>
                        <a:t>　接点出力　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 0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登録車両　正門入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600ms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登録車両　正門出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2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未登録車両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滞留８時間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600ms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0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 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 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6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7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8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10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13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18239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CH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15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AF90673-9843-35CB-D4EB-BAC4D74A9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086060"/>
              </p:ext>
            </p:extLst>
          </p:nvPr>
        </p:nvGraphicFramePr>
        <p:xfrm>
          <a:off x="6289375" y="965695"/>
          <a:ext cx="571417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883">
                  <a:extLst>
                    <a:ext uri="{9D8B030D-6E8A-4147-A177-3AD203B41FA5}">
                      <a16:colId xmlns:a16="http://schemas.microsoft.com/office/drawing/2014/main" val="1782710790"/>
                    </a:ext>
                  </a:extLst>
                </a:gridCol>
                <a:gridCol w="516194">
                  <a:extLst>
                    <a:ext uri="{9D8B030D-6E8A-4147-A177-3AD203B41FA5}">
                      <a16:colId xmlns:a16="http://schemas.microsoft.com/office/drawing/2014/main" val="278437693"/>
                    </a:ext>
                  </a:extLst>
                </a:gridCol>
                <a:gridCol w="833283">
                  <a:extLst>
                    <a:ext uri="{9D8B030D-6E8A-4147-A177-3AD203B41FA5}">
                      <a16:colId xmlns:a16="http://schemas.microsoft.com/office/drawing/2014/main" val="719146950"/>
                    </a:ext>
                  </a:extLst>
                </a:gridCol>
                <a:gridCol w="492613">
                  <a:extLst>
                    <a:ext uri="{9D8B030D-6E8A-4147-A177-3AD203B41FA5}">
                      <a16:colId xmlns:a16="http://schemas.microsoft.com/office/drawing/2014/main" val="391090798"/>
                    </a:ext>
                  </a:extLst>
                </a:gridCol>
                <a:gridCol w="1152376">
                  <a:extLst>
                    <a:ext uri="{9D8B030D-6E8A-4147-A177-3AD203B41FA5}">
                      <a16:colId xmlns:a16="http://schemas.microsoft.com/office/drawing/2014/main" val="1297882685"/>
                    </a:ext>
                  </a:extLst>
                </a:gridCol>
                <a:gridCol w="203476">
                  <a:extLst>
                    <a:ext uri="{9D8B030D-6E8A-4147-A177-3AD203B41FA5}">
                      <a16:colId xmlns:a16="http://schemas.microsoft.com/office/drawing/2014/main" val="2593977283"/>
                    </a:ext>
                  </a:extLst>
                </a:gridCol>
                <a:gridCol w="627490">
                  <a:extLst>
                    <a:ext uri="{9D8B030D-6E8A-4147-A177-3AD203B41FA5}">
                      <a16:colId xmlns:a16="http://schemas.microsoft.com/office/drawing/2014/main" val="955619223"/>
                    </a:ext>
                  </a:extLst>
                </a:gridCol>
                <a:gridCol w="313572">
                  <a:extLst>
                    <a:ext uri="{9D8B030D-6E8A-4147-A177-3AD203B41FA5}">
                      <a16:colId xmlns:a16="http://schemas.microsoft.com/office/drawing/2014/main" val="2917676186"/>
                    </a:ext>
                  </a:extLst>
                </a:gridCol>
                <a:gridCol w="1080283">
                  <a:extLst>
                    <a:ext uri="{9D8B030D-6E8A-4147-A177-3AD203B41FA5}">
                      <a16:colId xmlns:a16="http://schemas.microsoft.com/office/drawing/2014/main" val="1658188209"/>
                    </a:ext>
                  </a:extLst>
                </a:gridCol>
              </a:tblGrid>
              <a:tr h="219713">
                <a:tc gridSpan="9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事務所側 </a:t>
                      </a:r>
                      <a:r>
                        <a:rPr kumimoji="1" lang="en-US" altLang="ja-JP" sz="900" dirty="0"/>
                        <a:t>IF</a:t>
                      </a:r>
                      <a:r>
                        <a:rPr kumimoji="1" lang="ja-JP" altLang="en-US" sz="900" dirty="0"/>
                        <a:t>コンバーター </a:t>
                      </a:r>
                      <a:r>
                        <a:rPr kumimoji="1" lang="en-US" altLang="ja-JP" sz="900" dirty="0"/>
                        <a:t>NBM-D88</a:t>
                      </a:r>
                      <a:r>
                        <a:rPr kumimoji="1" lang="ja-JP" altLang="en-US" sz="900" dirty="0"/>
                        <a:t>　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628767"/>
                  </a:ext>
                </a:extLst>
              </a:tr>
              <a:tr h="21971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接点入力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＜設定＞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RSH</a:t>
                      </a:r>
                      <a:r>
                        <a:rPr kumimoji="1" lang="ja-JP" altLang="en-US" sz="900" dirty="0"/>
                        <a:t>コマンド送信（送信先・コマンド）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70544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1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正門入ゲート開５秒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192.168.0.180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alert 19 5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079513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正門出ゲート開５秒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192.168.0.180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192.168.0.16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alert 91 5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81364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2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パトライト緑点灯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alert 991999 10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56107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パトライト赤点滅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alert 299999 10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833562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3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5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パトライト音声１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/>
                        <a:t>sound 1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54561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6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パトライト音声２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/>
                        <a:t>sound 2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82945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4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7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パトライト音声３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192.168.0.160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192.168.0.15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/>
                        <a:t>sound 3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11766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8</a:t>
                      </a:r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13507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1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8344117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2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8207155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3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6757882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4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9021567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5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152262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6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801200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7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190127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8</a:t>
                      </a:r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031244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接点出力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274880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DO 1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5252370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6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DO 2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0975352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DO 3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2366124"/>
                  </a:ext>
                </a:extLst>
              </a:tr>
              <a:tr h="21971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DI 7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ON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DO 4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5681266"/>
                  </a:ext>
                </a:extLst>
              </a:tr>
              <a:tr h="2197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OFF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/>
                        <a:t>DO 5</a:t>
                      </a:r>
                      <a:endParaRPr kumimoji="1" lang="ja-JP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197979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E4C059F-CDD4-50AF-C015-83C4F10A1F8B}"/>
              </a:ext>
            </a:extLst>
          </p:cNvPr>
          <p:cNvSpPr txBox="1"/>
          <p:nvPr/>
        </p:nvSpPr>
        <p:spPr>
          <a:xfrm>
            <a:off x="2562749" y="953084"/>
            <a:ext cx="1002891" cy="279895"/>
          </a:xfrm>
          <a:prstGeom prst="rect">
            <a:avLst/>
          </a:prstGeom>
          <a:noFill/>
        </p:spPr>
        <p:txBody>
          <a:bodyPr wrap="square" tIns="90000" bIns="90000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kumimoji="1" lang="ja-JP" altLang="en-US" sz="1000" dirty="0">
                <a:latin typeface="+mn-ea"/>
                <a:ea typeface="+mn-ea"/>
              </a:rPr>
              <a:t>＜設定＞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066B2E-41E8-D181-2B7A-9CDDAC02F266}"/>
              </a:ext>
            </a:extLst>
          </p:cNvPr>
          <p:cNvSpPr txBox="1"/>
          <p:nvPr/>
        </p:nvSpPr>
        <p:spPr>
          <a:xfrm>
            <a:off x="5436227" y="950626"/>
            <a:ext cx="1002891" cy="279895"/>
          </a:xfrm>
          <a:prstGeom prst="rect">
            <a:avLst/>
          </a:prstGeom>
          <a:noFill/>
        </p:spPr>
        <p:txBody>
          <a:bodyPr wrap="square" tIns="90000" bIns="90000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kumimoji="1" lang="ja-JP" altLang="en-US" sz="1000" dirty="0">
                <a:solidFill>
                  <a:schemeClr val="accent2"/>
                </a:solidFill>
                <a:latin typeface="+mn-ea"/>
                <a:ea typeface="+mn-ea"/>
              </a:rPr>
              <a:t>＜配線＞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F779782-2BC4-98ED-CAF5-38D11406CEEF}"/>
              </a:ext>
            </a:extLst>
          </p:cNvPr>
          <p:cNvCxnSpPr/>
          <p:nvPr/>
        </p:nvCxnSpPr>
        <p:spPr>
          <a:xfrm>
            <a:off x="2735825" y="1297858"/>
            <a:ext cx="650570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9AE26101-27F9-CC48-0A72-5ADBA486AAA5}"/>
              </a:ext>
            </a:extLst>
          </p:cNvPr>
          <p:cNvCxnSpPr/>
          <p:nvPr/>
        </p:nvCxnSpPr>
        <p:spPr>
          <a:xfrm>
            <a:off x="2725994" y="1538749"/>
            <a:ext cx="650570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FDC87C5-CAEA-FB6F-1467-6064C4DFE13E}"/>
              </a:ext>
            </a:extLst>
          </p:cNvPr>
          <p:cNvCxnSpPr/>
          <p:nvPr/>
        </p:nvCxnSpPr>
        <p:spPr>
          <a:xfrm>
            <a:off x="2730911" y="1779638"/>
            <a:ext cx="650570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B9136E3-4257-4ECB-DF3D-C261D73C8724}"/>
              </a:ext>
            </a:extLst>
          </p:cNvPr>
          <p:cNvCxnSpPr/>
          <p:nvPr/>
        </p:nvCxnSpPr>
        <p:spPr>
          <a:xfrm>
            <a:off x="2735828" y="1991030"/>
            <a:ext cx="650570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C107B39-2F02-ECC6-A341-B0914597975F}"/>
              </a:ext>
            </a:extLst>
          </p:cNvPr>
          <p:cNvCxnSpPr>
            <a:cxnSpLocks/>
          </p:cNvCxnSpPr>
          <p:nvPr/>
        </p:nvCxnSpPr>
        <p:spPr>
          <a:xfrm>
            <a:off x="5557687" y="1332267"/>
            <a:ext cx="731688" cy="312178"/>
          </a:xfrm>
          <a:prstGeom prst="line">
            <a:avLst/>
          </a:prstGeom>
          <a:ln w="9525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4095A86-85D6-AA3A-34A8-EEA533557DAD}"/>
              </a:ext>
            </a:extLst>
          </p:cNvPr>
          <p:cNvCxnSpPr>
            <a:cxnSpLocks/>
          </p:cNvCxnSpPr>
          <p:nvPr/>
        </p:nvCxnSpPr>
        <p:spPr>
          <a:xfrm>
            <a:off x="5569978" y="1558407"/>
            <a:ext cx="719397" cy="521116"/>
          </a:xfrm>
          <a:prstGeom prst="line">
            <a:avLst/>
          </a:prstGeom>
          <a:ln w="9525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5D9AB6C-0584-4D0B-0491-A695A8DDF22C}"/>
              </a:ext>
            </a:extLst>
          </p:cNvPr>
          <p:cNvCxnSpPr>
            <a:cxnSpLocks/>
          </p:cNvCxnSpPr>
          <p:nvPr/>
        </p:nvCxnSpPr>
        <p:spPr>
          <a:xfrm>
            <a:off x="5560146" y="1777174"/>
            <a:ext cx="729229" cy="774297"/>
          </a:xfrm>
          <a:prstGeom prst="line">
            <a:avLst/>
          </a:prstGeom>
          <a:ln w="9525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573351A-6786-4660-235E-AC57808B14F1}"/>
              </a:ext>
            </a:extLst>
          </p:cNvPr>
          <p:cNvCxnSpPr>
            <a:cxnSpLocks/>
          </p:cNvCxnSpPr>
          <p:nvPr/>
        </p:nvCxnSpPr>
        <p:spPr>
          <a:xfrm>
            <a:off x="5565062" y="1995940"/>
            <a:ext cx="724313" cy="1034854"/>
          </a:xfrm>
          <a:prstGeom prst="line">
            <a:avLst/>
          </a:prstGeom>
          <a:ln w="9525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6C64EA6-E148-0D76-1B0D-38F8A4F9EBE5}"/>
              </a:ext>
            </a:extLst>
          </p:cNvPr>
          <p:cNvCxnSpPr>
            <a:cxnSpLocks/>
          </p:cNvCxnSpPr>
          <p:nvPr/>
        </p:nvCxnSpPr>
        <p:spPr>
          <a:xfrm flipV="1">
            <a:off x="7288169" y="1538749"/>
            <a:ext cx="845566" cy="4908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33BBA3C-8F25-52EC-F708-4ED1852F74C8}"/>
              </a:ext>
            </a:extLst>
          </p:cNvPr>
          <p:cNvCxnSpPr>
            <a:cxnSpLocks/>
          </p:cNvCxnSpPr>
          <p:nvPr/>
        </p:nvCxnSpPr>
        <p:spPr>
          <a:xfrm>
            <a:off x="7288169" y="1538749"/>
            <a:ext cx="845566" cy="452281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47CDE7B-9F1B-BCA5-E283-039E971B1FB7}"/>
              </a:ext>
            </a:extLst>
          </p:cNvPr>
          <p:cNvCxnSpPr>
            <a:cxnSpLocks/>
          </p:cNvCxnSpPr>
          <p:nvPr/>
        </p:nvCxnSpPr>
        <p:spPr>
          <a:xfrm>
            <a:off x="7288169" y="1538749"/>
            <a:ext cx="845566" cy="919971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55590F2D-488B-DA8F-8F66-2EDB5AACE909}"/>
              </a:ext>
            </a:extLst>
          </p:cNvPr>
          <p:cNvCxnSpPr>
            <a:cxnSpLocks/>
          </p:cNvCxnSpPr>
          <p:nvPr/>
        </p:nvCxnSpPr>
        <p:spPr>
          <a:xfrm flipV="1">
            <a:off x="7288169" y="1777174"/>
            <a:ext cx="845566" cy="213523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E02AAEE-6A62-87E1-5112-E72974E7A86C}"/>
              </a:ext>
            </a:extLst>
          </p:cNvPr>
          <p:cNvCxnSpPr>
            <a:cxnSpLocks/>
          </p:cNvCxnSpPr>
          <p:nvPr/>
        </p:nvCxnSpPr>
        <p:spPr>
          <a:xfrm>
            <a:off x="7288169" y="1990697"/>
            <a:ext cx="845566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D505A5DF-CCDB-142B-89B7-95DE5659EAB7}"/>
              </a:ext>
            </a:extLst>
          </p:cNvPr>
          <p:cNvCxnSpPr>
            <a:cxnSpLocks/>
          </p:cNvCxnSpPr>
          <p:nvPr/>
        </p:nvCxnSpPr>
        <p:spPr>
          <a:xfrm>
            <a:off x="7293249" y="1990869"/>
            <a:ext cx="840486" cy="467851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6D60AFFA-E45F-F00C-A487-AFCB825B3DCF}"/>
              </a:ext>
            </a:extLst>
          </p:cNvPr>
          <p:cNvCxnSpPr>
            <a:cxnSpLocks/>
          </p:cNvCxnSpPr>
          <p:nvPr/>
        </p:nvCxnSpPr>
        <p:spPr>
          <a:xfrm flipV="1">
            <a:off x="7278009" y="2225040"/>
            <a:ext cx="855726" cy="217949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0A7C626D-1407-D7C1-A4F6-EC0FE39B990E}"/>
              </a:ext>
            </a:extLst>
          </p:cNvPr>
          <p:cNvCxnSpPr>
            <a:cxnSpLocks/>
          </p:cNvCxnSpPr>
          <p:nvPr/>
        </p:nvCxnSpPr>
        <p:spPr>
          <a:xfrm>
            <a:off x="7278009" y="2442989"/>
            <a:ext cx="855726" cy="259571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F322A6A6-C4CE-9C18-8846-D875DFAF44CD}"/>
              </a:ext>
            </a:extLst>
          </p:cNvPr>
          <p:cNvCxnSpPr>
            <a:cxnSpLocks/>
          </p:cNvCxnSpPr>
          <p:nvPr/>
        </p:nvCxnSpPr>
        <p:spPr>
          <a:xfrm flipV="1">
            <a:off x="7288169" y="2225040"/>
            <a:ext cx="845566" cy="685309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0EF2DA89-EF8D-6A66-E825-97BCD523A732}"/>
              </a:ext>
            </a:extLst>
          </p:cNvPr>
          <p:cNvCxnSpPr>
            <a:cxnSpLocks/>
          </p:cNvCxnSpPr>
          <p:nvPr/>
        </p:nvCxnSpPr>
        <p:spPr>
          <a:xfrm>
            <a:off x="7283089" y="2910349"/>
            <a:ext cx="850646" cy="0"/>
          </a:xfrm>
          <a:prstGeom prst="line">
            <a:avLst/>
          </a:prstGeom>
          <a:ln w="952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3B45FA5-4C8D-8BE8-2DB4-5ECE0852C12B}"/>
              </a:ext>
            </a:extLst>
          </p:cNvPr>
          <p:cNvSpPr txBox="1"/>
          <p:nvPr/>
        </p:nvSpPr>
        <p:spPr>
          <a:xfrm>
            <a:off x="6320734" y="6536106"/>
            <a:ext cx="3984262" cy="312122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800" dirty="0">
                <a:solidFill>
                  <a:schemeClr val="accent5"/>
                </a:solidFill>
                <a:latin typeface="游ゴシック Medium"/>
                <a:ea typeface="游ゴシック Medium"/>
              </a:rPr>
              <a:t>※IF</a:t>
            </a:r>
            <a:r>
              <a:rPr lang="ja-JP" altLang="en-US" sz="800" dirty="0">
                <a:solidFill>
                  <a:schemeClr val="accent5"/>
                </a:solidFill>
                <a:latin typeface="游ゴシック Medium"/>
                <a:ea typeface="游ゴシック Medium"/>
              </a:rPr>
              <a:t>コンバーターの仕様としては、接点入力、接点出力ともに最大８ポート。</a:t>
            </a:r>
            <a:endParaRPr lang="en-US" altLang="ja-JP" sz="800" dirty="0">
              <a:solidFill>
                <a:schemeClr val="accent5"/>
              </a:solidFill>
              <a:latin typeface="游ゴシック Medium"/>
              <a:ea typeface="游ゴシック Medium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F1C23C8-F2A4-4761-8325-97776E5D5A85}"/>
              </a:ext>
            </a:extLst>
          </p:cNvPr>
          <p:cNvCxnSpPr>
            <a:cxnSpLocks/>
          </p:cNvCxnSpPr>
          <p:nvPr/>
        </p:nvCxnSpPr>
        <p:spPr>
          <a:xfrm flipH="1" flipV="1">
            <a:off x="7373259" y="6500561"/>
            <a:ext cx="298200" cy="118298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33F723B-D642-54F3-5C30-D6CDCF19202F}"/>
              </a:ext>
            </a:extLst>
          </p:cNvPr>
          <p:cNvCxnSpPr>
            <a:cxnSpLocks/>
          </p:cNvCxnSpPr>
          <p:nvPr/>
        </p:nvCxnSpPr>
        <p:spPr>
          <a:xfrm flipV="1">
            <a:off x="7918863" y="6500561"/>
            <a:ext cx="310122" cy="104445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964867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M1">
  <a:themeElements>
    <a:clrScheme name="CONNECT 1">
      <a:dk1>
        <a:srgbClr val="000000"/>
      </a:dk1>
      <a:lt1>
        <a:srgbClr val="FFFFFF"/>
      </a:lt1>
      <a:dk2>
        <a:srgbClr val="000E4E"/>
      </a:dk2>
      <a:lt2>
        <a:srgbClr val="EEEEEE"/>
      </a:lt2>
      <a:accent1>
        <a:srgbClr val="00B7F1"/>
      </a:accent1>
      <a:accent2>
        <a:srgbClr val="0D7CF2"/>
      </a:accent2>
      <a:accent3>
        <a:srgbClr val="006603"/>
      </a:accent3>
      <a:accent4>
        <a:srgbClr val="85CC33"/>
      </a:accent4>
      <a:accent5>
        <a:srgbClr val="FF6900"/>
      </a:accent5>
      <a:accent6>
        <a:srgbClr val="AD00CC"/>
      </a:accent6>
      <a:hlink>
        <a:srgbClr val="AD00CC"/>
      </a:hlink>
      <a:folHlink>
        <a:srgbClr val="999999"/>
      </a:folHlink>
    </a:clrScheme>
    <a:fontScheme name="CONNECT 2">
      <a:majorFont>
        <a:latin typeface="Calibri"/>
        <a:ea typeface="游ゴシック"/>
        <a:cs typeface=""/>
      </a:majorFont>
      <a:minorFont>
        <a:latin typeface="Calibri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1"/>
          </a:solidFill>
        </a:ln>
      </a:spPr>
      <a:bodyPr tIns="90000" bIns="90000" rtlCol="0" anchor="t"/>
      <a:lstStyle>
        <a:defPPr algn="l">
          <a:spcAft>
            <a:spcPts val="600"/>
          </a:spcAft>
          <a:defRPr sz="2000" dirty="0">
            <a:solidFill>
              <a:schemeClr val="tx1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noAutofit/>
      </a:bodyPr>
      <a:lstStyle>
        <a:defPPr algn="l">
          <a:spcAft>
            <a:spcPts val="600"/>
          </a:spcAft>
          <a:defRPr kumimoji="1" sz="2000" dirty="0" smtClean="0">
            <a:latin typeface="+mn-ea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NNECT" id="{FD835A2F-7AE4-41BB-80AD-6DC5508D7DD4}" vid="{82D45F95-D5C2-44C9-98B5-FAC3783F979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93CDD82582CDE4D8E79541E06377340" ma:contentTypeVersion="10" ma:contentTypeDescription="新しいドキュメントを作成します。" ma:contentTypeScope="" ma:versionID="b1852886f46d28ec0e8be1f50ca3a02d">
  <xsd:schema xmlns:xsd="http://www.w3.org/2001/XMLSchema" xmlns:xs="http://www.w3.org/2001/XMLSchema" xmlns:p="http://schemas.microsoft.com/office/2006/metadata/properties" xmlns:ns2="91f62a18-5100-479a-87be-d4b776499e62" xmlns:ns3="c9708fe1-31ef-4a5a-8ca9-8584b9f9acae" targetNamespace="http://schemas.microsoft.com/office/2006/metadata/properties" ma:root="true" ma:fieldsID="6bcd4a5a6a5755aaa7f4b5010c9d0fe2" ns2:_="" ns3:_="">
    <xsd:import namespace="91f62a18-5100-479a-87be-d4b776499e62"/>
    <xsd:import namespace="c9708fe1-31ef-4a5a-8ca9-8584b9f9ac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f62a18-5100-479a-87be-d4b776499e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08fe1-31ef-4a5a-8ca9-8584b9f9aca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34A4A4-8D9A-40D0-8628-33A020F960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f62a18-5100-479a-87be-d4b776499e62"/>
    <ds:schemaRef ds:uri="c9708fe1-31ef-4a5a-8ca9-8584b9f9ac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255DD6-9763-4720-BCE4-84D0FDB1C5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CONNECT</Template>
  <TotalTime>25096</TotalTime>
  <Words>1547</Words>
  <Application>Microsoft Office PowerPoint</Application>
  <PresentationFormat>ワイド画面</PresentationFormat>
  <Paragraphs>547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游ゴシック</vt:lpstr>
      <vt:lpstr>游ゴシック Medium</vt:lpstr>
      <vt:lpstr>Arial</vt:lpstr>
      <vt:lpstr>Calibri</vt:lpstr>
      <vt:lpstr>M1</vt:lpstr>
      <vt:lpstr>ナンバーキャッチシステム設計書 </vt:lpstr>
      <vt:lpstr>システム構成【パターン１】</vt:lpstr>
      <vt:lpstr>システム構成【パターン２】</vt:lpstr>
      <vt:lpstr>機器リスト</vt:lpstr>
      <vt:lpstr>ルール設計：ナンバー照合</vt:lpstr>
      <vt:lpstr>ナンバー照合用　登録ナンバーリスト</vt:lpstr>
      <vt:lpstr>ルール設計：滞留検知</vt:lpstr>
      <vt:lpstr>アラーム/外部機器連動設計【パターン１】</vt:lpstr>
      <vt:lpstr>アラーム/外部機器連動設計【パターン２】</vt:lpstr>
      <vt:lpstr>改版履歴</vt:lpstr>
    </vt:vector>
  </TitlesOfParts>
  <Company>Panasonic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NumberCATCHⅡ ナンバーキャッチシステム 導入手引書 【カメラ編】</dc:title>
  <dc:creator/>
  <cp:lastModifiedBy>HATA TOSHIHIRO (畑 利広)</cp:lastModifiedBy>
  <cp:revision>350</cp:revision>
  <cp:lastPrinted>2024-04-17T08:33:17Z</cp:lastPrinted>
  <dcterms:created xsi:type="dcterms:W3CDTF">2022-05-27T00:48:43Z</dcterms:created>
  <dcterms:modified xsi:type="dcterms:W3CDTF">2025-10-06T08:41:21Z</dcterms:modified>
</cp:coreProperties>
</file>