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9" r:id="rId4"/>
  </p:sldMasterIdLst>
  <p:notesMasterIdLst>
    <p:notesMasterId r:id="rId23"/>
  </p:notesMasterIdLst>
  <p:handoutMasterIdLst>
    <p:handoutMasterId r:id="rId24"/>
  </p:handoutMasterIdLst>
  <p:sldIdLst>
    <p:sldId id="256" r:id="rId5"/>
    <p:sldId id="2018" r:id="rId6"/>
    <p:sldId id="2012" r:id="rId7"/>
    <p:sldId id="2019" r:id="rId8"/>
    <p:sldId id="2020" r:id="rId9"/>
    <p:sldId id="2022" r:id="rId10"/>
    <p:sldId id="2023" r:id="rId11"/>
    <p:sldId id="2062" r:id="rId12"/>
    <p:sldId id="2021" r:id="rId13"/>
    <p:sldId id="2063" r:id="rId14"/>
    <p:sldId id="2027" r:id="rId15"/>
    <p:sldId id="2026" r:id="rId16"/>
    <p:sldId id="2039" r:id="rId17"/>
    <p:sldId id="2040" r:id="rId18"/>
    <p:sldId id="2041" r:id="rId19"/>
    <p:sldId id="2029" r:id="rId20"/>
    <p:sldId id="2030" r:id="rId21"/>
    <p:sldId id="2061" r:id="rId22"/>
  </p:sldIdLst>
  <p:sldSz cx="12192000" cy="68580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CC33"/>
    <a:srgbClr val="0063CC"/>
    <a:srgbClr val="8087A7"/>
    <a:srgbClr val="00177A"/>
    <a:srgbClr val="A6A6A6"/>
    <a:srgbClr val="FFFFFF"/>
    <a:srgbClr val="EAECF2"/>
    <a:srgbClr val="282828"/>
    <a:srgbClr val="EEE9DD"/>
    <a:srgbClr val="FAF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スタイル (濃色)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04" autoAdjust="0"/>
    <p:restoredTop sz="82061" autoAdjust="0"/>
  </p:normalViewPr>
  <p:slideViewPr>
    <p:cSldViewPr snapToGrid="0">
      <p:cViewPr varScale="1">
        <p:scale>
          <a:sx n="104" d="100"/>
          <a:sy n="104" d="100"/>
        </p:scale>
        <p:origin x="307" y="8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67" d="100"/>
        <a:sy n="67" d="100"/>
      </p:scale>
      <p:origin x="0" y="0"/>
    </p:cViewPr>
  </p:sorterViewPr>
  <p:notesViewPr>
    <p:cSldViewPr snapToGrid="0">
      <p:cViewPr varScale="1">
        <p:scale>
          <a:sx n="97" d="100"/>
          <a:sy n="97" d="100"/>
        </p:scale>
        <p:origin x="312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8FF40BE-E200-34E6-6279-136A675D420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JP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A1D9D5-51A2-F4A6-5A78-C15CBEEA99D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6A5128-A9D6-403C-8CEE-EE2BC319264C}" type="datetimeyyyy">
              <a:rPr lang="en-US" altLang="ja-JP" smtClean="0"/>
              <a:t>2025</a:t>
            </a:fld>
            <a:endParaRPr lang="en-JP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61EC97-337C-3A71-8D37-988BDDAFA31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JP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9E861-0DDA-C08F-774D-786AA2DC5E1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521092-6C4B-E445-AAEF-6FEEBDE98C2D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808883230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82E5A6-C0EC-44AA-996C-AFB9EAB62591}" type="datetimeyyyy">
              <a:rPr kumimoji="1" lang="en-US" altLang="ja-JP" smtClean="0"/>
              <a:t>2025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9ECE0D-2A4C-4C62-81DB-E49F5A0100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3625045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背景パターン&#10;&#10;自動的に生成された説明">
            <a:extLst>
              <a:ext uri="{FF2B5EF4-FFF2-40B4-BE49-F238E27FC236}">
                <a16:creationId xmlns:a16="http://schemas.microsoft.com/office/drawing/2014/main" id="{DB270E06-AB4D-DA02-DDCD-76E017073ED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75" b="-6275"/>
          <a:stretch/>
        </p:blipFill>
        <p:spPr>
          <a:xfrm rot="5400000">
            <a:off x="7407299" y="79399"/>
            <a:ext cx="4864099" cy="4705301"/>
          </a:xfrm>
          <a:prstGeom prst="rect">
            <a:avLst/>
          </a:prstGeom>
        </p:spPr>
      </p:pic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C07F7B15-F006-3CB7-D1C5-765590D1930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" y="0"/>
            <a:ext cx="8848725" cy="4864100"/>
          </a:xfrm>
          <a:custGeom>
            <a:avLst/>
            <a:gdLst>
              <a:gd name="connsiteX0" fmla="*/ 0 w 8848725"/>
              <a:gd name="connsiteY0" fmla="*/ 0 h 4864100"/>
              <a:gd name="connsiteX1" fmla="*/ 2405063 w 8848725"/>
              <a:gd name="connsiteY1" fmla="*/ 0 h 4864100"/>
              <a:gd name="connsiteX2" fmla="*/ 8431877 w 8848725"/>
              <a:gd name="connsiteY2" fmla="*/ 0 h 4864100"/>
              <a:gd name="connsiteX3" fmla="*/ 8520738 w 8848725"/>
              <a:gd name="connsiteY3" fmla="*/ 262621 h 4864100"/>
              <a:gd name="connsiteX4" fmla="*/ 8848725 w 8848725"/>
              <a:gd name="connsiteY4" fmla="*/ 2432050 h 4864100"/>
              <a:gd name="connsiteX5" fmla="*/ 8520738 w 8848725"/>
              <a:gd name="connsiteY5" fmla="*/ 4601479 h 4864100"/>
              <a:gd name="connsiteX6" fmla="*/ 8431877 w 8848725"/>
              <a:gd name="connsiteY6" fmla="*/ 4864100 h 4864100"/>
              <a:gd name="connsiteX7" fmla="*/ 2405063 w 8848725"/>
              <a:gd name="connsiteY7" fmla="*/ 4864100 h 4864100"/>
              <a:gd name="connsiteX8" fmla="*/ 0 w 8848725"/>
              <a:gd name="connsiteY8" fmla="*/ 4864100 h 4864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848725" h="4864100">
                <a:moveTo>
                  <a:pt x="0" y="0"/>
                </a:moveTo>
                <a:lnTo>
                  <a:pt x="2405063" y="0"/>
                </a:lnTo>
                <a:lnTo>
                  <a:pt x="8431877" y="0"/>
                </a:lnTo>
                <a:lnTo>
                  <a:pt x="8520738" y="262621"/>
                </a:lnTo>
                <a:cubicBezTo>
                  <a:pt x="8733895" y="947943"/>
                  <a:pt x="8848725" y="1676587"/>
                  <a:pt x="8848725" y="2432050"/>
                </a:cubicBezTo>
                <a:cubicBezTo>
                  <a:pt x="8848725" y="3187513"/>
                  <a:pt x="8733895" y="3916157"/>
                  <a:pt x="8520738" y="4601479"/>
                </a:cubicBezTo>
                <a:lnTo>
                  <a:pt x="8431877" y="4864100"/>
                </a:lnTo>
                <a:lnTo>
                  <a:pt x="2405063" y="4864100"/>
                </a:lnTo>
                <a:lnTo>
                  <a:pt x="0" y="48641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90000" bIns="90000" rtlCol="0" anchor="t">
            <a:noAutofit/>
          </a:bodyPr>
          <a:lstStyle/>
          <a:p>
            <a:pPr lvl="0">
              <a:spcAft>
                <a:spcPts val="600"/>
              </a:spcAft>
            </a:pPr>
            <a:endParaRPr lang="ja-JP" altLang="en-US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ECD5000-44D2-78C1-2534-AFEE48249DCA}"/>
              </a:ext>
            </a:extLst>
          </p:cNvPr>
          <p:cNvSpPr txBox="1"/>
          <p:nvPr userDrawn="1"/>
        </p:nvSpPr>
        <p:spPr>
          <a:xfrm>
            <a:off x="12844463" y="7515225"/>
            <a:ext cx="0" cy="0"/>
          </a:xfrm>
          <a:prstGeom prst="rect">
            <a:avLst/>
          </a:prstGeom>
          <a:noFill/>
        </p:spPr>
        <p:txBody>
          <a:bodyPr wrap="none" tIns="90000" bIns="90000" rtlCol="0">
            <a:noAutofit/>
          </a:bodyPr>
          <a:lstStyle/>
          <a:p>
            <a:pPr algn="l">
              <a:spcAft>
                <a:spcPts val="600"/>
              </a:spcAft>
            </a:pPr>
            <a:endParaRPr kumimoji="1" lang="ja-JP" altLang="en-US" sz="2400" dirty="0">
              <a:latin typeface="+mn-ea"/>
              <a:ea typeface="+mn-ea"/>
            </a:endParaRPr>
          </a:p>
        </p:txBody>
      </p:sp>
      <p:sp>
        <p:nvSpPr>
          <p:cNvPr id="3" name="テキスト プレースホルダー 3">
            <a:extLst>
              <a:ext uri="{FF2B5EF4-FFF2-40B4-BE49-F238E27FC236}">
                <a16:creationId xmlns:a16="http://schemas.microsoft.com/office/drawing/2014/main" id="{052F6E82-6EA4-DAC9-E2A1-3A9C9BA3727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13406" y="3725071"/>
            <a:ext cx="7400024" cy="714686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l">
              <a:lnSpc>
                <a:spcPct val="100000"/>
              </a:lnSpc>
              <a:buNone/>
              <a:defRPr lang="ja-JP" altLang="en-US" sz="1600" b="0" baseline="0" dirty="0" smtClean="0">
                <a:solidFill>
                  <a:schemeClr val="bg1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kumimoji="1" lang="ja-JP" altLang="en-US" dirty="0"/>
              <a:t>社名・肩書・名前</a:t>
            </a:r>
            <a:endParaRPr kumimoji="1" lang="en-US" altLang="ja-JP" dirty="0"/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FA7396B5-81BB-9474-FC44-EC0EB3331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788" y="1484089"/>
            <a:ext cx="7370481" cy="1325563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algn="l">
              <a:lnSpc>
                <a:spcPct val="12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8" name="テキスト プレースホルダー 3">
            <a:extLst>
              <a:ext uri="{FF2B5EF4-FFF2-40B4-BE49-F238E27FC236}">
                <a16:creationId xmlns:a16="http://schemas.microsoft.com/office/drawing/2014/main" id="{71EB32E2-AA08-8AAD-69C1-6BA10596E45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3406" y="3394903"/>
            <a:ext cx="7400024" cy="330168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l">
              <a:lnSpc>
                <a:spcPct val="100000"/>
              </a:lnSpc>
              <a:buNone/>
              <a:defRPr lang="ja-JP" altLang="en-US" sz="1400" b="0" baseline="0" dirty="0" smtClean="0">
                <a:solidFill>
                  <a:schemeClr val="bg1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kumimoji="1" lang="en-US" altLang="ja-JP" dirty="0"/>
              <a:t>20xx.xx.xx</a:t>
            </a:r>
          </a:p>
        </p:txBody>
      </p:sp>
      <p:sp>
        <p:nvSpPr>
          <p:cNvPr id="12" name="テキスト プレースホルダー 5">
            <a:extLst>
              <a:ext uri="{FF2B5EF4-FFF2-40B4-BE49-F238E27FC236}">
                <a16:creationId xmlns:a16="http://schemas.microsoft.com/office/drawing/2014/main" id="{EAB985EF-6AF9-89AD-02B2-903C1E3782E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12788" y="561704"/>
            <a:ext cx="7370481" cy="53699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  <a:latin typeface="+mj-ea"/>
                <a:ea typeface="+mj-ea"/>
              </a:defRPr>
            </a:lvl1pPr>
            <a:lvl2pPr marL="457212" indent="0">
              <a:buNone/>
              <a:defRPr sz="2000">
                <a:solidFill>
                  <a:schemeClr val="bg1"/>
                </a:solidFill>
              </a:defRPr>
            </a:lvl2pPr>
            <a:lvl3pPr marL="914422" indent="0">
              <a:buNone/>
              <a:defRPr sz="1800">
                <a:solidFill>
                  <a:schemeClr val="bg1"/>
                </a:solidFill>
              </a:defRPr>
            </a:lvl3pPr>
            <a:lvl4pPr marL="1371634" indent="0">
              <a:buNone/>
              <a:defRPr sz="1600">
                <a:solidFill>
                  <a:schemeClr val="bg1"/>
                </a:solidFill>
              </a:defRPr>
            </a:lvl4pPr>
            <a:lvl5pPr marL="1828846" indent="0"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kumimoji="1" lang="ja-JP" altLang="en-US" dirty="0"/>
              <a:t>○○様御中</a:t>
            </a:r>
          </a:p>
        </p:txBody>
      </p:sp>
      <p:sp>
        <p:nvSpPr>
          <p:cNvPr id="15" name="テキスト プレースホルダー 10">
            <a:extLst>
              <a:ext uri="{FF2B5EF4-FFF2-40B4-BE49-F238E27FC236}">
                <a16:creationId xmlns:a16="http://schemas.microsoft.com/office/drawing/2014/main" id="{14AE93A9-EBCE-A653-A670-DF1FA7B4806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933459" y="5958215"/>
            <a:ext cx="4828329" cy="261610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>
            <a:lvl1pPr algn="r">
              <a:defRPr lang="ja-JP" altLang="en-US" sz="1100" smtClean="0">
                <a:solidFill>
                  <a:schemeClr val="bg2">
                    <a:lumMod val="75000"/>
                  </a:schemeClr>
                </a:solidFill>
                <a:effectLst/>
              </a:defRPr>
            </a:lvl1pPr>
            <a:lvl2pPr>
              <a:defRPr lang="ja-JP" altLang="en-US" smtClean="0">
                <a:latin typeface="Arial" pitchFamily="34" charset="0"/>
                <a:ea typeface="ＭＳ Ｐゴシック" pitchFamily="50" charset="-128"/>
              </a:defRPr>
            </a:lvl2pPr>
            <a:lvl3pPr>
              <a:defRPr lang="ja-JP" altLang="en-US" smtClean="0">
                <a:latin typeface="Arial" pitchFamily="34" charset="0"/>
                <a:ea typeface="ＭＳ Ｐゴシック" pitchFamily="50" charset="-128"/>
              </a:defRPr>
            </a:lvl3pPr>
            <a:lvl4pPr>
              <a:defRPr lang="ja-JP" altLang="en-US" smtClean="0">
                <a:latin typeface="Arial" pitchFamily="34" charset="0"/>
                <a:ea typeface="ＭＳ Ｐゴシック" pitchFamily="50" charset="-128"/>
              </a:defRPr>
            </a:lvl4pPr>
            <a:lvl5pPr>
              <a:defRPr lang="ja-JP" altLang="en-US">
                <a:latin typeface="Arial" pitchFamily="34" charset="0"/>
                <a:ea typeface="ＭＳ Ｐゴシック" pitchFamily="50" charset="-128"/>
              </a:defRPr>
            </a:lvl5pPr>
          </a:lstStyle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37674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BF8D0D19-6044-AEC8-1582-0453042C072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t"/>
          <a:lstStyle/>
          <a:p>
            <a:pPr algn="l">
              <a:spcAft>
                <a:spcPts val="600"/>
              </a:spcAft>
            </a:pPr>
            <a:endParaRPr kumimoji="1" lang="ja-JP" altLang="en-US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43431D57-F96D-F4F5-4E75-4949E3D58A07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5508637 w 6096000"/>
              <a:gd name="connsiteY1" fmla="*/ 0 h 6858000"/>
              <a:gd name="connsiteX2" fmla="*/ 5633274 w 6096000"/>
              <a:gd name="connsiteY2" fmla="*/ 368355 h 6858000"/>
              <a:gd name="connsiteX3" fmla="*/ 6096000 w 6096000"/>
              <a:gd name="connsiteY3" fmla="*/ 3429000 h 6858000"/>
              <a:gd name="connsiteX4" fmla="*/ 5633274 w 6096000"/>
              <a:gd name="connsiteY4" fmla="*/ 6489645 h 6858000"/>
              <a:gd name="connsiteX5" fmla="*/ 5508637 w 6096000"/>
              <a:gd name="connsiteY5" fmla="*/ 6858000 h 6858000"/>
              <a:gd name="connsiteX6" fmla="*/ 0 w 6096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5508637" y="0"/>
                </a:lnTo>
                <a:lnTo>
                  <a:pt x="5633274" y="368355"/>
                </a:lnTo>
                <a:cubicBezTo>
                  <a:pt x="5933998" y="1335212"/>
                  <a:pt x="6096000" y="2363187"/>
                  <a:pt x="6096000" y="3429000"/>
                </a:cubicBezTo>
                <a:cubicBezTo>
                  <a:pt x="6096000" y="4494813"/>
                  <a:pt x="5933998" y="5522789"/>
                  <a:pt x="5633274" y="6489645"/>
                </a:cubicBezTo>
                <a:lnTo>
                  <a:pt x="550863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90000" bIns="90000" rtlCol="0" anchor="t">
            <a:noAutofit/>
          </a:bodyPr>
          <a:lstStyle/>
          <a:p>
            <a:pPr algn="l">
              <a:spcAft>
                <a:spcPts val="600"/>
              </a:spcAft>
            </a:pPr>
            <a:endParaRPr kumimoji="1" lang="ja-JP" altLang="en-US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D456CF-0CDE-6C51-B957-F79EEB3F3D3C}"/>
              </a:ext>
            </a:extLst>
          </p:cNvPr>
          <p:cNvSpPr txBox="1"/>
          <p:nvPr userDrawn="1"/>
        </p:nvSpPr>
        <p:spPr>
          <a:xfrm>
            <a:off x="3410174" y="1882588"/>
            <a:ext cx="0" cy="0"/>
          </a:xfrm>
          <a:prstGeom prst="rect">
            <a:avLst/>
          </a:prstGeom>
          <a:noFill/>
        </p:spPr>
        <p:txBody>
          <a:bodyPr wrap="none" tIns="90000" bIns="90000" rtlCol="0">
            <a:noAutofit/>
          </a:bodyPr>
          <a:lstStyle/>
          <a:p>
            <a:pPr algn="l">
              <a:spcAft>
                <a:spcPts val="600"/>
              </a:spcAft>
            </a:pPr>
            <a:endParaRPr kumimoji="1" lang="en-JP" sz="2400" dirty="0">
              <a:latin typeface="+mn-ea"/>
              <a:ea typeface="+mn-ea"/>
            </a:endParaRPr>
          </a:p>
        </p:txBody>
      </p:sp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2C284AE3-A2BB-26FF-1A4D-0DCE597A05CA}"/>
              </a:ext>
            </a:extLst>
          </p:cNvPr>
          <p:cNvSpPr txBox="1">
            <a:spLocks/>
          </p:cNvSpPr>
          <p:nvPr userDrawn="1"/>
        </p:nvSpPr>
        <p:spPr>
          <a:xfrm>
            <a:off x="11672889" y="6510472"/>
            <a:ext cx="519112" cy="347528"/>
          </a:xfrm>
          <a:prstGeom prst="rect">
            <a:avLst/>
          </a:prstGeom>
          <a:noFill/>
        </p:spPr>
        <p:txBody>
          <a:bodyPr vert="horz" lIns="0" tIns="45720" rIns="0" bIns="45720" rtlCol="0" anchor="ctr"/>
          <a:lstStyle>
            <a:defPPr>
              <a:defRPr lang="ja-JP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umimoji="1" sz="11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fld id="{B00743E2-DB8E-42EE-B8E6-E10BB426BCEB}" type="slidenum">
              <a:rPr lang="ja-JP" altLang="en-US" sz="1000" smtClean="0">
                <a:solidFill>
                  <a:schemeClr val="bg1"/>
                </a:solidFill>
              </a:rPr>
              <a:pPr algn="ctr"/>
              <a:t>‹#›</a:t>
            </a:fld>
            <a:endParaRPr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4" name="TextBox 2">
            <a:extLst>
              <a:ext uri="{FF2B5EF4-FFF2-40B4-BE49-F238E27FC236}">
                <a16:creationId xmlns:a16="http://schemas.microsoft.com/office/drawing/2014/main" id="{B8BB4470-95AE-A253-07ED-F126AEE19F2F}"/>
              </a:ext>
            </a:extLst>
          </p:cNvPr>
          <p:cNvSpPr txBox="1"/>
          <p:nvPr userDrawn="1"/>
        </p:nvSpPr>
        <p:spPr>
          <a:xfrm>
            <a:off x="3410174" y="1882588"/>
            <a:ext cx="0" cy="0"/>
          </a:xfrm>
          <a:prstGeom prst="rect">
            <a:avLst/>
          </a:prstGeom>
          <a:noFill/>
        </p:spPr>
        <p:txBody>
          <a:bodyPr wrap="none" tIns="90000" bIns="90000" rtlCol="0">
            <a:noAutofit/>
          </a:bodyPr>
          <a:lstStyle/>
          <a:p>
            <a:pPr algn="l">
              <a:spcAft>
                <a:spcPts val="600"/>
              </a:spcAft>
            </a:pPr>
            <a:endParaRPr kumimoji="1" lang="en-JP" sz="2400" dirty="0">
              <a:latin typeface="+mn-ea"/>
              <a:ea typeface="+mn-ea"/>
            </a:endParaRPr>
          </a:p>
        </p:txBody>
      </p:sp>
      <p:sp>
        <p:nvSpPr>
          <p:cNvPr id="6" name="タイトル 6">
            <a:extLst>
              <a:ext uri="{FF2B5EF4-FFF2-40B4-BE49-F238E27FC236}">
                <a16:creationId xmlns:a16="http://schemas.microsoft.com/office/drawing/2014/main" id="{1A9EAFE1-76AE-8821-92B7-052CA4FED9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0250" y="571500"/>
            <a:ext cx="5222875" cy="1143000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l">
              <a:defRPr lang="ja-JP" altLang="en-US" dirty="0">
                <a:solidFill>
                  <a:schemeClr val="tx2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defRPr>
            </a:lvl1pPr>
          </a:lstStyle>
          <a:p>
            <a:pPr lvl="0" fontAlgn="auto">
              <a:spcAft>
                <a:spcPts val="0"/>
              </a:spcAft>
            </a:pPr>
            <a:r>
              <a:rPr kumimoji="1" lang="ja-JP" altLang="en-US" dirty="0"/>
              <a:t>タイトル</a:t>
            </a:r>
          </a:p>
        </p:txBody>
      </p:sp>
      <p:sp>
        <p:nvSpPr>
          <p:cNvPr id="7" name="テキスト プレースホルダー 4">
            <a:extLst>
              <a:ext uri="{FF2B5EF4-FFF2-40B4-BE49-F238E27FC236}">
                <a16:creationId xmlns:a16="http://schemas.microsoft.com/office/drawing/2014/main" id="{4C94CD22-43B2-83B8-51FA-8EFBDA1EDD2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30250" y="1714500"/>
            <a:ext cx="5222875" cy="917575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l">
              <a:buNone/>
              <a:defRPr>
                <a:solidFill>
                  <a:schemeClr val="tx2"/>
                </a:solidFill>
              </a:defRPr>
            </a:lvl1pPr>
            <a:lvl2pPr marL="457212" indent="0" algn="ctr">
              <a:buNone/>
              <a:defRPr>
                <a:solidFill>
                  <a:schemeClr val="tx2"/>
                </a:solidFill>
              </a:defRPr>
            </a:lvl2pPr>
            <a:lvl3pPr marL="914422" indent="0" algn="ctr">
              <a:buNone/>
              <a:defRPr>
                <a:solidFill>
                  <a:schemeClr val="tx2"/>
                </a:solidFill>
              </a:defRPr>
            </a:lvl3pPr>
            <a:lvl4pPr marL="1371634" indent="0" algn="ctr">
              <a:buNone/>
              <a:defRPr>
                <a:solidFill>
                  <a:schemeClr val="tx2"/>
                </a:solidFill>
              </a:defRPr>
            </a:lvl4pPr>
            <a:lvl5pPr marL="1828846" indent="0" algn="ctr"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kumimoji="1" lang="ja-JP" altLang="en-US" dirty="0"/>
              <a:t>キーメッセージ</a:t>
            </a:r>
          </a:p>
        </p:txBody>
      </p:sp>
    </p:spTree>
    <p:extLst>
      <p:ext uri="{BB962C8B-B14F-4D97-AF65-F5344CB8AC3E}">
        <p14:creationId xmlns:p14="http://schemas.microsoft.com/office/powerpoint/2010/main" val="364665800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10C04A1-1FFF-EB93-B4C0-F3C7964AC204}"/>
              </a:ext>
            </a:extLst>
          </p:cNvPr>
          <p:cNvSpPr/>
          <p:nvPr userDrawn="1"/>
        </p:nvSpPr>
        <p:spPr>
          <a:xfrm>
            <a:off x="0" y="0"/>
            <a:ext cx="12192000" cy="5699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t"/>
          <a:lstStyle/>
          <a:p>
            <a:pPr algn="l">
              <a:spcAft>
                <a:spcPts val="600"/>
              </a:spcAft>
            </a:pPr>
            <a:endParaRPr kumimoji="1" lang="ja-JP" altLang="en-US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AA000D62-F38B-6828-0649-9A10F404EFC7}"/>
              </a:ext>
            </a:extLst>
          </p:cNvPr>
          <p:cNvSpPr/>
          <p:nvPr userDrawn="1"/>
        </p:nvSpPr>
        <p:spPr>
          <a:xfrm>
            <a:off x="11769829" y="0"/>
            <a:ext cx="422171" cy="569913"/>
          </a:xfrm>
          <a:custGeom>
            <a:avLst/>
            <a:gdLst>
              <a:gd name="connsiteX0" fmla="*/ 0 w 422171"/>
              <a:gd name="connsiteY0" fmla="*/ 0 h 569913"/>
              <a:gd name="connsiteX1" fmla="*/ 422171 w 422171"/>
              <a:gd name="connsiteY1" fmla="*/ 0 h 569913"/>
              <a:gd name="connsiteX2" fmla="*/ 422171 w 422171"/>
              <a:gd name="connsiteY2" fmla="*/ 569913 h 569913"/>
              <a:gd name="connsiteX3" fmla="*/ 0 w 422171"/>
              <a:gd name="connsiteY3" fmla="*/ 569913 h 569913"/>
              <a:gd name="connsiteX4" fmla="*/ 14216 w 422171"/>
              <a:gd name="connsiteY4" fmla="*/ 539169 h 569913"/>
              <a:gd name="connsiteX5" fmla="*/ 62771 w 422171"/>
              <a:gd name="connsiteY5" fmla="*/ 284957 h 569913"/>
              <a:gd name="connsiteX6" fmla="*/ 14216 w 422171"/>
              <a:gd name="connsiteY6" fmla="*/ 30744 h 56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2171" h="569913">
                <a:moveTo>
                  <a:pt x="0" y="0"/>
                </a:moveTo>
                <a:lnTo>
                  <a:pt x="422171" y="0"/>
                </a:lnTo>
                <a:lnTo>
                  <a:pt x="422171" y="569913"/>
                </a:lnTo>
                <a:lnTo>
                  <a:pt x="0" y="569913"/>
                </a:lnTo>
                <a:lnTo>
                  <a:pt x="14216" y="539169"/>
                </a:lnTo>
                <a:cubicBezTo>
                  <a:pt x="45772" y="458863"/>
                  <a:pt x="62771" y="373481"/>
                  <a:pt x="62771" y="284957"/>
                </a:cubicBezTo>
                <a:cubicBezTo>
                  <a:pt x="62771" y="196432"/>
                  <a:pt x="45772" y="111050"/>
                  <a:pt x="14216" y="3074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90000" bIns="90000" rtlCol="0" anchor="t">
            <a:noAutofit/>
          </a:bodyPr>
          <a:lstStyle/>
          <a:p>
            <a:pPr algn="l">
              <a:spcAft>
                <a:spcPts val="600"/>
              </a:spcAft>
            </a:pPr>
            <a:endParaRPr kumimoji="1" lang="ja-JP" altLang="en-US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9" name="テキスト ボックス 18"/>
          <p:cNvSpPr txBox="1"/>
          <p:nvPr userDrawn="1"/>
        </p:nvSpPr>
        <p:spPr>
          <a:xfrm>
            <a:off x="8796300" y="2972484"/>
            <a:ext cx="648072" cy="257066"/>
          </a:xfrm>
          <a:prstGeom prst="rect">
            <a:avLst/>
          </a:prstGeom>
        </p:spPr>
        <p:txBody>
          <a:bodyPr wrap="square" tIns="90000" bIns="90000" rtlCol="0">
            <a:noAutofit/>
          </a:bodyPr>
          <a:lstStyle/>
          <a:p>
            <a:pPr algn="l">
              <a:spcAft>
                <a:spcPts val="600"/>
              </a:spcAft>
            </a:pPr>
            <a:r>
              <a:rPr kumimoji="1" lang="ja-JP" altLang="en-US" sz="900">
                <a:solidFill>
                  <a:schemeClr val="bg1"/>
                </a:solidFill>
                <a:latin typeface="+mn-ea"/>
                <a:ea typeface="+mn-ea"/>
              </a:rPr>
              <a:t>暫定版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E0D353-12AE-6E34-DDFD-87A4D254940B}"/>
              </a:ext>
            </a:extLst>
          </p:cNvPr>
          <p:cNvSpPr txBox="1"/>
          <p:nvPr userDrawn="1"/>
        </p:nvSpPr>
        <p:spPr>
          <a:xfrm>
            <a:off x="-511444" y="433953"/>
            <a:ext cx="0" cy="0"/>
          </a:xfrm>
          <a:prstGeom prst="rect">
            <a:avLst/>
          </a:prstGeom>
          <a:noFill/>
        </p:spPr>
        <p:txBody>
          <a:bodyPr wrap="none" tIns="90000" bIns="90000" rtlCol="0">
            <a:noAutofit/>
          </a:bodyPr>
          <a:lstStyle/>
          <a:p>
            <a:pPr algn="l">
              <a:spcAft>
                <a:spcPts val="600"/>
              </a:spcAft>
            </a:pPr>
            <a:endParaRPr kumimoji="1" lang="en-JP" sz="2400" dirty="0">
              <a:latin typeface="+mn-ea"/>
              <a:ea typeface="+mn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9B2F35E-9942-2144-4460-41A5127C60F7}"/>
              </a:ext>
            </a:extLst>
          </p:cNvPr>
          <p:cNvSpPr txBox="1"/>
          <p:nvPr userDrawn="1"/>
        </p:nvSpPr>
        <p:spPr>
          <a:xfrm>
            <a:off x="34724" y="-763929"/>
            <a:ext cx="0" cy="0"/>
          </a:xfrm>
          <a:prstGeom prst="rect">
            <a:avLst/>
          </a:prstGeom>
          <a:noFill/>
        </p:spPr>
        <p:txBody>
          <a:bodyPr wrap="none" tIns="90000" bIns="90000" rtlCol="0">
            <a:noAutofit/>
          </a:bodyPr>
          <a:lstStyle/>
          <a:p>
            <a:pPr algn="l">
              <a:spcAft>
                <a:spcPts val="600"/>
              </a:spcAft>
            </a:pPr>
            <a:endParaRPr kumimoji="1" lang="ja-JP" altLang="en-US" sz="2400" dirty="0">
              <a:latin typeface="+mn-ea"/>
              <a:ea typeface="+mn-ea"/>
            </a:endParaRPr>
          </a:p>
        </p:txBody>
      </p:sp>
      <p:sp>
        <p:nvSpPr>
          <p:cNvPr id="17" name="タイトル 6">
            <a:extLst>
              <a:ext uri="{FF2B5EF4-FFF2-40B4-BE49-F238E27FC236}">
                <a16:creationId xmlns:a16="http://schemas.microsoft.com/office/drawing/2014/main" id="{19A17B03-B7FE-0A72-E174-7E84F7922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1473200" cy="569913"/>
          </a:xfrm>
          <a:prstGeom prst="rect">
            <a:avLst/>
          </a:prstGeom>
          <a:noFill/>
        </p:spPr>
        <p:txBody>
          <a:bodyPr lIns="270000" anchor="ctr"/>
          <a:lstStyle>
            <a:lvl1pPr algn="l">
              <a:defRPr sz="1800" spc="0"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7" name="テキスト プレースホルダー 4">
            <a:extLst>
              <a:ext uri="{FF2B5EF4-FFF2-40B4-BE49-F238E27FC236}">
                <a16:creationId xmlns:a16="http://schemas.microsoft.com/office/drawing/2014/main" id="{3C01566E-7C69-B09B-4987-74578429C27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903287"/>
            <a:ext cx="12192000" cy="917575"/>
          </a:xfrm>
          <a:prstGeom prst="rect">
            <a:avLst/>
          </a:prstGeom>
        </p:spPr>
        <p:txBody>
          <a:bodyPr tIns="100800"/>
          <a:lstStyle>
            <a:lvl1pPr marL="0" indent="0" algn="ctr">
              <a:buNone/>
              <a:defRPr b="0">
                <a:solidFill>
                  <a:schemeClr val="tx2"/>
                </a:solidFill>
              </a:defRPr>
            </a:lvl1pPr>
            <a:lvl2pPr marL="457212" indent="0" algn="ctr">
              <a:buNone/>
              <a:defRPr>
                <a:solidFill>
                  <a:schemeClr val="tx2"/>
                </a:solidFill>
              </a:defRPr>
            </a:lvl2pPr>
            <a:lvl3pPr marL="914422" indent="0" algn="ctr">
              <a:buNone/>
              <a:defRPr>
                <a:solidFill>
                  <a:schemeClr val="tx2"/>
                </a:solidFill>
              </a:defRPr>
            </a:lvl3pPr>
            <a:lvl4pPr marL="1371634" indent="0" algn="ctr">
              <a:buNone/>
              <a:defRPr>
                <a:solidFill>
                  <a:schemeClr val="tx2"/>
                </a:solidFill>
              </a:defRPr>
            </a:lvl4pPr>
            <a:lvl5pPr marL="1828846" indent="0" algn="ctr"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kumimoji="1" lang="ja-JP" altLang="en-US" dirty="0"/>
              <a:t>キーメッセージ</a:t>
            </a:r>
          </a:p>
        </p:txBody>
      </p:sp>
      <p:sp>
        <p:nvSpPr>
          <p:cNvPr id="11" name="スライド番号プレースホルダー 5">
            <a:extLst>
              <a:ext uri="{FF2B5EF4-FFF2-40B4-BE49-F238E27FC236}">
                <a16:creationId xmlns:a16="http://schemas.microsoft.com/office/drawing/2014/main" id="{AF82DBF8-D8AF-5061-524C-60F995EBBC12}"/>
              </a:ext>
            </a:extLst>
          </p:cNvPr>
          <p:cNvSpPr txBox="1">
            <a:spLocks/>
          </p:cNvSpPr>
          <p:nvPr userDrawn="1"/>
        </p:nvSpPr>
        <p:spPr>
          <a:xfrm>
            <a:off x="11672889" y="6510472"/>
            <a:ext cx="519112" cy="347528"/>
          </a:xfrm>
          <a:prstGeom prst="rect">
            <a:avLst/>
          </a:prstGeom>
          <a:noFill/>
        </p:spPr>
        <p:txBody>
          <a:bodyPr vert="horz" lIns="0" tIns="45720" rIns="0" bIns="45720" rtlCol="0" anchor="ctr"/>
          <a:lstStyle>
            <a:defPPr>
              <a:defRPr lang="ja-JP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umimoji="1" sz="11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fld id="{B00743E2-DB8E-42EE-B8E6-E10BB426BCEB}" type="slidenum">
              <a:rPr lang="ja-JP" altLang="en-US" sz="1000" smtClean="0">
                <a:solidFill>
                  <a:schemeClr val="tx2"/>
                </a:solidFill>
              </a:rPr>
              <a:pPr algn="ctr"/>
              <a:t>‹#›</a:t>
            </a:fld>
            <a:endParaRPr lang="ja-JP" altLang="en-US" sz="1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336186"/>
      </p:ext>
    </p:extLst>
  </p:cSld>
  <p:clrMapOvr>
    <a:masterClrMapping/>
  </p:clrMapOvr>
  <p:transition spd="slow"/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10C04A1-1FFF-EB93-B4C0-F3C7964AC204}"/>
              </a:ext>
            </a:extLst>
          </p:cNvPr>
          <p:cNvSpPr/>
          <p:nvPr userDrawn="1"/>
        </p:nvSpPr>
        <p:spPr>
          <a:xfrm>
            <a:off x="0" y="0"/>
            <a:ext cx="12192000" cy="5699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t"/>
          <a:lstStyle/>
          <a:p>
            <a:pPr algn="l">
              <a:spcAft>
                <a:spcPts val="600"/>
              </a:spcAft>
            </a:pPr>
            <a:endParaRPr kumimoji="1" lang="ja-JP" altLang="en-US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AA000D62-F38B-6828-0649-9A10F404EFC7}"/>
              </a:ext>
            </a:extLst>
          </p:cNvPr>
          <p:cNvSpPr/>
          <p:nvPr userDrawn="1"/>
        </p:nvSpPr>
        <p:spPr>
          <a:xfrm>
            <a:off x="11769829" y="0"/>
            <a:ext cx="422171" cy="569913"/>
          </a:xfrm>
          <a:custGeom>
            <a:avLst/>
            <a:gdLst>
              <a:gd name="connsiteX0" fmla="*/ 0 w 422171"/>
              <a:gd name="connsiteY0" fmla="*/ 0 h 569913"/>
              <a:gd name="connsiteX1" fmla="*/ 422171 w 422171"/>
              <a:gd name="connsiteY1" fmla="*/ 0 h 569913"/>
              <a:gd name="connsiteX2" fmla="*/ 422171 w 422171"/>
              <a:gd name="connsiteY2" fmla="*/ 569913 h 569913"/>
              <a:gd name="connsiteX3" fmla="*/ 0 w 422171"/>
              <a:gd name="connsiteY3" fmla="*/ 569913 h 569913"/>
              <a:gd name="connsiteX4" fmla="*/ 14216 w 422171"/>
              <a:gd name="connsiteY4" fmla="*/ 539169 h 569913"/>
              <a:gd name="connsiteX5" fmla="*/ 62771 w 422171"/>
              <a:gd name="connsiteY5" fmla="*/ 284957 h 569913"/>
              <a:gd name="connsiteX6" fmla="*/ 14216 w 422171"/>
              <a:gd name="connsiteY6" fmla="*/ 30744 h 56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2171" h="569913">
                <a:moveTo>
                  <a:pt x="0" y="0"/>
                </a:moveTo>
                <a:lnTo>
                  <a:pt x="422171" y="0"/>
                </a:lnTo>
                <a:lnTo>
                  <a:pt x="422171" y="569913"/>
                </a:lnTo>
                <a:lnTo>
                  <a:pt x="0" y="569913"/>
                </a:lnTo>
                <a:lnTo>
                  <a:pt x="14216" y="539169"/>
                </a:lnTo>
                <a:cubicBezTo>
                  <a:pt x="45772" y="458863"/>
                  <a:pt x="62771" y="373481"/>
                  <a:pt x="62771" y="284957"/>
                </a:cubicBezTo>
                <a:cubicBezTo>
                  <a:pt x="62771" y="196432"/>
                  <a:pt x="45772" y="111050"/>
                  <a:pt x="14216" y="3074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90000" bIns="90000" rtlCol="0" anchor="t">
            <a:noAutofit/>
          </a:bodyPr>
          <a:lstStyle/>
          <a:p>
            <a:pPr algn="l">
              <a:spcAft>
                <a:spcPts val="600"/>
              </a:spcAft>
            </a:pPr>
            <a:endParaRPr kumimoji="1" lang="ja-JP" altLang="en-US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9" name="テキスト ボックス 18"/>
          <p:cNvSpPr txBox="1"/>
          <p:nvPr userDrawn="1"/>
        </p:nvSpPr>
        <p:spPr>
          <a:xfrm>
            <a:off x="8796300" y="2972484"/>
            <a:ext cx="648072" cy="257066"/>
          </a:xfrm>
          <a:prstGeom prst="rect">
            <a:avLst/>
          </a:prstGeom>
        </p:spPr>
        <p:txBody>
          <a:bodyPr wrap="square" tIns="90000" bIns="90000" rtlCol="0">
            <a:noAutofit/>
          </a:bodyPr>
          <a:lstStyle/>
          <a:p>
            <a:pPr algn="l">
              <a:spcAft>
                <a:spcPts val="600"/>
              </a:spcAft>
            </a:pPr>
            <a:r>
              <a:rPr kumimoji="1" lang="ja-JP" altLang="en-US" sz="900">
                <a:solidFill>
                  <a:schemeClr val="bg1"/>
                </a:solidFill>
                <a:latin typeface="+mn-ea"/>
                <a:ea typeface="+mn-ea"/>
              </a:rPr>
              <a:t>暫定版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E0D353-12AE-6E34-DDFD-87A4D254940B}"/>
              </a:ext>
            </a:extLst>
          </p:cNvPr>
          <p:cNvSpPr txBox="1"/>
          <p:nvPr userDrawn="1"/>
        </p:nvSpPr>
        <p:spPr>
          <a:xfrm>
            <a:off x="-511444" y="433953"/>
            <a:ext cx="0" cy="0"/>
          </a:xfrm>
          <a:prstGeom prst="rect">
            <a:avLst/>
          </a:prstGeom>
          <a:noFill/>
        </p:spPr>
        <p:txBody>
          <a:bodyPr wrap="none" tIns="90000" bIns="90000" rtlCol="0">
            <a:noAutofit/>
          </a:bodyPr>
          <a:lstStyle/>
          <a:p>
            <a:pPr algn="l">
              <a:spcAft>
                <a:spcPts val="600"/>
              </a:spcAft>
            </a:pPr>
            <a:endParaRPr kumimoji="1" lang="en-JP" sz="2400" dirty="0">
              <a:latin typeface="+mn-ea"/>
              <a:ea typeface="+mn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9B2F35E-9942-2144-4460-41A5127C60F7}"/>
              </a:ext>
            </a:extLst>
          </p:cNvPr>
          <p:cNvSpPr txBox="1"/>
          <p:nvPr userDrawn="1"/>
        </p:nvSpPr>
        <p:spPr>
          <a:xfrm>
            <a:off x="34724" y="-763929"/>
            <a:ext cx="0" cy="0"/>
          </a:xfrm>
          <a:prstGeom prst="rect">
            <a:avLst/>
          </a:prstGeom>
          <a:noFill/>
        </p:spPr>
        <p:txBody>
          <a:bodyPr wrap="none" tIns="90000" bIns="90000" rtlCol="0">
            <a:noAutofit/>
          </a:bodyPr>
          <a:lstStyle/>
          <a:p>
            <a:pPr algn="l">
              <a:spcAft>
                <a:spcPts val="600"/>
              </a:spcAft>
            </a:pPr>
            <a:endParaRPr kumimoji="1" lang="ja-JP" altLang="en-US" sz="2400" dirty="0">
              <a:latin typeface="+mn-ea"/>
              <a:ea typeface="+mn-ea"/>
            </a:endParaRPr>
          </a:p>
        </p:txBody>
      </p:sp>
      <p:sp>
        <p:nvSpPr>
          <p:cNvPr id="17" name="タイトル 6">
            <a:extLst>
              <a:ext uri="{FF2B5EF4-FFF2-40B4-BE49-F238E27FC236}">
                <a16:creationId xmlns:a16="http://schemas.microsoft.com/office/drawing/2014/main" id="{19A17B03-B7FE-0A72-E174-7E84F7922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1473200" cy="569913"/>
          </a:xfrm>
          <a:prstGeom prst="rect">
            <a:avLst/>
          </a:prstGeom>
          <a:noFill/>
        </p:spPr>
        <p:txBody>
          <a:bodyPr lIns="270000" anchor="ctr"/>
          <a:lstStyle>
            <a:lvl1pPr algn="l">
              <a:defRPr sz="1800" spc="0"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7" name="テキスト プレースホルダー 4">
            <a:extLst>
              <a:ext uri="{FF2B5EF4-FFF2-40B4-BE49-F238E27FC236}">
                <a16:creationId xmlns:a16="http://schemas.microsoft.com/office/drawing/2014/main" id="{3C01566E-7C69-B09B-4987-74578429C27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903287"/>
            <a:ext cx="12192000" cy="917575"/>
          </a:xfrm>
          <a:prstGeom prst="rect">
            <a:avLst/>
          </a:prstGeom>
        </p:spPr>
        <p:txBody>
          <a:bodyPr tIns="100800"/>
          <a:lstStyle>
            <a:lvl1pPr marL="0" indent="0" algn="ctr">
              <a:buNone/>
              <a:defRPr b="0">
                <a:solidFill>
                  <a:schemeClr val="tx2"/>
                </a:solidFill>
              </a:defRPr>
            </a:lvl1pPr>
            <a:lvl2pPr marL="457212" indent="0" algn="ctr">
              <a:buNone/>
              <a:defRPr>
                <a:solidFill>
                  <a:schemeClr val="tx2"/>
                </a:solidFill>
              </a:defRPr>
            </a:lvl2pPr>
            <a:lvl3pPr marL="914422" indent="0" algn="ctr">
              <a:buNone/>
              <a:defRPr>
                <a:solidFill>
                  <a:schemeClr val="tx2"/>
                </a:solidFill>
              </a:defRPr>
            </a:lvl3pPr>
            <a:lvl4pPr marL="1371634" indent="0" algn="ctr">
              <a:buNone/>
              <a:defRPr>
                <a:solidFill>
                  <a:schemeClr val="tx2"/>
                </a:solidFill>
              </a:defRPr>
            </a:lvl4pPr>
            <a:lvl5pPr marL="1828846" indent="0" algn="ctr"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kumimoji="1" lang="ja-JP" altLang="en-US" dirty="0"/>
              <a:t>キーメッセージ</a:t>
            </a:r>
          </a:p>
        </p:txBody>
      </p:sp>
      <p:sp>
        <p:nvSpPr>
          <p:cNvPr id="11" name="スライド番号プレースホルダー 5">
            <a:extLst>
              <a:ext uri="{FF2B5EF4-FFF2-40B4-BE49-F238E27FC236}">
                <a16:creationId xmlns:a16="http://schemas.microsoft.com/office/drawing/2014/main" id="{AF82DBF8-D8AF-5061-524C-60F995EBBC12}"/>
              </a:ext>
            </a:extLst>
          </p:cNvPr>
          <p:cNvSpPr txBox="1">
            <a:spLocks/>
          </p:cNvSpPr>
          <p:nvPr userDrawn="1"/>
        </p:nvSpPr>
        <p:spPr>
          <a:xfrm>
            <a:off x="11672889" y="6510472"/>
            <a:ext cx="519112" cy="347528"/>
          </a:xfrm>
          <a:prstGeom prst="rect">
            <a:avLst/>
          </a:prstGeom>
          <a:noFill/>
        </p:spPr>
        <p:txBody>
          <a:bodyPr vert="horz" lIns="0" tIns="45720" rIns="0" bIns="45720" rtlCol="0" anchor="ctr"/>
          <a:lstStyle>
            <a:defPPr>
              <a:defRPr lang="ja-JP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umimoji="1" sz="11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fld id="{B00743E2-DB8E-42EE-B8E6-E10BB426BCEB}" type="slidenum">
              <a:rPr lang="ja-JP" altLang="en-US" sz="1000" smtClean="0">
                <a:solidFill>
                  <a:schemeClr val="tx2"/>
                </a:solidFill>
              </a:rPr>
              <a:pPr algn="ctr"/>
              <a:t>‹#›</a:t>
            </a:fld>
            <a:endParaRPr lang="ja-JP" altLang="en-US" sz="1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922562"/>
      </p:ext>
    </p:extLst>
  </p:cSld>
  <p:clrMapOvr>
    <a:masterClrMapping/>
  </p:clrMapOvr>
  <p:transition spd="slow"/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3029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830" r:id="rId2"/>
    <p:sldLayoutId id="2147483879" r:id="rId3"/>
    <p:sldLayoutId id="2147483818" r:id="rId4"/>
  </p:sldLayoutIdLst>
  <p:hf sldNum="0" hdr="0" ftr="0"/>
  <p:txStyles>
    <p:titleStyle>
      <a:lvl1pPr algn="ctr" defTabSz="914423" rtl="0" eaLnBrk="1" latinLnBrk="0" hangingPunct="1">
        <a:spcBef>
          <a:spcPct val="0"/>
        </a:spcBef>
        <a:buNone/>
        <a:defRPr kumimoji="1" sz="2800" b="1" kern="1200" spc="0" baseline="0">
          <a:solidFill>
            <a:schemeClr val="tx2"/>
          </a:solidFill>
          <a:latin typeface="+mj-ea"/>
          <a:ea typeface="+mj-ea"/>
          <a:cs typeface="+mj-cs"/>
        </a:defRPr>
      </a:lvl1pPr>
    </p:titleStyle>
    <p:bodyStyle>
      <a:lvl1pPr marL="342908" indent="-342908" algn="l" defTabSz="91442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 spc="0" baseline="0">
          <a:solidFill>
            <a:schemeClr val="tx1"/>
          </a:solidFill>
          <a:latin typeface="+mn-ea"/>
          <a:ea typeface="+mn-ea"/>
          <a:cs typeface="+mn-cs"/>
        </a:defRPr>
      </a:lvl1pPr>
      <a:lvl2pPr marL="742969" indent="-285757" algn="l" defTabSz="91442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400" kern="1200" spc="0" baseline="0">
          <a:solidFill>
            <a:schemeClr val="tx1"/>
          </a:solidFill>
          <a:latin typeface="+mn-ea"/>
          <a:ea typeface="+mn-ea"/>
          <a:cs typeface="+mn-cs"/>
        </a:defRPr>
      </a:lvl2pPr>
      <a:lvl3pPr marL="1143028" indent="-228606" algn="l" defTabSz="91442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 spc="0" baseline="0">
          <a:solidFill>
            <a:schemeClr val="tx1"/>
          </a:solidFill>
          <a:latin typeface="+mn-ea"/>
          <a:ea typeface="+mn-ea"/>
          <a:cs typeface="+mn-cs"/>
        </a:defRPr>
      </a:lvl3pPr>
      <a:lvl4pPr marL="1600240" indent="-228606" algn="l" defTabSz="91442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800" kern="1200" spc="0" baseline="0">
          <a:solidFill>
            <a:schemeClr val="tx1"/>
          </a:solidFill>
          <a:latin typeface="+mn-ea"/>
          <a:ea typeface="+mn-ea"/>
          <a:cs typeface="+mn-cs"/>
        </a:defRPr>
      </a:lvl4pPr>
      <a:lvl5pPr marL="2057452" indent="-228606" algn="l" defTabSz="91442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800" kern="1200" spc="0" baseline="0">
          <a:solidFill>
            <a:schemeClr val="tx1"/>
          </a:solidFill>
          <a:latin typeface="+mn-ea"/>
          <a:ea typeface="+mn-ea"/>
          <a:cs typeface="+mn-cs"/>
        </a:defRPr>
      </a:lvl5pPr>
      <a:lvl6pPr marL="2514663" indent="-228606" algn="l" defTabSz="91442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4" indent="-228606" algn="l" defTabSz="91442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7" indent="-228606" algn="l" defTabSz="91442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360">
          <p15:clr>
            <a:srgbClr val="5ACBF0"/>
          </p15:clr>
        </p15:guide>
        <p15:guide id="18" pos="7319">
          <p15:clr>
            <a:srgbClr val="5ACBF0"/>
          </p15:clr>
        </p15:guide>
        <p15:guide id="19" pos="7227">
          <p15:clr>
            <a:srgbClr val="F26B43"/>
          </p15:clr>
        </p15:guide>
        <p15:guide id="23" orient="horz" pos="2160">
          <p15:clr>
            <a:srgbClr val="5ACBF0"/>
          </p15:clr>
        </p15:guide>
        <p15:guide id="24" orient="horz" pos="1710">
          <p15:clr>
            <a:srgbClr val="5ACBF0"/>
          </p15:clr>
        </p15:guide>
        <p15:guide id="27" orient="horz" pos="810">
          <p15:clr>
            <a:srgbClr val="5ACBF0"/>
          </p15:clr>
        </p15:guide>
        <p15:guide id="30" orient="horz" pos="360">
          <p15:clr>
            <a:srgbClr val="F26B43"/>
          </p15:clr>
        </p15:guide>
        <p15:guide id="31" orient="horz" pos="1260">
          <p15:clr>
            <a:srgbClr val="5ACBF0"/>
          </p15:clr>
        </p15:guide>
        <p15:guide id="32" orient="horz" pos="2610">
          <p15:clr>
            <a:srgbClr val="5ACBF0"/>
          </p15:clr>
        </p15:guide>
        <p15:guide id="38" orient="horz" pos="3966">
          <p15:clr>
            <a:srgbClr val="F26B43"/>
          </p15:clr>
        </p15:guide>
        <p15:guide id="39" orient="horz" pos="3064">
          <p15:clr>
            <a:srgbClr val="5ACBF0"/>
          </p15:clr>
        </p15:guide>
        <p15:guide id="46" pos="2097">
          <p15:clr>
            <a:srgbClr val="5ACBF0"/>
          </p15:clr>
        </p15:guide>
        <p15:guide id="47" pos="2679">
          <p15:clr>
            <a:srgbClr val="5ACBF0"/>
          </p15:clr>
        </p15:guide>
        <p15:guide id="49" pos="3840">
          <p15:clr>
            <a:srgbClr val="5ACBF0"/>
          </p15:clr>
        </p15:guide>
        <p15:guide id="51" pos="4998">
          <p15:clr>
            <a:srgbClr val="5ACBF0"/>
          </p15:clr>
        </p15:guide>
        <p15:guide id="52" pos="5574">
          <p15:clr>
            <a:srgbClr val="5ACBF0"/>
          </p15:clr>
        </p15:guide>
        <p15:guide id="57" pos="5087">
          <p15:clr>
            <a:srgbClr val="A4A3A4"/>
          </p15:clr>
        </p15:guide>
        <p15:guide id="58" pos="4908">
          <p15:clr>
            <a:srgbClr val="A4A3A4"/>
          </p15:clr>
        </p15:guide>
        <p15:guide id="59" pos="2769">
          <p15:clr>
            <a:srgbClr val="A4A3A4"/>
          </p15:clr>
        </p15:guide>
        <p15:guide id="60" pos="2589">
          <p15:clr>
            <a:srgbClr val="A4A3A4"/>
          </p15:clr>
        </p15:guide>
        <p15:guide id="63" pos="3750">
          <p15:clr>
            <a:srgbClr val="A4A3A4"/>
          </p15:clr>
        </p15:guide>
        <p15:guide id="64" pos="3930">
          <p15:clr>
            <a:srgbClr val="A4A3A4"/>
          </p15:clr>
        </p15:guide>
        <p15:guide id="67" pos="2004">
          <p15:clr>
            <a:srgbClr val="A4A3A4"/>
          </p15:clr>
        </p15:guide>
        <p15:guide id="68" pos="2188">
          <p15:clr>
            <a:srgbClr val="A4A3A4"/>
          </p15:clr>
        </p15:guide>
        <p15:guide id="73" pos="5482">
          <p15:clr>
            <a:srgbClr val="A4A3A4"/>
          </p15:clr>
        </p15:guide>
        <p15:guide id="74" pos="5666">
          <p15:clr>
            <a:srgbClr val="A4A3A4"/>
          </p15:clr>
        </p15:guide>
        <p15:guide id="85" orient="horz" pos="3504">
          <p15:clr>
            <a:srgbClr val="5ACBF0"/>
          </p15:clr>
        </p15:guide>
        <p15:guide id="87" orient="horz" pos="4056">
          <p15:clr>
            <a:srgbClr val="A4A3A4"/>
          </p15:clr>
        </p15:guide>
        <p15:guide id="88" pos="4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image" Target="../media/image29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12" Type="http://schemas.openxmlformats.org/officeDocument/2006/relationships/image" Target="../media/image28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jpeg"/><Relationship Id="rId11" Type="http://schemas.openxmlformats.org/officeDocument/2006/relationships/image" Target="../media/image27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Relationship Id="rId1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3DD53223-DB2C-997C-2DF1-DD5478EC4C0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ja-JP" altLang="en-US" dirty="0"/>
              <a:t>＊＊＊＊＊＊＊＊＊＊＊＊</a:t>
            </a:r>
            <a:endParaRPr kumimoji="1" lang="en-US" altLang="ja-JP" dirty="0"/>
          </a:p>
          <a:p>
            <a:r>
              <a:rPr lang="ja-JP" altLang="en-US" dirty="0"/>
              <a:t>＊＊＊＊＊＊＊＊＊＊＊＊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03E84320-EAC4-3348-28EA-D5C276E11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ナンバー</a:t>
            </a:r>
            <a:r>
              <a:rPr lang="ja-JP" altLang="en-US" dirty="0"/>
              <a:t>キャッチシステム　完成図書</a:t>
            </a:r>
            <a:endParaRPr kumimoji="1"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E9DDC93-9F81-08AF-8560-04CD384414A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dirty="0"/>
              <a:t>202</a:t>
            </a:r>
            <a:r>
              <a:rPr kumimoji="1" lang="ja-JP" altLang="en-US" dirty="0"/>
              <a:t>*</a:t>
            </a:r>
            <a:r>
              <a:rPr kumimoji="1" lang="en-US" altLang="ja-JP" dirty="0"/>
              <a:t>.**.**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892874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3C4B22-8013-EC36-559D-D98345F971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 7" descr="preencoded.png">
            <a:extLst>
              <a:ext uri="{FF2B5EF4-FFF2-40B4-BE49-F238E27FC236}">
                <a16:creationId xmlns:a16="http://schemas.microsoft.com/office/drawing/2014/main" id="{62B02DD5-EF35-00A1-28CD-52303C6D1C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4232" y="1119625"/>
            <a:ext cx="2779842" cy="1313379"/>
          </a:xfrm>
          <a:prstGeom prst="rect">
            <a:avLst/>
          </a:prstGeom>
        </p:spPr>
      </p:pic>
      <p:pic>
        <p:nvPicPr>
          <p:cNvPr id="3" name="Image 5" descr="preencoded.png">
            <a:extLst>
              <a:ext uri="{FF2B5EF4-FFF2-40B4-BE49-F238E27FC236}">
                <a16:creationId xmlns:a16="http://schemas.microsoft.com/office/drawing/2014/main" id="{85536EC0-1409-E07C-D630-45D2829409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5800" y="1246444"/>
            <a:ext cx="2419593" cy="2369078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34CFAD23-B9AA-7F7A-A8B5-54CB4C43C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カメラ設置情報</a:t>
            </a:r>
            <a:endParaRPr kumimoji="1" lang="ja-JP" altLang="en-US" dirty="0"/>
          </a:p>
        </p:txBody>
      </p:sp>
      <p:graphicFrame>
        <p:nvGraphicFramePr>
          <p:cNvPr id="16" name="表 15">
            <a:extLst>
              <a:ext uri="{FF2B5EF4-FFF2-40B4-BE49-F238E27FC236}">
                <a16:creationId xmlns:a16="http://schemas.microsoft.com/office/drawing/2014/main" id="{A6E1CAA9-4987-3600-C7C9-D66B4F4287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6034433"/>
              </p:ext>
            </p:extLst>
          </p:nvPr>
        </p:nvGraphicFramePr>
        <p:xfrm>
          <a:off x="376080" y="719666"/>
          <a:ext cx="11592235" cy="57401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3073">
                  <a:extLst>
                    <a:ext uri="{9D8B030D-6E8A-4147-A177-3AD203B41FA5}">
                      <a16:colId xmlns:a16="http://schemas.microsoft.com/office/drawing/2014/main" val="2384107592"/>
                    </a:ext>
                  </a:extLst>
                </a:gridCol>
                <a:gridCol w="4953047">
                  <a:extLst>
                    <a:ext uri="{9D8B030D-6E8A-4147-A177-3AD203B41FA5}">
                      <a16:colId xmlns:a16="http://schemas.microsoft.com/office/drawing/2014/main" val="2141985059"/>
                    </a:ext>
                  </a:extLst>
                </a:gridCol>
                <a:gridCol w="5796115">
                  <a:extLst>
                    <a:ext uri="{9D8B030D-6E8A-4147-A177-3AD203B41FA5}">
                      <a16:colId xmlns:a16="http://schemas.microsoft.com/office/drawing/2014/main" val="3225164823"/>
                    </a:ext>
                  </a:extLst>
                </a:gridCol>
              </a:tblGrid>
              <a:tr h="39441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/>
                        <a:t>カメラ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/>
                        <a:t>ナンバー認識エリア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/>
                        <a:t>詳細情報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7892"/>
                  </a:ext>
                </a:extLst>
              </a:tr>
              <a:tr h="267285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カメラ１</a:t>
                      </a:r>
                      <a:br>
                        <a:rPr kumimoji="1" lang="en-US" altLang="ja-JP" sz="1200" dirty="0"/>
                      </a:br>
                      <a:br>
                        <a:rPr kumimoji="1" lang="en-US" altLang="ja-JP" sz="1200" dirty="0"/>
                      </a:br>
                      <a:r>
                        <a:rPr kumimoji="1" lang="ja-JP" altLang="en-US" sz="1200" dirty="0"/>
                        <a:t>カメラ名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3460956"/>
                  </a:ext>
                </a:extLst>
              </a:tr>
              <a:tr h="267285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カメラ２</a:t>
                      </a:r>
                      <a:br>
                        <a:rPr kumimoji="1" lang="en-US" altLang="ja-JP" sz="1200" dirty="0"/>
                      </a:b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カメラ名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23441740"/>
                  </a:ext>
                </a:extLst>
              </a:tr>
            </a:tbl>
          </a:graphicData>
        </a:graphic>
      </p:graphicFrame>
      <p:pic>
        <p:nvPicPr>
          <p:cNvPr id="13" name="Image 11" descr="preencoded.png">
            <a:extLst>
              <a:ext uri="{FF2B5EF4-FFF2-40B4-BE49-F238E27FC236}">
                <a16:creationId xmlns:a16="http://schemas.microsoft.com/office/drawing/2014/main" id="{7BC93A97-EA6F-FEF4-3861-F4371ABE9A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1418" y="3933685"/>
            <a:ext cx="3962377" cy="25922"/>
          </a:xfrm>
          <a:prstGeom prst="rect">
            <a:avLst/>
          </a:prstGeom>
        </p:spPr>
      </p:pic>
      <p:pic>
        <p:nvPicPr>
          <p:cNvPr id="32" name="Image 20" descr="preencoded.png">
            <a:extLst>
              <a:ext uri="{FF2B5EF4-FFF2-40B4-BE49-F238E27FC236}">
                <a16:creationId xmlns:a16="http://schemas.microsoft.com/office/drawing/2014/main" id="{1D75C89D-60A2-F474-32F3-5DEABE257D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1418" y="5921035"/>
            <a:ext cx="3962377" cy="25922"/>
          </a:xfrm>
          <a:prstGeom prst="rect">
            <a:avLst/>
          </a:prstGeom>
        </p:spPr>
      </p:pic>
      <p:sp>
        <p:nvSpPr>
          <p:cNvPr id="34" name="吹き出し: 角を丸めた四角形 33">
            <a:extLst>
              <a:ext uri="{FF2B5EF4-FFF2-40B4-BE49-F238E27FC236}">
                <a16:creationId xmlns:a16="http://schemas.microsoft.com/office/drawing/2014/main" id="{4B699C38-D571-5C15-D634-FBF577D76206}"/>
              </a:ext>
            </a:extLst>
          </p:cNvPr>
          <p:cNvSpPr/>
          <p:nvPr/>
        </p:nvSpPr>
        <p:spPr>
          <a:xfrm>
            <a:off x="10058874" y="1007637"/>
            <a:ext cx="1729679" cy="531946"/>
          </a:xfrm>
          <a:prstGeom prst="wedgeRoundRectCallout">
            <a:avLst>
              <a:gd name="adj1" fmla="val -44814"/>
              <a:gd name="adj2" fmla="val 112613"/>
              <a:gd name="adj3" fmla="val 1666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90000" rIns="90000" bIns="90000" rtlCol="0" anchor="t"/>
          <a:lstStyle/>
          <a:p>
            <a:pPr algn="l">
              <a:spcAft>
                <a:spcPts val="600"/>
              </a:spcAft>
            </a:pPr>
            <a:r>
              <a:rPr kumimoji="1" lang="en-US" altLang="ja-JP" sz="1000" dirty="0">
                <a:solidFill>
                  <a:schemeClr val="bg1"/>
                </a:solidFill>
                <a:latin typeface="+mn-ea"/>
              </a:rPr>
              <a:t>SDT</a:t>
            </a:r>
            <a:r>
              <a:rPr kumimoji="1" lang="ja-JP" altLang="en-US" sz="1000" dirty="0">
                <a:solidFill>
                  <a:schemeClr val="bg1"/>
                </a:solidFill>
                <a:latin typeface="+mn-ea"/>
              </a:rPr>
              <a:t>の</a:t>
            </a:r>
            <a:r>
              <a:rPr kumimoji="1" lang="en-US" altLang="ja-JP" sz="1000" dirty="0">
                <a:solidFill>
                  <a:schemeClr val="bg1"/>
                </a:solidFill>
                <a:latin typeface="+mn-ea"/>
              </a:rPr>
              <a:t>PPT</a:t>
            </a:r>
            <a:r>
              <a:rPr kumimoji="1" lang="ja-JP" altLang="en-US" sz="1000" dirty="0">
                <a:solidFill>
                  <a:schemeClr val="bg1"/>
                </a:solidFill>
                <a:latin typeface="+mn-ea"/>
              </a:rPr>
              <a:t>レポート出力の画像を貼り付ける。</a:t>
            </a:r>
          </a:p>
        </p:txBody>
      </p:sp>
      <p:sp>
        <p:nvSpPr>
          <p:cNvPr id="20" name="吹き出し: 角を丸めた四角形 19">
            <a:extLst>
              <a:ext uri="{FF2B5EF4-FFF2-40B4-BE49-F238E27FC236}">
                <a16:creationId xmlns:a16="http://schemas.microsoft.com/office/drawing/2014/main" id="{89DB29A7-F84D-2658-60A1-38CA286D5947}"/>
              </a:ext>
            </a:extLst>
          </p:cNvPr>
          <p:cNvSpPr/>
          <p:nvPr/>
        </p:nvSpPr>
        <p:spPr>
          <a:xfrm>
            <a:off x="4699019" y="827255"/>
            <a:ext cx="1673878" cy="531946"/>
          </a:xfrm>
          <a:prstGeom prst="wedgeRoundRectCallout">
            <a:avLst>
              <a:gd name="adj1" fmla="val -83161"/>
              <a:gd name="adj2" fmla="val 80728"/>
              <a:gd name="adj3" fmla="val 1666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90000" rIns="90000" bIns="90000" rtlCol="0" anchor="t"/>
          <a:lstStyle/>
          <a:p>
            <a:pPr algn="l">
              <a:spcAft>
                <a:spcPts val="600"/>
              </a:spcAft>
            </a:pPr>
            <a:r>
              <a:rPr kumimoji="1" lang="en-US" altLang="ja-JP" sz="1000" dirty="0">
                <a:solidFill>
                  <a:schemeClr val="bg1"/>
                </a:solidFill>
                <a:latin typeface="+mn-ea"/>
              </a:rPr>
              <a:t>SDT</a:t>
            </a:r>
            <a:r>
              <a:rPr kumimoji="1" lang="ja-JP" altLang="en-US" sz="1000" dirty="0">
                <a:solidFill>
                  <a:schemeClr val="bg1"/>
                </a:solidFill>
                <a:latin typeface="+mn-ea"/>
              </a:rPr>
              <a:t>の</a:t>
            </a:r>
            <a:r>
              <a:rPr kumimoji="1" lang="en-US" altLang="ja-JP" sz="1000" dirty="0">
                <a:solidFill>
                  <a:schemeClr val="bg1"/>
                </a:solidFill>
                <a:latin typeface="+mn-ea"/>
              </a:rPr>
              <a:t>PPT</a:t>
            </a:r>
            <a:r>
              <a:rPr kumimoji="1" lang="ja-JP" altLang="en-US" sz="1000" dirty="0">
                <a:solidFill>
                  <a:schemeClr val="bg1"/>
                </a:solidFill>
                <a:latin typeface="+mn-ea"/>
              </a:rPr>
              <a:t>レポート出力の</a:t>
            </a:r>
            <a:r>
              <a:rPr lang="ja-JP" altLang="en-US" sz="1000" dirty="0">
                <a:solidFill>
                  <a:schemeClr val="bg1"/>
                </a:solidFill>
                <a:latin typeface="+mn-ea"/>
              </a:rPr>
              <a:t>画像を貼り付ける。</a:t>
            </a:r>
            <a:endParaRPr kumimoji="1" lang="ja-JP" altLang="en-US" sz="100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17" name="Image 8" descr="preencoded.png">
            <a:extLst>
              <a:ext uri="{FF2B5EF4-FFF2-40B4-BE49-F238E27FC236}">
                <a16:creationId xmlns:a16="http://schemas.microsoft.com/office/drawing/2014/main" id="{E885B1B4-A16C-5925-03D6-DF498C4D36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71455" y="2603025"/>
            <a:ext cx="882489" cy="648049"/>
          </a:xfrm>
          <a:prstGeom prst="rect">
            <a:avLst/>
          </a:prstGeom>
        </p:spPr>
      </p:pic>
      <p:pic>
        <p:nvPicPr>
          <p:cNvPr id="18" name="Image 9" descr="preencoded.png">
            <a:extLst>
              <a:ext uri="{FF2B5EF4-FFF2-40B4-BE49-F238E27FC236}">
                <a16:creationId xmlns:a16="http://schemas.microsoft.com/office/drawing/2014/main" id="{1C3B046F-451C-CE33-55C2-3DEF297577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71455" y="3354761"/>
            <a:ext cx="882489" cy="267860"/>
          </a:xfrm>
          <a:prstGeom prst="rect">
            <a:avLst/>
          </a:prstGeom>
        </p:spPr>
      </p:pic>
      <p:pic>
        <p:nvPicPr>
          <p:cNvPr id="19" name="Image 11" descr="preencoded.png">
            <a:extLst>
              <a:ext uri="{FF2B5EF4-FFF2-40B4-BE49-F238E27FC236}">
                <a16:creationId xmlns:a16="http://schemas.microsoft.com/office/drawing/2014/main" id="{5D29C04A-5CBB-5169-70E3-E0F14BDF750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56933" y="2538221"/>
            <a:ext cx="1058987" cy="1149207"/>
          </a:xfrm>
          <a:prstGeom prst="rect">
            <a:avLst/>
          </a:prstGeom>
        </p:spPr>
      </p:pic>
      <p:pic>
        <p:nvPicPr>
          <p:cNvPr id="21" name="Image 5" descr="preencoded.png">
            <a:extLst>
              <a:ext uri="{FF2B5EF4-FFF2-40B4-BE49-F238E27FC236}">
                <a16:creationId xmlns:a16="http://schemas.microsoft.com/office/drawing/2014/main" id="{FA11234A-F9A6-484D-669A-1DB421DD58A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65800" y="3947699"/>
            <a:ext cx="2419593" cy="2369078"/>
          </a:xfrm>
          <a:prstGeom prst="rect">
            <a:avLst/>
          </a:prstGeom>
        </p:spPr>
      </p:pic>
      <p:pic>
        <p:nvPicPr>
          <p:cNvPr id="22" name="Image 7" descr="preencoded.png">
            <a:extLst>
              <a:ext uri="{FF2B5EF4-FFF2-40B4-BE49-F238E27FC236}">
                <a16:creationId xmlns:a16="http://schemas.microsoft.com/office/drawing/2014/main" id="{9E9A515B-BFDC-E6E0-525B-5007162174E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12725" y="3833336"/>
            <a:ext cx="2779842" cy="1313379"/>
          </a:xfrm>
          <a:prstGeom prst="rect">
            <a:avLst/>
          </a:prstGeom>
        </p:spPr>
      </p:pic>
      <p:pic>
        <p:nvPicPr>
          <p:cNvPr id="36" name="Image 8" descr="preencoded.png">
            <a:extLst>
              <a:ext uri="{FF2B5EF4-FFF2-40B4-BE49-F238E27FC236}">
                <a16:creationId xmlns:a16="http://schemas.microsoft.com/office/drawing/2014/main" id="{ABD5F6D4-E4E9-4D51-CF3E-F0EAD4BBCF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4941" y="5304329"/>
            <a:ext cx="882489" cy="648049"/>
          </a:xfrm>
          <a:prstGeom prst="rect">
            <a:avLst/>
          </a:prstGeom>
        </p:spPr>
      </p:pic>
      <p:pic>
        <p:nvPicPr>
          <p:cNvPr id="37" name="Image 9" descr="preencoded.png">
            <a:extLst>
              <a:ext uri="{FF2B5EF4-FFF2-40B4-BE49-F238E27FC236}">
                <a16:creationId xmlns:a16="http://schemas.microsoft.com/office/drawing/2014/main" id="{8E63DDC1-5CBA-FFF2-80E8-B5E1333362C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84941" y="5978299"/>
            <a:ext cx="882489" cy="267860"/>
          </a:xfrm>
          <a:prstGeom prst="rect">
            <a:avLst/>
          </a:prstGeom>
        </p:spPr>
      </p:pic>
      <p:pic>
        <p:nvPicPr>
          <p:cNvPr id="38" name="Image 8" descr="preencoded.png">
            <a:extLst>
              <a:ext uri="{FF2B5EF4-FFF2-40B4-BE49-F238E27FC236}">
                <a16:creationId xmlns:a16="http://schemas.microsoft.com/office/drawing/2014/main" id="{D3AAE5E6-54F1-BD94-8B00-B6598F596A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60681" y="3040451"/>
            <a:ext cx="882489" cy="648049"/>
          </a:xfrm>
          <a:prstGeom prst="rect">
            <a:avLst/>
          </a:prstGeom>
        </p:spPr>
      </p:pic>
      <p:pic>
        <p:nvPicPr>
          <p:cNvPr id="39" name="Image 9" descr="preencoded.png">
            <a:extLst>
              <a:ext uri="{FF2B5EF4-FFF2-40B4-BE49-F238E27FC236}">
                <a16:creationId xmlns:a16="http://schemas.microsoft.com/office/drawing/2014/main" id="{48D0D5B9-0339-E7EE-6ECF-9A435EBC0B4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760681" y="3714421"/>
            <a:ext cx="882489" cy="267860"/>
          </a:xfrm>
          <a:prstGeom prst="rect">
            <a:avLst/>
          </a:prstGeom>
        </p:spPr>
      </p:pic>
      <p:pic>
        <p:nvPicPr>
          <p:cNvPr id="40" name="Image 11" descr="preencoded.png">
            <a:extLst>
              <a:ext uri="{FF2B5EF4-FFF2-40B4-BE49-F238E27FC236}">
                <a16:creationId xmlns:a16="http://schemas.microsoft.com/office/drawing/2014/main" id="{13DBDA90-42DF-158C-02AB-B5DB9539E25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760681" y="5105567"/>
            <a:ext cx="1058987" cy="1149207"/>
          </a:xfrm>
          <a:prstGeom prst="rect">
            <a:avLst/>
          </a:prstGeom>
        </p:spPr>
      </p:pic>
      <p:pic>
        <p:nvPicPr>
          <p:cNvPr id="41" name="Image 3" descr="preencoded.png">
            <a:extLst>
              <a:ext uri="{FF2B5EF4-FFF2-40B4-BE49-F238E27FC236}">
                <a16:creationId xmlns:a16="http://schemas.microsoft.com/office/drawing/2014/main" id="{9A75E363-DA08-B6E8-99B2-73B386122B4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41689" y="1483048"/>
            <a:ext cx="653042" cy="639408"/>
          </a:xfrm>
          <a:prstGeom prst="rect">
            <a:avLst/>
          </a:prstGeom>
        </p:spPr>
      </p:pic>
      <p:pic>
        <p:nvPicPr>
          <p:cNvPr id="42" name="Image 4" descr="preencoded.png">
            <a:extLst>
              <a:ext uri="{FF2B5EF4-FFF2-40B4-BE49-F238E27FC236}">
                <a16:creationId xmlns:a16="http://schemas.microsoft.com/office/drawing/2014/main" id="{0413C5F3-A5E2-3A00-23C6-6E7C2908C02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038856" y="1396642"/>
            <a:ext cx="1729679" cy="1995991"/>
          </a:xfrm>
          <a:prstGeom prst="rect">
            <a:avLst/>
          </a:prstGeom>
        </p:spPr>
      </p:pic>
      <p:pic>
        <p:nvPicPr>
          <p:cNvPr id="43" name="Image 12" descr="preencoded.png">
            <a:extLst>
              <a:ext uri="{FF2B5EF4-FFF2-40B4-BE49-F238E27FC236}">
                <a16:creationId xmlns:a16="http://schemas.microsoft.com/office/drawing/2014/main" id="{5EB49AF5-5BC9-6751-3464-D150C5EE1A6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78559" y="4089835"/>
            <a:ext cx="653042" cy="639408"/>
          </a:xfrm>
          <a:prstGeom prst="rect">
            <a:avLst/>
          </a:prstGeom>
        </p:spPr>
      </p:pic>
      <p:pic>
        <p:nvPicPr>
          <p:cNvPr id="44" name="Image 13" descr="preencoded.png">
            <a:extLst>
              <a:ext uri="{FF2B5EF4-FFF2-40B4-BE49-F238E27FC236}">
                <a16:creationId xmlns:a16="http://schemas.microsoft.com/office/drawing/2014/main" id="{11612177-D147-983D-4C2F-049A7197416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075726" y="4003428"/>
            <a:ext cx="1729679" cy="1995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96018"/>
      </p:ext>
    </p:ext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4AB6DF-DC77-107D-D0F4-BE0CDF33A7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A4A4948-DD37-9476-DF65-1CCB4FBC5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0250" y="2857500"/>
            <a:ext cx="5222875" cy="1143000"/>
          </a:xfrm>
        </p:spPr>
        <p:txBody>
          <a:bodyPr/>
          <a:lstStyle/>
          <a:p>
            <a:r>
              <a:rPr lang="ja-JP" altLang="en-US" dirty="0"/>
              <a:t>４</a:t>
            </a:r>
            <a:r>
              <a:rPr kumimoji="1" lang="ja-JP" altLang="en-US" dirty="0"/>
              <a:t>．動作仕様</a:t>
            </a:r>
          </a:p>
        </p:txBody>
      </p:sp>
    </p:spTree>
    <p:extLst>
      <p:ext uri="{BB962C8B-B14F-4D97-AF65-F5344CB8AC3E}">
        <p14:creationId xmlns:p14="http://schemas.microsoft.com/office/powerpoint/2010/main" val="24069067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26D8FE-632B-91AA-04E9-4BA78E751F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8CC4FA-6B31-8FCE-568A-EF14EF21F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動作仕様：ナンバー照合</a:t>
            </a: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D324E443-60BB-6ED7-C3C3-66F39A582D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8986572"/>
              </p:ext>
            </p:extLst>
          </p:nvPr>
        </p:nvGraphicFramePr>
        <p:xfrm>
          <a:off x="252673" y="789354"/>
          <a:ext cx="11649276" cy="42476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4019">
                  <a:extLst>
                    <a:ext uri="{9D8B030D-6E8A-4147-A177-3AD203B41FA5}">
                      <a16:colId xmlns:a16="http://schemas.microsoft.com/office/drawing/2014/main" val="2843219733"/>
                    </a:ext>
                  </a:extLst>
                </a:gridCol>
                <a:gridCol w="963618">
                  <a:extLst>
                    <a:ext uri="{9D8B030D-6E8A-4147-A177-3AD203B41FA5}">
                      <a16:colId xmlns:a16="http://schemas.microsoft.com/office/drawing/2014/main" val="3918142322"/>
                    </a:ext>
                  </a:extLst>
                </a:gridCol>
                <a:gridCol w="3387213">
                  <a:extLst>
                    <a:ext uri="{9D8B030D-6E8A-4147-A177-3AD203B41FA5}">
                      <a16:colId xmlns:a16="http://schemas.microsoft.com/office/drawing/2014/main" val="3972625890"/>
                    </a:ext>
                  </a:extLst>
                </a:gridCol>
                <a:gridCol w="3387213">
                  <a:extLst>
                    <a:ext uri="{9D8B030D-6E8A-4147-A177-3AD203B41FA5}">
                      <a16:colId xmlns:a16="http://schemas.microsoft.com/office/drawing/2014/main" val="758431374"/>
                    </a:ext>
                  </a:extLst>
                </a:gridCol>
                <a:gridCol w="3387213">
                  <a:extLst>
                    <a:ext uri="{9D8B030D-6E8A-4147-A177-3AD203B41FA5}">
                      <a16:colId xmlns:a16="http://schemas.microsoft.com/office/drawing/2014/main" val="3217748970"/>
                    </a:ext>
                  </a:extLst>
                </a:gridCol>
              </a:tblGrid>
              <a:tr h="244259">
                <a:tc rowSpan="2"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入出場口</a:t>
                      </a:r>
                      <a:br>
                        <a:rPr kumimoji="1" lang="en-US" altLang="ja-JP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（照合場所）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対象車両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8316364"/>
                  </a:ext>
                </a:extLst>
              </a:tr>
              <a:tr h="244259">
                <a:tc gridSpan="2" v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車両ナンバーでの入構許可車両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カード読取り等ナンバー以外での入構許可車両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それ以外</a:t>
                      </a:r>
                      <a:r>
                        <a:rPr kumimoji="1" lang="en-US" altLang="ja-JP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【</a:t>
                      </a: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未登録車両</a:t>
                      </a:r>
                      <a:r>
                        <a:rPr kumimoji="1" lang="en-US" altLang="ja-JP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】</a:t>
                      </a:r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8045356"/>
                  </a:ext>
                </a:extLst>
              </a:tr>
              <a:tr h="53278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正門：入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/>
                        <a:t>・ゲート　：</a:t>
                      </a:r>
                      <a:r>
                        <a:rPr kumimoji="1" lang="ja-JP" altLang="en-US" sz="1100" dirty="0">
                          <a:solidFill>
                            <a:schemeClr val="accent5"/>
                          </a:solidFill>
                        </a:rPr>
                        <a:t>入場ゲートバー</a:t>
                      </a:r>
                      <a:r>
                        <a:rPr kumimoji="1" lang="en-US" altLang="ja-JP" sz="1100" dirty="0">
                          <a:solidFill>
                            <a:schemeClr val="accent5"/>
                          </a:solidFill>
                        </a:rPr>
                        <a:t>OPEN</a:t>
                      </a:r>
                      <a:br>
                        <a:rPr kumimoji="1" lang="en-US" altLang="ja-JP" sz="1100" dirty="0"/>
                      </a:br>
                      <a:r>
                        <a:rPr kumimoji="1" lang="ja-JP" altLang="en-US" sz="1100" dirty="0"/>
                        <a:t>・保安室　：パトライト</a:t>
                      </a:r>
                      <a:r>
                        <a:rPr kumimoji="1" lang="ja-JP" altLang="en-US" sz="1100" dirty="0">
                          <a:solidFill>
                            <a:schemeClr val="accent3"/>
                          </a:solidFill>
                        </a:rPr>
                        <a:t>緑点灯</a:t>
                      </a:r>
                      <a:r>
                        <a:rPr kumimoji="1" lang="en-US" altLang="ja-JP" sz="1100" dirty="0"/>
                        <a:t>10</a:t>
                      </a:r>
                      <a:r>
                        <a:rPr kumimoji="1" lang="ja-JP" altLang="en-US" sz="1100" dirty="0"/>
                        <a:t>秒＆音声１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/>
                        <a:t>認識のみで、アラーム動作なし</a:t>
                      </a:r>
                      <a:endParaRPr kumimoji="1" lang="en-US" altLang="ja-JP" sz="11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/>
                        <a:t>保安室：パトライト</a:t>
                      </a:r>
                      <a:r>
                        <a:rPr kumimoji="1" lang="ja-JP" altLang="en-US" sz="1100" dirty="0">
                          <a:solidFill>
                            <a:srgbClr val="FF0000"/>
                          </a:solidFill>
                        </a:rPr>
                        <a:t>赤点滅</a:t>
                      </a:r>
                      <a:r>
                        <a:rPr kumimoji="1" lang="en-US" altLang="ja-JP" sz="1100" dirty="0"/>
                        <a:t>10</a:t>
                      </a:r>
                      <a:r>
                        <a:rPr kumimoji="1" lang="ja-JP" altLang="en-US" sz="1100" dirty="0"/>
                        <a:t>秒＆音声２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45394"/>
                  </a:ext>
                </a:extLst>
              </a:tr>
              <a:tr h="532789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正門：出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/>
                        <a:t>・ゲート　：</a:t>
                      </a:r>
                      <a:r>
                        <a:rPr kumimoji="1" lang="ja-JP" altLang="en-US" sz="1100" dirty="0">
                          <a:solidFill>
                            <a:schemeClr val="accent5"/>
                          </a:solidFill>
                        </a:rPr>
                        <a:t>出場ゲートバー</a:t>
                      </a:r>
                      <a:r>
                        <a:rPr kumimoji="1" lang="en-US" altLang="ja-JP" sz="1100" dirty="0">
                          <a:solidFill>
                            <a:schemeClr val="accent5"/>
                          </a:solidFill>
                        </a:rPr>
                        <a:t>OPEN</a:t>
                      </a:r>
                      <a:br>
                        <a:rPr kumimoji="1" lang="en-US" altLang="ja-JP" sz="1100" dirty="0"/>
                      </a:br>
                      <a:r>
                        <a:rPr kumimoji="1" lang="ja-JP" altLang="en-US" sz="1100" dirty="0"/>
                        <a:t>・保安室　：パトライト</a:t>
                      </a:r>
                      <a:r>
                        <a:rPr kumimoji="1" lang="ja-JP" altLang="en-US" sz="1100" dirty="0">
                          <a:solidFill>
                            <a:schemeClr val="accent3"/>
                          </a:solidFill>
                        </a:rPr>
                        <a:t>緑点灯</a:t>
                      </a:r>
                      <a:r>
                        <a:rPr kumimoji="1" lang="en-US" altLang="ja-JP" sz="1100" dirty="0"/>
                        <a:t>10</a:t>
                      </a:r>
                      <a:r>
                        <a:rPr kumimoji="1" lang="ja-JP" altLang="en-US" sz="1100" dirty="0"/>
                        <a:t>秒＆音声１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/>
                        <a:t>認識のみで、アラーム動作なし</a:t>
                      </a:r>
                      <a:endParaRPr kumimoji="1" lang="en-US" altLang="ja-JP" sz="11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/>
                        <a:t>保安室：パトライト</a:t>
                      </a:r>
                      <a:r>
                        <a:rPr kumimoji="1" lang="ja-JP" altLang="en-US" sz="1100" dirty="0">
                          <a:solidFill>
                            <a:srgbClr val="FF0000"/>
                          </a:solidFill>
                        </a:rPr>
                        <a:t>赤点滅</a:t>
                      </a:r>
                      <a:r>
                        <a:rPr kumimoji="1" lang="en-US" altLang="ja-JP" sz="1100" dirty="0"/>
                        <a:t>10</a:t>
                      </a:r>
                      <a:r>
                        <a:rPr kumimoji="1" lang="ja-JP" altLang="en-US" sz="1100" dirty="0"/>
                        <a:t>秒＆音声２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886909"/>
                  </a:ext>
                </a:extLst>
              </a:tr>
              <a:tr h="53278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１</a:t>
                      </a:r>
                      <a:endParaRPr kumimoji="1" lang="en-US" altLang="ja-JP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游ゴシック Medium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464221"/>
                  </a:ext>
                </a:extLst>
              </a:tr>
              <a:tr h="53278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２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游ゴシック Medium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9322013"/>
                  </a:ext>
                </a:extLst>
              </a:tr>
              <a:tr h="53278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游ゴシック Medium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9089509"/>
                  </a:ext>
                </a:extLst>
              </a:tr>
              <a:tr h="53278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４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游ゴシック Medium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01983438"/>
                  </a:ext>
                </a:extLst>
              </a:tr>
              <a:tr h="53278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５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游ゴシック Medium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3108945"/>
                  </a:ext>
                </a:extLst>
              </a:tr>
            </a:tbl>
          </a:graphicData>
        </a:graphic>
      </p:graphicFrame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42404831-9296-03DB-A2E5-272E5DB7A8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7280541"/>
              </p:ext>
            </p:extLst>
          </p:nvPr>
        </p:nvGraphicFramePr>
        <p:xfrm>
          <a:off x="1711789" y="5199758"/>
          <a:ext cx="10138541" cy="11546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0798">
                  <a:extLst>
                    <a:ext uri="{9D8B030D-6E8A-4147-A177-3AD203B41FA5}">
                      <a16:colId xmlns:a16="http://schemas.microsoft.com/office/drawing/2014/main" val="2068732508"/>
                    </a:ext>
                  </a:extLst>
                </a:gridCol>
                <a:gridCol w="2536723">
                  <a:extLst>
                    <a:ext uri="{9D8B030D-6E8A-4147-A177-3AD203B41FA5}">
                      <a16:colId xmlns:a16="http://schemas.microsoft.com/office/drawing/2014/main" val="2614280268"/>
                    </a:ext>
                  </a:extLst>
                </a:gridCol>
                <a:gridCol w="929148">
                  <a:extLst>
                    <a:ext uri="{9D8B030D-6E8A-4147-A177-3AD203B41FA5}">
                      <a16:colId xmlns:a16="http://schemas.microsoft.com/office/drawing/2014/main" val="3885977901"/>
                    </a:ext>
                  </a:extLst>
                </a:gridCol>
                <a:gridCol w="5751872">
                  <a:extLst>
                    <a:ext uri="{9D8B030D-6E8A-4147-A177-3AD203B41FA5}">
                      <a16:colId xmlns:a16="http://schemas.microsoft.com/office/drawing/2014/main" val="2847081698"/>
                    </a:ext>
                  </a:extLst>
                </a:gridCol>
              </a:tblGrid>
              <a:tr h="288658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例：音声１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kumimoji="1" lang="ja-JP" altLang="en-US" sz="1100" dirty="0"/>
                        <a:t>登録車両です。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音声１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44871579"/>
                  </a:ext>
                </a:extLst>
              </a:tr>
              <a:tr h="28865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/>
                        <a:t>音声２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7640521"/>
                  </a:ext>
                </a:extLst>
              </a:tr>
              <a:tr h="288658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例：音声２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kumimoji="1" lang="ja-JP" altLang="en-US" sz="1100" dirty="0"/>
                        <a:t>未登録車両です。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/>
                        <a:t>音声３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23768853"/>
                  </a:ext>
                </a:extLst>
              </a:tr>
              <a:tr h="28865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/>
                        <a:t>音声４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26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2019572"/>
      </p:ext>
    </p:extLst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BFD86E-2157-8B29-B1D8-AADDC62A4A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9B7CC6-F725-D3DF-57B0-3A703B406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照合用　登録ナンバーリスト</a:t>
            </a:r>
          </a:p>
        </p:txBody>
      </p:sp>
      <p:graphicFrame>
        <p:nvGraphicFramePr>
          <p:cNvPr id="3" name="表 5">
            <a:extLst>
              <a:ext uri="{FF2B5EF4-FFF2-40B4-BE49-F238E27FC236}">
                <a16:creationId xmlns:a16="http://schemas.microsoft.com/office/drawing/2014/main" id="{4F902C9D-997C-CBA9-CF7B-7E627A5779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1718561"/>
              </p:ext>
            </p:extLst>
          </p:nvPr>
        </p:nvGraphicFramePr>
        <p:xfrm>
          <a:off x="392783" y="847642"/>
          <a:ext cx="11074088" cy="51619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2609">
                  <a:extLst>
                    <a:ext uri="{9D8B030D-6E8A-4147-A177-3AD203B41FA5}">
                      <a16:colId xmlns:a16="http://schemas.microsoft.com/office/drawing/2014/main" val="2843219733"/>
                    </a:ext>
                  </a:extLst>
                </a:gridCol>
                <a:gridCol w="2430438">
                  <a:extLst>
                    <a:ext uri="{9D8B030D-6E8A-4147-A177-3AD203B41FA5}">
                      <a16:colId xmlns:a16="http://schemas.microsoft.com/office/drawing/2014/main" val="3918142322"/>
                    </a:ext>
                  </a:extLst>
                </a:gridCol>
                <a:gridCol w="5444822">
                  <a:extLst>
                    <a:ext uri="{9D8B030D-6E8A-4147-A177-3AD203B41FA5}">
                      <a16:colId xmlns:a16="http://schemas.microsoft.com/office/drawing/2014/main" val="3972625890"/>
                    </a:ext>
                  </a:extLst>
                </a:gridCol>
                <a:gridCol w="2566219">
                  <a:extLst>
                    <a:ext uri="{9D8B030D-6E8A-4147-A177-3AD203B41FA5}">
                      <a16:colId xmlns:a16="http://schemas.microsoft.com/office/drawing/2014/main" val="3217748970"/>
                    </a:ext>
                  </a:extLst>
                </a:gridCol>
              </a:tblGrid>
              <a:tr h="31016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1" dirty="0">
                          <a:solidFill>
                            <a:schemeClr val="tx1"/>
                          </a:solidFill>
                        </a:rPr>
                        <a:t>No.</a:t>
                      </a:r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リスト名称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内容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登録件数（１リスト最大</a:t>
                      </a:r>
                      <a:r>
                        <a:rPr kumimoji="1" lang="en-US" altLang="ja-JP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25000</a:t>
                      </a: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件）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8045356"/>
                  </a:ext>
                </a:extLst>
              </a:tr>
              <a:tr h="404315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登録車両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/>
                        <a:t>ナンバー認識での入構許可車両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/>
                        <a:t>納入時　２０件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7719967"/>
                  </a:ext>
                </a:extLst>
              </a:tr>
              <a:tr h="404315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ナンバー以外での許可車両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/>
                        <a:t>ナンバー認識以外での入構許可車両（カード等）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/>
                        <a:t>納入時　１０件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1905731"/>
                  </a:ext>
                </a:extLst>
              </a:tr>
              <a:tr h="40431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045394"/>
                  </a:ext>
                </a:extLst>
              </a:tr>
              <a:tr h="40431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２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77886909"/>
                  </a:ext>
                </a:extLst>
              </a:tr>
              <a:tr h="40431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３</a:t>
                      </a:r>
                      <a:endParaRPr kumimoji="1" lang="en-US" altLang="ja-JP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464221"/>
                  </a:ext>
                </a:extLst>
              </a:tr>
              <a:tr h="40431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４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9322013"/>
                  </a:ext>
                </a:extLst>
              </a:tr>
              <a:tr h="40431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５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9089509"/>
                  </a:ext>
                </a:extLst>
              </a:tr>
              <a:tr h="40431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01983438"/>
                  </a:ext>
                </a:extLst>
              </a:tr>
              <a:tr h="40431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3108945"/>
                  </a:ext>
                </a:extLst>
              </a:tr>
              <a:tr h="40431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21995674"/>
                  </a:ext>
                </a:extLst>
              </a:tr>
              <a:tr h="40431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2919695"/>
                  </a:ext>
                </a:extLst>
              </a:tr>
              <a:tr h="40431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１０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16001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0668059"/>
      </p:ext>
    </p:extLst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917645-92F4-51AF-3F47-435782C2DF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C5BFCF-749A-4DF8-C95D-5189AD983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動作仕様：滞留検知</a:t>
            </a:r>
          </a:p>
        </p:txBody>
      </p:sp>
      <p:graphicFrame>
        <p:nvGraphicFramePr>
          <p:cNvPr id="3" name="表 5">
            <a:extLst>
              <a:ext uri="{FF2B5EF4-FFF2-40B4-BE49-F238E27FC236}">
                <a16:creationId xmlns:a16="http://schemas.microsoft.com/office/drawing/2014/main" id="{62F0DA0F-A234-F1EB-A11E-6433CB873C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735629"/>
              </p:ext>
            </p:extLst>
          </p:nvPr>
        </p:nvGraphicFramePr>
        <p:xfrm>
          <a:off x="392782" y="863551"/>
          <a:ext cx="11133220" cy="315929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3459">
                  <a:extLst>
                    <a:ext uri="{9D8B030D-6E8A-4147-A177-3AD203B41FA5}">
                      <a16:colId xmlns:a16="http://schemas.microsoft.com/office/drawing/2014/main" val="2843219733"/>
                    </a:ext>
                  </a:extLst>
                </a:gridCol>
                <a:gridCol w="1624944">
                  <a:extLst>
                    <a:ext uri="{9D8B030D-6E8A-4147-A177-3AD203B41FA5}">
                      <a16:colId xmlns:a16="http://schemas.microsoft.com/office/drawing/2014/main" val="3972625890"/>
                    </a:ext>
                  </a:extLst>
                </a:gridCol>
                <a:gridCol w="1624944">
                  <a:extLst>
                    <a:ext uri="{9D8B030D-6E8A-4147-A177-3AD203B41FA5}">
                      <a16:colId xmlns:a16="http://schemas.microsoft.com/office/drawing/2014/main" val="758431374"/>
                    </a:ext>
                  </a:extLst>
                </a:gridCol>
                <a:gridCol w="1624944">
                  <a:extLst>
                    <a:ext uri="{9D8B030D-6E8A-4147-A177-3AD203B41FA5}">
                      <a16:colId xmlns:a16="http://schemas.microsoft.com/office/drawing/2014/main" val="4117675761"/>
                    </a:ext>
                  </a:extLst>
                </a:gridCol>
                <a:gridCol w="5674929">
                  <a:extLst>
                    <a:ext uri="{9D8B030D-6E8A-4147-A177-3AD203B41FA5}">
                      <a16:colId xmlns:a16="http://schemas.microsoft.com/office/drawing/2014/main" val="3217748970"/>
                    </a:ext>
                  </a:extLst>
                </a:gridCol>
              </a:tblGrid>
              <a:tr h="31840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1" dirty="0">
                          <a:solidFill>
                            <a:schemeClr val="tx1"/>
                          </a:solidFill>
                        </a:rPr>
                        <a:t>No.</a:t>
                      </a:r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入場場所（カメラ）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出場場所（カメラ）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アラームとする</a:t>
                      </a:r>
                      <a:br>
                        <a:rPr kumimoji="1" lang="en-US" altLang="ja-JP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滞留超過時間</a:t>
                      </a:r>
                      <a:br>
                        <a:rPr kumimoji="1" lang="en-US" altLang="ja-JP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（</a:t>
                      </a:r>
                      <a:r>
                        <a:rPr kumimoji="1" lang="en-US" altLang="ja-JP" sz="11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00:00</a:t>
                      </a:r>
                      <a:r>
                        <a:rPr kumimoji="1" lang="ja-JP" altLang="en-US" sz="11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～</a:t>
                      </a:r>
                      <a:r>
                        <a:rPr kumimoji="1" lang="en-US" altLang="ja-JP" sz="11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23:59</a:t>
                      </a:r>
                      <a:r>
                        <a:rPr kumimoji="1" lang="ja-JP" altLang="en-US" sz="11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）</a:t>
                      </a:r>
                      <a:endParaRPr kumimoji="1" lang="en-US" altLang="ja-JP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要求動作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8045356"/>
                  </a:ext>
                </a:extLst>
              </a:tr>
              <a:tr h="4896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例</a:t>
                      </a:r>
                      <a:endParaRPr kumimoji="1" lang="en-US" altLang="ja-JP" sz="1100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/>
                        <a:t>・正門入場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/>
                        <a:t>・正門出場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/>
                        <a:t>８時間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/>
                        <a:t>保安室：パトライト</a:t>
                      </a:r>
                      <a:r>
                        <a:rPr kumimoji="1" lang="ja-JP" altLang="en-US" sz="1100" dirty="0">
                          <a:solidFill>
                            <a:srgbClr val="FF0000"/>
                          </a:solidFill>
                        </a:rPr>
                        <a:t>赤点滅</a:t>
                      </a:r>
                      <a:r>
                        <a:rPr kumimoji="1" lang="en-US" altLang="ja-JP" sz="1100" dirty="0"/>
                        <a:t>10</a:t>
                      </a:r>
                      <a:r>
                        <a:rPr kumimoji="1" lang="ja-JP" altLang="en-US" sz="1100" dirty="0"/>
                        <a:t>秒＆音声５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7719967"/>
                  </a:ext>
                </a:extLst>
              </a:tr>
              <a:tr h="41505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045394"/>
                  </a:ext>
                </a:extLst>
              </a:tr>
              <a:tr h="41505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２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77886909"/>
                  </a:ext>
                </a:extLst>
              </a:tr>
              <a:tr h="41505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３</a:t>
                      </a:r>
                      <a:endParaRPr kumimoji="1" lang="en-US" altLang="ja-JP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464221"/>
                  </a:ext>
                </a:extLst>
              </a:tr>
              <a:tr h="41505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４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9322013"/>
                  </a:ext>
                </a:extLst>
              </a:tr>
              <a:tr h="41505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５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9089509"/>
                  </a:ext>
                </a:extLst>
              </a:tr>
            </a:tbl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D258FD62-BFFA-A481-519D-137051006E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8907865"/>
              </p:ext>
            </p:extLst>
          </p:nvPr>
        </p:nvGraphicFramePr>
        <p:xfrm>
          <a:off x="1711789" y="4359553"/>
          <a:ext cx="9814211" cy="11546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91342">
                  <a:extLst>
                    <a:ext uri="{9D8B030D-6E8A-4147-A177-3AD203B41FA5}">
                      <a16:colId xmlns:a16="http://schemas.microsoft.com/office/drawing/2014/main" val="2068732508"/>
                    </a:ext>
                  </a:extLst>
                </a:gridCol>
                <a:gridCol w="2455574">
                  <a:extLst>
                    <a:ext uri="{9D8B030D-6E8A-4147-A177-3AD203B41FA5}">
                      <a16:colId xmlns:a16="http://schemas.microsoft.com/office/drawing/2014/main" val="2614280268"/>
                    </a:ext>
                  </a:extLst>
                </a:gridCol>
                <a:gridCol w="899424">
                  <a:extLst>
                    <a:ext uri="{9D8B030D-6E8A-4147-A177-3AD203B41FA5}">
                      <a16:colId xmlns:a16="http://schemas.microsoft.com/office/drawing/2014/main" val="3885977901"/>
                    </a:ext>
                  </a:extLst>
                </a:gridCol>
                <a:gridCol w="5567871">
                  <a:extLst>
                    <a:ext uri="{9D8B030D-6E8A-4147-A177-3AD203B41FA5}">
                      <a16:colId xmlns:a16="http://schemas.microsoft.com/office/drawing/2014/main" val="2847081698"/>
                    </a:ext>
                  </a:extLst>
                </a:gridCol>
              </a:tblGrid>
              <a:tr h="288658">
                <a:tc rowSpan="4"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例：音声５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r>
                        <a:rPr kumimoji="1" lang="ja-JP" altLang="en-US" sz="1100" dirty="0"/>
                        <a:t>滞留車両です。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音声５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44871579"/>
                  </a:ext>
                </a:extLst>
              </a:tr>
              <a:tr h="28865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/>
                        <a:t>音声６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7640521"/>
                  </a:ext>
                </a:extLst>
              </a:tr>
              <a:tr h="28865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/>
                        <a:t>音声７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23768853"/>
                  </a:ext>
                </a:extLst>
              </a:tr>
              <a:tr h="28865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/>
                        <a:t>音声８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26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4235196"/>
      </p:ext>
    </p:extLst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E48B9E-7321-9882-9AF7-67851AE6A2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90024E-FF7E-D901-F528-E754E0422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運用条件</a:t>
            </a:r>
          </a:p>
        </p:txBody>
      </p:sp>
      <p:graphicFrame>
        <p:nvGraphicFramePr>
          <p:cNvPr id="3" name="表 5">
            <a:extLst>
              <a:ext uri="{FF2B5EF4-FFF2-40B4-BE49-F238E27FC236}">
                <a16:creationId xmlns:a16="http://schemas.microsoft.com/office/drawing/2014/main" id="{200D52F3-E5B7-94BA-9053-6EEBF8035F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5898462"/>
              </p:ext>
            </p:extLst>
          </p:nvPr>
        </p:nvGraphicFramePr>
        <p:xfrm>
          <a:off x="336447" y="1059979"/>
          <a:ext cx="11469637" cy="1706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11246">
                  <a:extLst>
                    <a:ext uri="{9D8B030D-6E8A-4147-A177-3AD203B41FA5}">
                      <a16:colId xmlns:a16="http://schemas.microsoft.com/office/drawing/2014/main" val="2820051309"/>
                    </a:ext>
                  </a:extLst>
                </a:gridCol>
                <a:gridCol w="1824655">
                  <a:extLst>
                    <a:ext uri="{9D8B030D-6E8A-4147-A177-3AD203B41FA5}">
                      <a16:colId xmlns:a16="http://schemas.microsoft.com/office/drawing/2014/main" val="2843219733"/>
                    </a:ext>
                  </a:extLst>
                </a:gridCol>
                <a:gridCol w="3392129">
                  <a:extLst>
                    <a:ext uri="{9D8B030D-6E8A-4147-A177-3AD203B41FA5}">
                      <a16:colId xmlns:a16="http://schemas.microsoft.com/office/drawing/2014/main" val="3918142322"/>
                    </a:ext>
                  </a:extLst>
                </a:gridCol>
                <a:gridCol w="1349478">
                  <a:extLst>
                    <a:ext uri="{9D8B030D-6E8A-4147-A177-3AD203B41FA5}">
                      <a16:colId xmlns:a16="http://schemas.microsoft.com/office/drawing/2014/main" val="3972625890"/>
                    </a:ext>
                  </a:extLst>
                </a:gridCol>
                <a:gridCol w="1585451">
                  <a:extLst>
                    <a:ext uri="{9D8B030D-6E8A-4147-A177-3AD203B41FA5}">
                      <a16:colId xmlns:a16="http://schemas.microsoft.com/office/drawing/2014/main" val="3217748970"/>
                    </a:ext>
                  </a:extLst>
                </a:gridCol>
                <a:gridCol w="1806678">
                  <a:extLst>
                    <a:ext uri="{9D8B030D-6E8A-4147-A177-3AD203B41FA5}">
                      <a16:colId xmlns:a16="http://schemas.microsoft.com/office/drawing/2014/main" val="1234091231"/>
                    </a:ext>
                  </a:extLst>
                </a:gridCol>
              </a:tblGrid>
              <a:tr h="23963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</a:rPr>
                        <a:t>機器</a:t>
                      </a:r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1" dirty="0">
                          <a:solidFill>
                            <a:schemeClr val="tx1"/>
                          </a:solidFill>
                        </a:rPr>
                        <a:t>No. / </a:t>
                      </a: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</a:rPr>
                        <a:t>名称</a:t>
                      </a:r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入出場判定</a:t>
                      </a:r>
                      <a:endParaRPr kumimoji="1" lang="en-US" altLang="ja-JP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一旦停止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撮影ナンバープレート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ナンバー認識</a:t>
                      </a:r>
                      <a:br>
                        <a:rPr kumimoji="1" lang="en-US" altLang="ja-JP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動作スケジュール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8045356"/>
                  </a:ext>
                </a:extLst>
              </a:tr>
              <a:tr h="239636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/>
                        <a:t>カメラ</a:t>
                      </a:r>
                      <a:br>
                        <a:rPr kumimoji="1" lang="en-US" altLang="ja-JP" sz="1100" b="1" dirty="0"/>
                      </a:br>
                      <a:endParaRPr kumimoji="1" lang="en-US" altLang="ja-JP" sz="1100" b="1" dirty="0"/>
                    </a:p>
                    <a:p>
                      <a:pPr algn="ctr"/>
                      <a:r>
                        <a:rPr kumimoji="1" lang="ja-JP" altLang="en-US" sz="1100" b="1" dirty="0"/>
                        <a:t>ナンバー認識アプリ</a:t>
                      </a:r>
                      <a:br>
                        <a:rPr kumimoji="1" lang="en-US" altLang="ja-JP" sz="1100" b="1" dirty="0"/>
                      </a:br>
                      <a:r>
                        <a:rPr kumimoji="1" lang="en-US" altLang="ja-JP" sz="1100" b="1" dirty="0"/>
                        <a:t>WV-XAE202WUX</a:t>
                      </a:r>
                      <a:endParaRPr kumimoji="1" lang="ja-JP" altLang="en-US" sz="1100" b="1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/>
                        <a:t>1</a:t>
                      </a: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入場・出場・自動</a:t>
                      </a:r>
                      <a:r>
                        <a:rPr kumimoji="1" lang="en-US" altLang="ja-JP" sz="1100" dirty="0">
                          <a:latin typeface="+mn-ea"/>
                          <a:ea typeface="+mn-ea"/>
                        </a:rPr>
                        <a:t>(</a:t>
                      </a:r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上→下</a:t>
                      </a:r>
                      <a:r>
                        <a:rPr kumimoji="1" lang="en-US" altLang="ja-JP" sz="1100" dirty="0">
                          <a:latin typeface="+mn-ea"/>
                          <a:ea typeface="+mn-ea"/>
                        </a:rPr>
                        <a:t>:</a:t>
                      </a:r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入</a:t>
                      </a:r>
                      <a:r>
                        <a:rPr kumimoji="1" lang="en-US" altLang="ja-JP" sz="1100" dirty="0">
                          <a:latin typeface="+mn-ea"/>
                          <a:ea typeface="+mn-ea"/>
                        </a:rPr>
                        <a:t>)</a:t>
                      </a:r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 ・自動</a:t>
                      </a:r>
                      <a:r>
                        <a:rPr kumimoji="1" lang="en-US" altLang="ja-JP" sz="1100" dirty="0">
                          <a:latin typeface="+mn-ea"/>
                          <a:ea typeface="+mn-ea"/>
                        </a:rPr>
                        <a:t>(</a:t>
                      </a:r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下→上</a:t>
                      </a:r>
                      <a:r>
                        <a:rPr kumimoji="1" lang="en-US" altLang="ja-JP" sz="1100" dirty="0">
                          <a:latin typeface="+mn-ea"/>
                          <a:ea typeface="+mn-ea"/>
                        </a:rPr>
                        <a:t>:</a:t>
                      </a:r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入</a:t>
                      </a:r>
                      <a:r>
                        <a:rPr kumimoji="1" lang="en-US" altLang="ja-JP" sz="1100" dirty="0">
                          <a:latin typeface="+mn-ea"/>
                          <a:ea typeface="+mn-ea"/>
                        </a:rPr>
                        <a:t>)</a:t>
                      </a: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する・しない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前方・後方・両方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常時・時間指定</a:t>
                      </a:r>
                      <a:br>
                        <a:rPr kumimoji="1" lang="en-US" altLang="ja-JP" sz="1100" dirty="0"/>
                      </a:br>
                      <a:r>
                        <a:rPr kumimoji="1" lang="ja-JP" altLang="en-US" sz="1100" dirty="0"/>
                        <a:t>（　：　～　：　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045394"/>
                  </a:ext>
                </a:extLst>
              </a:tr>
              <a:tr h="239636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/>
                        <a:t>2</a:t>
                      </a: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入場・出場・自動</a:t>
                      </a:r>
                      <a:r>
                        <a:rPr kumimoji="1" lang="en-US" altLang="ja-JP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(</a:t>
                      </a: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上→下</a:t>
                      </a:r>
                      <a:r>
                        <a:rPr kumimoji="1" lang="en-US" altLang="ja-JP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:</a:t>
                      </a: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入</a:t>
                      </a:r>
                      <a:r>
                        <a:rPr kumimoji="1" lang="en-US" altLang="ja-JP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)</a:t>
                      </a: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 ・自動</a:t>
                      </a:r>
                      <a:r>
                        <a:rPr kumimoji="1" lang="en-US" altLang="ja-JP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(</a:t>
                      </a: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下→上</a:t>
                      </a:r>
                      <a:r>
                        <a:rPr kumimoji="1" lang="en-US" altLang="ja-JP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:</a:t>
                      </a: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入</a:t>
                      </a:r>
                      <a:r>
                        <a:rPr kumimoji="1" lang="en-US" altLang="ja-JP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)</a:t>
                      </a:r>
                      <a:endParaRPr kumimoji="1" lang="ja-JP" alt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游ゴシック Medium"/>
                        <a:ea typeface="游ゴシック Medium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する・しない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前方・後方・両方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游ゴシック Medium"/>
                          <a:cs typeface="+mn-cs"/>
                        </a:rPr>
                        <a:t>常時・時間指定</a:t>
                      </a:r>
                      <a:br>
                        <a:rPr kumimoji="1" lang="en-US" altLang="ja-JP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游ゴシック Medium"/>
                          <a:cs typeface="+mn-cs"/>
                        </a:rPr>
                      </a:b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游ゴシック Medium"/>
                          <a:cs typeface="+mn-cs"/>
                        </a:rPr>
                        <a:t>（　：　～　：　）</a:t>
                      </a:r>
                      <a:endParaRPr kumimoji="1" lang="ja-JP" alt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游ゴシック Medium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77886909"/>
                  </a:ext>
                </a:extLst>
              </a:tr>
              <a:tr h="239636"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/>
                        <a:t>3</a:t>
                      </a:r>
                      <a:endParaRPr kumimoji="1" lang="en-US" altLang="ja-JP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入場・出場・自動</a:t>
                      </a:r>
                      <a:r>
                        <a:rPr kumimoji="1" lang="en-US" altLang="ja-JP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(</a:t>
                      </a: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上→下</a:t>
                      </a:r>
                      <a:r>
                        <a:rPr kumimoji="1" lang="en-US" altLang="ja-JP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:</a:t>
                      </a: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入</a:t>
                      </a:r>
                      <a:r>
                        <a:rPr kumimoji="1" lang="en-US" altLang="ja-JP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)</a:t>
                      </a: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 ・自動</a:t>
                      </a:r>
                      <a:r>
                        <a:rPr kumimoji="1" lang="en-US" altLang="ja-JP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(</a:t>
                      </a: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下→上</a:t>
                      </a:r>
                      <a:r>
                        <a:rPr kumimoji="1" lang="en-US" altLang="ja-JP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:</a:t>
                      </a: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入</a:t>
                      </a:r>
                      <a:r>
                        <a:rPr kumimoji="1" lang="en-US" altLang="ja-JP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)</a:t>
                      </a:r>
                      <a:endParaRPr kumimoji="1" lang="ja-JP" alt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游ゴシック Medium"/>
                        <a:ea typeface="游ゴシック Medium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する・しない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前方・後方・両方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游ゴシック Medium"/>
                          <a:cs typeface="+mn-cs"/>
                        </a:rPr>
                        <a:t>常時・時間指定</a:t>
                      </a:r>
                      <a:br>
                        <a:rPr kumimoji="1" lang="en-US" altLang="ja-JP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游ゴシック Medium"/>
                          <a:cs typeface="+mn-cs"/>
                        </a:rPr>
                      </a:br>
                      <a:r>
                        <a:rPr kumimoji="1" lang="ja-JP" alt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游ゴシック Medium"/>
                          <a:cs typeface="+mn-cs"/>
                        </a:rPr>
                        <a:t>（　：　～　：　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464221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C1E7095-AA68-1DAB-79CB-3E620CD4897E}"/>
              </a:ext>
            </a:extLst>
          </p:cNvPr>
          <p:cNvSpPr txBox="1"/>
          <p:nvPr/>
        </p:nvSpPr>
        <p:spPr>
          <a:xfrm>
            <a:off x="17259" y="660332"/>
            <a:ext cx="10695669" cy="347891"/>
          </a:xfrm>
          <a:prstGeom prst="rect">
            <a:avLst/>
          </a:prstGeom>
          <a:noFill/>
        </p:spPr>
        <p:txBody>
          <a:bodyPr wrap="square" tIns="90000" bIns="90000" rtlCol="0">
            <a:noAutofit/>
          </a:bodyPr>
          <a:lstStyle/>
          <a:p>
            <a:pPr>
              <a:spcAft>
                <a:spcPts val="0"/>
              </a:spcAft>
            </a:pPr>
            <a:r>
              <a:rPr lang="ja-JP" altLang="en-US" sz="1200" b="1" dirty="0">
                <a:latin typeface="+mj-ea"/>
                <a:ea typeface="+mj-ea"/>
              </a:rPr>
              <a:t>■カメラ：ナンバー認識車両の撮影条件</a:t>
            </a:r>
            <a:br>
              <a:rPr lang="en-US" altLang="ja-JP" sz="1200" b="1" dirty="0">
                <a:latin typeface="+mn-ea"/>
                <a:ea typeface="+mn-ea"/>
              </a:rPr>
            </a:br>
            <a:r>
              <a:rPr lang="ja-JP" altLang="en-US" sz="1200" b="1" dirty="0">
                <a:latin typeface="+mn-ea"/>
                <a:ea typeface="+mn-ea"/>
              </a:rPr>
              <a:t>　　</a:t>
            </a: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6D554F80-E7D8-E2B2-16A0-CAB36081F9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5029366"/>
              </p:ext>
            </p:extLst>
          </p:nvPr>
        </p:nvGraphicFramePr>
        <p:xfrm>
          <a:off x="323474" y="3265269"/>
          <a:ext cx="10389455" cy="9163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6332">
                  <a:extLst>
                    <a:ext uri="{9D8B030D-6E8A-4147-A177-3AD203B41FA5}">
                      <a16:colId xmlns:a16="http://schemas.microsoft.com/office/drawing/2014/main" val="2820051309"/>
                    </a:ext>
                  </a:extLst>
                </a:gridCol>
                <a:gridCol w="1928433">
                  <a:extLst>
                    <a:ext uri="{9D8B030D-6E8A-4147-A177-3AD203B41FA5}">
                      <a16:colId xmlns:a16="http://schemas.microsoft.com/office/drawing/2014/main" val="2843219733"/>
                    </a:ext>
                  </a:extLst>
                </a:gridCol>
                <a:gridCol w="2338230">
                  <a:extLst>
                    <a:ext uri="{9D8B030D-6E8A-4147-A177-3AD203B41FA5}">
                      <a16:colId xmlns:a16="http://schemas.microsoft.com/office/drawing/2014/main" val="3918142322"/>
                    </a:ext>
                  </a:extLst>
                </a:gridCol>
                <a:gridCol w="2338230">
                  <a:extLst>
                    <a:ext uri="{9D8B030D-6E8A-4147-A177-3AD203B41FA5}">
                      <a16:colId xmlns:a16="http://schemas.microsoft.com/office/drawing/2014/main" val="3972625890"/>
                    </a:ext>
                  </a:extLst>
                </a:gridCol>
                <a:gridCol w="2338230">
                  <a:extLst>
                    <a:ext uri="{9D8B030D-6E8A-4147-A177-3AD203B41FA5}">
                      <a16:colId xmlns:a16="http://schemas.microsoft.com/office/drawing/2014/main" val="3217748970"/>
                    </a:ext>
                  </a:extLst>
                </a:gridCol>
              </a:tblGrid>
              <a:tr h="24850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</a:rPr>
                        <a:t>機器</a:t>
                      </a:r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対象カメラ</a:t>
                      </a:r>
                      <a:r>
                        <a:rPr kumimoji="1" lang="en-US" altLang="ja-JP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No.</a:t>
                      </a:r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解像度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フレームレート</a:t>
                      </a:r>
                      <a:r>
                        <a:rPr kumimoji="1" lang="en-US" altLang="ja-JP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(fps)</a:t>
                      </a:r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画質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8045356"/>
                  </a:ext>
                </a:extLst>
              </a:tr>
              <a:tr h="328641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/>
                        <a:t>レコーダー</a:t>
                      </a:r>
                      <a:endParaRPr kumimoji="1" lang="en-US" altLang="ja-JP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+mn-ea"/>
                          <a:ea typeface="+mn-ea"/>
                        </a:rPr>
                        <a:t>HD</a:t>
                      </a:r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・</a:t>
                      </a:r>
                      <a:r>
                        <a:rPr kumimoji="1" lang="en-US" altLang="ja-JP" sz="1100" dirty="0">
                          <a:latin typeface="+mn-ea"/>
                          <a:ea typeface="+mn-ea"/>
                        </a:rPr>
                        <a:t>FHD</a:t>
                      </a:r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・４</a:t>
                      </a:r>
                      <a:r>
                        <a:rPr kumimoji="1" lang="en-US" altLang="ja-JP" sz="1100" dirty="0">
                          <a:latin typeface="+mn-ea"/>
                          <a:ea typeface="+mn-ea"/>
                        </a:rPr>
                        <a:t>K</a:t>
                      </a: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５・１０・１５・３０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+mn-ea"/>
                          <a:ea typeface="+mn-ea"/>
                        </a:rPr>
                        <a:t>NQ</a:t>
                      </a:r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・</a:t>
                      </a:r>
                      <a:r>
                        <a:rPr kumimoji="1" lang="en-US" altLang="ja-JP" sz="1100" dirty="0">
                          <a:latin typeface="+mn-ea"/>
                          <a:ea typeface="+mn-ea"/>
                        </a:rPr>
                        <a:t>FQ</a:t>
                      </a:r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・</a:t>
                      </a:r>
                      <a:r>
                        <a:rPr kumimoji="1" lang="en-US" altLang="ja-JP" sz="1100" dirty="0">
                          <a:latin typeface="+mn-ea"/>
                          <a:ea typeface="+mn-ea"/>
                        </a:rPr>
                        <a:t>SF</a:t>
                      </a:r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・</a:t>
                      </a:r>
                      <a:r>
                        <a:rPr kumimoji="1" lang="en-US" altLang="ja-JP" sz="1100" dirty="0">
                          <a:latin typeface="+mn-ea"/>
                          <a:ea typeface="+mn-ea"/>
                        </a:rPr>
                        <a:t>XF</a:t>
                      </a: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045394"/>
                  </a:ext>
                </a:extLst>
              </a:tr>
              <a:tr h="32864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+mn-ea"/>
                          <a:ea typeface="+mn-ea"/>
                        </a:rPr>
                        <a:t>HD</a:t>
                      </a:r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・</a:t>
                      </a:r>
                      <a:r>
                        <a:rPr kumimoji="1" lang="en-US" altLang="ja-JP" sz="1100" dirty="0">
                          <a:latin typeface="+mn-ea"/>
                          <a:ea typeface="+mn-ea"/>
                        </a:rPr>
                        <a:t>FHD</a:t>
                      </a:r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・４</a:t>
                      </a:r>
                      <a:r>
                        <a:rPr kumimoji="1" lang="en-US" altLang="ja-JP" sz="1100" dirty="0">
                          <a:latin typeface="+mn-ea"/>
                          <a:ea typeface="+mn-ea"/>
                        </a:rPr>
                        <a:t>K</a:t>
                      </a: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５・１０・１５・３０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+mn-ea"/>
                          <a:ea typeface="+mn-ea"/>
                        </a:rPr>
                        <a:t>NQ</a:t>
                      </a:r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・</a:t>
                      </a:r>
                      <a:r>
                        <a:rPr kumimoji="1" lang="en-US" altLang="ja-JP" sz="1100" dirty="0">
                          <a:latin typeface="+mn-ea"/>
                          <a:ea typeface="+mn-ea"/>
                        </a:rPr>
                        <a:t>FQ</a:t>
                      </a:r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・</a:t>
                      </a:r>
                      <a:r>
                        <a:rPr kumimoji="1" lang="en-US" altLang="ja-JP" sz="1100" dirty="0">
                          <a:latin typeface="+mn-ea"/>
                          <a:ea typeface="+mn-ea"/>
                        </a:rPr>
                        <a:t>SF</a:t>
                      </a:r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・</a:t>
                      </a:r>
                      <a:r>
                        <a:rPr kumimoji="1" lang="en-US" altLang="ja-JP" sz="1100" dirty="0">
                          <a:latin typeface="+mn-ea"/>
                          <a:ea typeface="+mn-ea"/>
                        </a:rPr>
                        <a:t>XF</a:t>
                      </a: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77886909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2AB6C5F-2313-2015-B9F8-D2B4303055CB}"/>
              </a:ext>
            </a:extLst>
          </p:cNvPr>
          <p:cNvSpPr txBox="1"/>
          <p:nvPr/>
        </p:nvSpPr>
        <p:spPr>
          <a:xfrm>
            <a:off x="59048" y="2914380"/>
            <a:ext cx="4457236" cy="441297"/>
          </a:xfrm>
          <a:prstGeom prst="rect">
            <a:avLst/>
          </a:prstGeom>
          <a:noFill/>
        </p:spPr>
        <p:txBody>
          <a:bodyPr wrap="square" tIns="90000" bIns="90000" rtlCol="0">
            <a:noAutofit/>
          </a:bodyPr>
          <a:lstStyle/>
          <a:p>
            <a:pPr>
              <a:spcAft>
                <a:spcPts val="0"/>
              </a:spcAft>
            </a:pPr>
            <a:r>
              <a:rPr lang="ja-JP" altLang="en-US" sz="1200" b="1" dirty="0">
                <a:latin typeface="+mj-ea"/>
                <a:ea typeface="+mj-ea"/>
              </a:rPr>
              <a:t>■レコーダー：録画条件</a:t>
            </a:r>
            <a:br>
              <a:rPr lang="en-US" altLang="ja-JP" sz="1200" b="1" dirty="0">
                <a:latin typeface="+mn-ea"/>
                <a:ea typeface="+mn-ea"/>
              </a:rPr>
            </a:br>
            <a:r>
              <a:rPr lang="ja-JP" altLang="en-US" sz="1200" b="1" dirty="0">
                <a:latin typeface="+mn-ea"/>
                <a:ea typeface="+mn-ea"/>
              </a:rPr>
              <a:t>　　</a:t>
            </a: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9FB652DD-CE40-0735-2932-68E9849FD0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399295"/>
              </p:ext>
            </p:extLst>
          </p:nvPr>
        </p:nvGraphicFramePr>
        <p:xfrm>
          <a:off x="328511" y="4708158"/>
          <a:ext cx="10389456" cy="1438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82302">
                  <a:extLst>
                    <a:ext uri="{9D8B030D-6E8A-4147-A177-3AD203B41FA5}">
                      <a16:colId xmlns:a16="http://schemas.microsoft.com/office/drawing/2014/main" val="2820051309"/>
                    </a:ext>
                  </a:extLst>
                </a:gridCol>
                <a:gridCol w="2853813">
                  <a:extLst>
                    <a:ext uri="{9D8B030D-6E8A-4147-A177-3AD203B41FA5}">
                      <a16:colId xmlns:a16="http://schemas.microsoft.com/office/drawing/2014/main" val="2843219733"/>
                    </a:ext>
                  </a:extLst>
                </a:gridCol>
                <a:gridCol w="2933630">
                  <a:extLst>
                    <a:ext uri="{9D8B030D-6E8A-4147-A177-3AD203B41FA5}">
                      <a16:colId xmlns:a16="http://schemas.microsoft.com/office/drawing/2014/main" val="3918142322"/>
                    </a:ext>
                  </a:extLst>
                </a:gridCol>
                <a:gridCol w="3219711">
                  <a:extLst>
                    <a:ext uri="{9D8B030D-6E8A-4147-A177-3AD203B41FA5}">
                      <a16:colId xmlns:a16="http://schemas.microsoft.com/office/drawing/2014/main" val="3323360472"/>
                    </a:ext>
                  </a:extLst>
                </a:gridCol>
              </a:tblGrid>
              <a:tr h="25095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</a:rPr>
                        <a:t>機器</a:t>
                      </a:r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機能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設定値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備考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8045356"/>
                  </a:ext>
                </a:extLst>
              </a:tr>
              <a:tr h="393157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/>
                        <a:t>ＰＣ</a:t>
                      </a:r>
                      <a:endParaRPr kumimoji="1" lang="en-US" altLang="ja-JP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b="1" dirty="0">
                          <a:latin typeface="+mn-ea"/>
                          <a:ea typeface="+mn-ea"/>
                        </a:rPr>
                        <a:t>ナンバー履歴保存期間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1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日・</a:t>
                      </a:r>
                      <a:r>
                        <a:rPr kumimoji="1" lang="en-US" altLang="ja-JP" sz="11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60</a:t>
                      </a:r>
                      <a:r>
                        <a:rPr kumimoji="1" lang="ja-JP" altLang="en-US" sz="11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日</a:t>
                      </a:r>
                      <a:r>
                        <a:rPr kumimoji="1" lang="ja-JP" altLang="en-US" sz="11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・</a:t>
                      </a:r>
                      <a:r>
                        <a:rPr kumimoji="1" lang="en-US" altLang="ja-JP" sz="11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90</a:t>
                      </a:r>
                      <a:r>
                        <a:rPr kumimoji="1" lang="ja-JP" altLang="en-US" sz="11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日・</a:t>
                      </a:r>
                      <a:r>
                        <a:rPr kumimoji="1" lang="en-US" altLang="ja-JP" sz="11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120</a:t>
                      </a:r>
                      <a:r>
                        <a:rPr kumimoji="1" lang="ja-JP" altLang="en-US" sz="11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日</a:t>
                      </a: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指定なし時は　“</a:t>
                      </a:r>
                      <a:r>
                        <a:rPr kumimoji="1" lang="en-US" altLang="ja-JP" sz="1100" dirty="0">
                          <a:latin typeface="+mn-ea"/>
                          <a:ea typeface="+mn-ea"/>
                        </a:rPr>
                        <a:t>120</a:t>
                      </a:r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日”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045394"/>
                  </a:ext>
                </a:extLst>
              </a:tr>
              <a:tr h="39315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b="1" dirty="0">
                          <a:latin typeface="+mn-ea"/>
                          <a:ea typeface="+mn-ea"/>
                        </a:rPr>
                        <a:t>バックアップスケジュール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＊日 ＊＊</a:t>
                      </a:r>
                      <a:r>
                        <a:rPr kumimoji="1" lang="en-US" altLang="ja-JP" sz="1100" dirty="0">
                          <a:latin typeface="+mn-ea"/>
                          <a:ea typeface="+mn-ea"/>
                        </a:rPr>
                        <a:t>:</a:t>
                      </a:r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＊＊、＊世代保存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指定なし時は　</a:t>
                      </a:r>
                      <a:r>
                        <a:rPr kumimoji="1" lang="ja-JP" altLang="en-US" sz="1100" b="1" dirty="0">
                          <a:latin typeface="+mn-ea"/>
                          <a:ea typeface="+mn-ea"/>
                        </a:rPr>
                        <a:t>“毎日</a:t>
                      </a:r>
                      <a:r>
                        <a:rPr kumimoji="1" lang="en-US" altLang="ja-JP" sz="1100" b="1" dirty="0">
                          <a:latin typeface="+mn-ea"/>
                          <a:ea typeface="+mn-ea"/>
                        </a:rPr>
                        <a:t>0:30</a:t>
                      </a:r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、３世代保存”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9994993"/>
                  </a:ext>
                </a:extLst>
              </a:tr>
              <a:tr h="393157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b="1" dirty="0">
                          <a:latin typeface="+mn-ea"/>
                          <a:ea typeface="+mn-ea"/>
                        </a:rPr>
                        <a:t>定期リブート（</a:t>
                      </a:r>
                      <a:r>
                        <a:rPr kumimoji="1" lang="en-US" altLang="ja-JP" sz="1100" b="1" dirty="0">
                          <a:latin typeface="+mn-ea"/>
                          <a:ea typeface="+mn-ea"/>
                        </a:rPr>
                        <a:t>Windows</a:t>
                      </a:r>
                      <a:r>
                        <a:rPr kumimoji="1" lang="ja-JP" altLang="en-US" sz="1100" b="1" dirty="0">
                          <a:latin typeface="+mn-ea"/>
                          <a:ea typeface="+mn-ea"/>
                        </a:rPr>
                        <a:t>自動再起動）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毎日　＊＊：＊＊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指定なし時は　</a:t>
                      </a:r>
                      <a:r>
                        <a:rPr kumimoji="1" lang="ja-JP" altLang="en-US" sz="1100" b="1" dirty="0">
                          <a:latin typeface="+mn-ea"/>
                          <a:ea typeface="+mn-ea"/>
                        </a:rPr>
                        <a:t>“毎日 </a:t>
                      </a:r>
                      <a:r>
                        <a:rPr kumimoji="1" lang="en-US" altLang="ja-JP" sz="1100" b="1" dirty="0">
                          <a:latin typeface="+mn-ea"/>
                          <a:ea typeface="+mn-ea"/>
                        </a:rPr>
                        <a:t>0:00</a:t>
                      </a:r>
                      <a:r>
                        <a:rPr kumimoji="1" lang="ja-JP" altLang="en-US" sz="1100" b="1" dirty="0">
                          <a:latin typeface="+mn-ea"/>
                          <a:ea typeface="+mn-ea"/>
                        </a:rPr>
                        <a:t>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77886909"/>
                  </a:ext>
                </a:extLst>
              </a:tr>
            </a:tbl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C83EEA4-5B6D-D9D2-7C01-E0E23AACD1F1}"/>
              </a:ext>
            </a:extLst>
          </p:cNvPr>
          <p:cNvSpPr txBox="1"/>
          <p:nvPr/>
        </p:nvSpPr>
        <p:spPr>
          <a:xfrm>
            <a:off x="49216" y="4379392"/>
            <a:ext cx="12066584" cy="347891"/>
          </a:xfrm>
          <a:prstGeom prst="rect">
            <a:avLst/>
          </a:prstGeom>
          <a:noFill/>
        </p:spPr>
        <p:txBody>
          <a:bodyPr wrap="square" tIns="90000" bIns="90000" rtlCol="0">
            <a:noAutofit/>
          </a:bodyPr>
          <a:lstStyle/>
          <a:p>
            <a:pPr>
              <a:spcAft>
                <a:spcPts val="0"/>
              </a:spcAft>
            </a:pPr>
            <a:r>
              <a:rPr lang="ja-JP" altLang="en-US" sz="1200" b="1" dirty="0">
                <a:latin typeface="+mj-ea"/>
                <a:ea typeface="+mj-ea"/>
              </a:rPr>
              <a:t>■ＰＣ：ナンバー履歴保存期間、バックアップスケジュール、定期リブートスケジュール</a:t>
            </a:r>
            <a:r>
              <a:rPr lang="ja-JP" altLang="en-US" sz="1100" b="1" dirty="0">
                <a:solidFill>
                  <a:schemeClr val="accent5"/>
                </a:solidFill>
                <a:latin typeface="+mj-ea"/>
                <a:ea typeface="+mj-ea"/>
              </a:rPr>
              <a:t>　</a:t>
            </a:r>
            <a:br>
              <a:rPr lang="en-US" altLang="ja-JP" sz="1200" b="1" dirty="0">
                <a:latin typeface="+mn-ea"/>
                <a:ea typeface="+mn-ea"/>
              </a:rPr>
            </a:br>
            <a:r>
              <a:rPr lang="ja-JP" altLang="en-US" sz="1200" b="1" dirty="0">
                <a:latin typeface="+mn-ea"/>
                <a:ea typeface="+mn-ea"/>
              </a:rPr>
              <a:t>　　</a:t>
            </a:r>
          </a:p>
        </p:txBody>
      </p:sp>
    </p:spTree>
    <p:extLst>
      <p:ext uri="{BB962C8B-B14F-4D97-AF65-F5344CB8AC3E}">
        <p14:creationId xmlns:p14="http://schemas.microsoft.com/office/powerpoint/2010/main" val="3258277410"/>
      </p:ext>
    </p:extLst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9F45F3-94AA-AD13-4C51-B3F765B854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D48865-FF27-F30C-2EEC-32FE989FF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0250" y="2857500"/>
            <a:ext cx="5222875" cy="1143000"/>
          </a:xfrm>
        </p:spPr>
        <p:txBody>
          <a:bodyPr/>
          <a:lstStyle/>
          <a:p>
            <a:r>
              <a:rPr lang="ja-JP" altLang="en-US" dirty="0"/>
              <a:t>５</a:t>
            </a:r>
            <a:r>
              <a:rPr kumimoji="1" lang="ja-JP" altLang="en-US" dirty="0"/>
              <a:t>．試験成績</a:t>
            </a:r>
          </a:p>
        </p:txBody>
      </p:sp>
    </p:spTree>
    <p:extLst>
      <p:ext uri="{BB962C8B-B14F-4D97-AF65-F5344CB8AC3E}">
        <p14:creationId xmlns:p14="http://schemas.microsoft.com/office/powerpoint/2010/main" val="36067068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176A19-3CBA-1F48-93FD-C4CF1C0DA5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3F7F5C-BD45-D620-65A7-7748D9486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試験成績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C0EC4CD6-D858-8D6D-732D-D225AAA15440}"/>
              </a:ext>
            </a:extLst>
          </p:cNvPr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17401517"/>
              </p:ext>
            </p:extLst>
          </p:nvPr>
        </p:nvGraphicFramePr>
        <p:xfrm>
          <a:off x="441737" y="695523"/>
          <a:ext cx="5402470" cy="578479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290125">
                  <a:extLst>
                    <a:ext uri="{9D8B030D-6E8A-4147-A177-3AD203B41FA5}">
                      <a16:colId xmlns:a16="http://schemas.microsoft.com/office/drawing/2014/main" val="405466580"/>
                    </a:ext>
                  </a:extLst>
                </a:gridCol>
                <a:gridCol w="474749">
                  <a:extLst>
                    <a:ext uri="{9D8B030D-6E8A-4147-A177-3AD203B41FA5}">
                      <a16:colId xmlns:a16="http://schemas.microsoft.com/office/drawing/2014/main" val="3294119769"/>
                    </a:ext>
                  </a:extLst>
                </a:gridCol>
                <a:gridCol w="1139023">
                  <a:extLst>
                    <a:ext uri="{9D8B030D-6E8A-4147-A177-3AD203B41FA5}">
                      <a16:colId xmlns:a16="http://schemas.microsoft.com/office/drawing/2014/main" val="1544239572"/>
                    </a:ext>
                  </a:extLst>
                </a:gridCol>
                <a:gridCol w="2755678">
                  <a:extLst>
                    <a:ext uri="{9D8B030D-6E8A-4147-A177-3AD203B41FA5}">
                      <a16:colId xmlns:a16="http://schemas.microsoft.com/office/drawing/2014/main" val="2501092690"/>
                    </a:ext>
                  </a:extLst>
                </a:gridCol>
                <a:gridCol w="413208">
                  <a:extLst>
                    <a:ext uri="{9D8B030D-6E8A-4147-A177-3AD203B41FA5}">
                      <a16:colId xmlns:a16="http://schemas.microsoft.com/office/drawing/2014/main" val="2688401724"/>
                    </a:ext>
                  </a:extLst>
                </a:gridCol>
                <a:gridCol w="329687">
                  <a:extLst>
                    <a:ext uri="{9D8B030D-6E8A-4147-A177-3AD203B41FA5}">
                      <a16:colId xmlns:a16="http://schemas.microsoft.com/office/drawing/2014/main" val="4042400068"/>
                    </a:ext>
                  </a:extLst>
                </a:gridCol>
              </a:tblGrid>
              <a:tr h="20373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1" u="none" strike="noStrike" dirty="0">
                          <a:effectLst/>
                          <a:latin typeface="+mn-ea"/>
                          <a:ea typeface="+mn-ea"/>
                        </a:rPr>
                        <a:t>分類</a:t>
                      </a:r>
                      <a:endParaRPr lang="ja-JP" alt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1" u="none" strike="noStrike" dirty="0">
                          <a:effectLst/>
                          <a:latin typeface="+mn-ea"/>
                          <a:ea typeface="+mn-ea"/>
                        </a:rPr>
                        <a:t>試験項目</a:t>
                      </a:r>
                      <a:endParaRPr lang="ja-JP" alt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1" u="none" strike="noStrike" dirty="0">
                          <a:effectLst/>
                          <a:latin typeface="+mn-ea"/>
                          <a:ea typeface="+mn-ea"/>
                        </a:rPr>
                        <a:t>確認内容</a:t>
                      </a:r>
                      <a:endParaRPr lang="ja-JP" alt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1" u="none" strike="noStrike" dirty="0">
                          <a:effectLst/>
                          <a:latin typeface="+mn-ea"/>
                          <a:ea typeface="+mn-ea"/>
                        </a:rPr>
                        <a:t>試験結果</a:t>
                      </a:r>
                      <a:endParaRPr lang="ja-JP" alt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3773880"/>
                  </a:ext>
                </a:extLst>
              </a:tr>
              <a:tr h="175633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カメラ</a:t>
                      </a:r>
                      <a:b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</a:br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単体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ナンバー</a:t>
                      </a:r>
                      <a:b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認識精度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車両の速度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□ 想定される上限スピードでナンバーを認識できること。</a:t>
                      </a:r>
                      <a:b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（</a:t>
                      </a:r>
                      <a:r>
                        <a:rPr lang="en-US" altLang="ja-JP" sz="700" u="none" strike="noStrike" dirty="0">
                          <a:effectLst/>
                          <a:latin typeface="+mn-ea"/>
                          <a:ea typeface="+mn-ea"/>
                        </a:rPr>
                        <a:t>※ICT</a:t>
                      </a: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ツールで測定して確認）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日中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extLst>
                  <a:ext uri="{0D108BD9-81ED-4DB2-BD59-A6C34878D82A}">
                    <a16:rowId xmlns:a16="http://schemas.microsoft.com/office/drawing/2014/main" val="2916445535"/>
                  </a:ext>
                </a:extLst>
              </a:tr>
              <a:tr h="17563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夜間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extLst>
                  <a:ext uri="{0D108BD9-81ED-4DB2-BD59-A6C34878D82A}">
                    <a16:rowId xmlns:a16="http://schemas.microsoft.com/office/drawing/2014/main" val="62481409"/>
                  </a:ext>
                </a:extLst>
              </a:tr>
              <a:tr h="17563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車両の動線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□ 想定される全ての動線（入出場コース）でナンバーを認識できること。</a:t>
                      </a:r>
                      <a:b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（</a:t>
                      </a:r>
                      <a:r>
                        <a:rPr lang="en-US" altLang="ja-JP" sz="700" u="none" strike="noStrike" dirty="0">
                          <a:effectLst/>
                          <a:latin typeface="+mn-ea"/>
                          <a:ea typeface="+mn-ea"/>
                        </a:rPr>
                        <a:t>※ICT</a:t>
                      </a: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ツールで測定して確認、★確認した動線も記載しておく）</a:t>
                      </a:r>
                      <a:b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□ 入出場判定が自動の場合は、判定結果も正しいこと。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日中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extLst>
                  <a:ext uri="{0D108BD9-81ED-4DB2-BD59-A6C34878D82A}">
                    <a16:rowId xmlns:a16="http://schemas.microsoft.com/office/drawing/2014/main" val="2496096915"/>
                  </a:ext>
                </a:extLst>
              </a:tr>
              <a:tr h="42285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夜間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extLst>
                  <a:ext uri="{0D108BD9-81ED-4DB2-BD59-A6C34878D82A}">
                    <a16:rowId xmlns:a16="http://schemas.microsoft.com/office/drawing/2014/main" val="1315754488"/>
                  </a:ext>
                </a:extLst>
              </a:tr>
              <a:tr h="17563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連続通過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 rowSpan="2">
                  <a:txBody>
                    <a:bodyPr/>
                    <a:lstStyle/>
                    <a:p>
                      <a:pPr algn="l" fontAlgn="ctr"/>
                      <a:b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□ 車両が連なって通過してもナンバーを認識できること。</a:t>
                      </a:r>
                      <a:b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（</a:t>
                      </a:r>
                      <a:r>
                        <a:rPr lang="en-US" altLang="ja-JP" sz="700" u="none" strike="noStrike" dirty="0">
                          <a:effectLst/>
                          <a:latin typeface="+mn-ea"/>
                          <a:ea typeface="+mn-ea"/>
                        </a:rPr>
                        <a:t>※ICT</a:t>
                      </a: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ツールで測定して確認）</a:t>
                      </a:r>
                      <a:b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</a:b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日中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extLst>
                  <a:ext uri="{0D108BD9-81ED-4DB2-BD59-A6C34878D82A}">
                    <a16:rowId xmlns:a16="http://schemas.microsoft.com/office/drawing/2014/main" val="3508066360"/>
                  </a:ext>
                </a:extLst>
              </a:tr>
              <a:tr h="30385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夜間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extLst>
                  <a:ext uri="{0D108BD9-81ED-4DB2-BD59-A6C34878D82A}">
                    <a16:rowId xmlns:a16="http://schemas.microsoft.com/office/drawing/2014/main" val="434670744"/>
                  </a:ext>
                </a:extLst>
              </a:tr>
              <a:tr h="17563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太陽光の影響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□ スマホアプリ等での事前確認結果を記載し、</a:t>
                      </a:r>
                      <a:b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     影響ある場合はその時間帯にテストを実施し結果も記載する。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朝日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extLst>
                  <a:ext uri="{0D108BD9-81ED-4DB2-BD59-A6C34878D82A}">
                    <a16:rowId xmlns:a16="http://schemas.microsoft.com/office/drawing/2014/main" val="4061330291"/>
                  </a:ext>
                </a:extLst>
              </a:tr>
              <a:tr h="18486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西日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extLst>
                  <a:ext uri="{0D108BD9-81ED-4DB2-BD59-A6C34878D82A}">
                    <a16:rowId xmlns:a16="http://schemas.microsoft.com/office/drawing/2014/main" val="3852076451"/>
                  </a:ext>
                </a:extLst>
              </a:tr>
              <a:tr h="360496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映像監視</a:t>
                      </a:r>
                      <a:b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</a:br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ソフト</a:t>
                      </a:r>
                      <a:b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</a:br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＆</a:t>
                      </a:r>
                      <a:b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</a:br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パソコン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基本動作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疎通確認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□ </a:t>
                      </a:r>
                      <a:r>
                        <a:rPr lang="en-US" altLang="ja-JP" sz="700" u="none" strike="noStrike" dirty="0">
                          <a:effectLst/>
                          <a:latin typeface="+mn-ea"/>
                          <a:ea typeface="+mn-ea"/>
                        </a:rPr>
                        <a:t>PC</a:t>
                      </a: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からカメラ、スイッチ、レコーダー、外部機器（外部</a:t>
                      </a:r>
                      <a:r>
                        <a:rPr lang="en-US" altLang="ja-JP" sz="700" u="none" strike="noStrike" dirty="0">
                          <a:effectLst/>
                          <a:latin typeface="+mn-ea"/>
                          <a:ea typeface="+mn-ea"/>
                        </a:rPr>
                        <a:t>IO</a:t>
                      </a: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、パトライト等）に</a:t>
                      </a:r>
                      <a:r>
                        <a:rPr lang="en-US" altLang="ja-JP" sz="700" u="none" strike="noStrike" dirty="0">
                          <a:effectLst/>
                          <a:latin typeface="+mn-ea"/>
                          <a:ea typeface="+mn-ea"/>
                        </a:rPr>
                        <a:t>Ping</a:t>
                      </a: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コマンドを実行し、応答があること。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ー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extLst>
                  <a:ext uri="{0D108BD9-81ED-4DB2-BD59-A6C34878D82A}">
                    <a16:rowId xmlns:a16="http://schemas.microsoft.com/office/drawing/2014/main" val="2812204111"/>
                  </a:ext>
                </a:extLst>
              </a:tr>
              <a:tr h="36049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時計設定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□ </a:t>
                      </a:r>
                      <a:r>
                        <a:rPr lang="en-US" altLang="ja-JP" sz="700" u="none" strike="noStrike" dirty="0">
                          <a:effectLst/>
                          <a:latin typeface="+mn-ea"/>
                          <a:ea typeface="+mn-ea"/>
                        </a:rPr>
                        <a:t>PC</a:t>
                      </a: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、カメラ、スイッチ、レコーダーの日時時刻が正しく、同期がとれていること。</a:t>
                      </a:r>
                      <a:b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    </a:t>
                      </a:r>
                      <a:r>
                        <a:rPr lang="en-US" altLang="ja-JP" sz="700" u="none" strike="noStrike" dirty="0">
                          <a:effectLst/>
                          <a:latin typeface="+mn-ea"/>
                          <a:ea typeface="+mn-ea"/>
                        </a:rPr>
                        <a:t>(PC</a:t>
                      </a: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とスイッチはレコーダーに対して</a:t>
                      </a:r>
                      <a:r>
                        <a:rPr lang="en-US" altLang="ja-JP" sz="700" u="none" strike="noStrike" dirty="0">
                          <a:effectLst/>
                          <a:latin typeface="+mn-ea"/>
                          <a:ea typeface="+mn-ea"/>
                        </a:rPr>
                        <a:t>NTP</a:t>
                      </a: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で同期させる</a:t>
                      </a:r>
                      <a:r>
                        <a:rPr lang="en-US" altLang="ja-JP" sz="700" u="none" strike="noStrike" dirty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en-US" altLang="ja-JP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ー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extLst>
                  <a:ext uri="{0D108BD9-81ED-4DB2-BD59-A6C34878D82A}">
                    <a16:rowId xmlns:a16="http://schemas.microsoft.com/office/drawing/2014/main" val="3934569941"/>
                  </a:ext>
                </a:extLst>
              </a:tr>
              <a:tr h="30472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自動起動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□ 電源ボタンを押して</a:t>
                      </a:r>
                      <a:r>
                        <a:rPr lang="en-US" altLang="ja-JP" sz="700" u="none" strike="noStrike" dirty="0">
                          <a:effectLst/>
                          <a:latin typeface="+mn-ea"/>
                          <a:ea typeface="+mn-ea"/>
                        </a:rPr>
                        <a:t>PC</a:t>
                      </a: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が起動し、一定時間後に監視制御ソフト（</a:t>
                      </a:r>
                      <a:r>
                        <a:rPr lang="en-US" altLang="ja-JP" sz="700" u="none" strike="noStrike" dirty="0">
                          <a:effectLst/>
                          <a:latin typeface="+mn-ea"/>
                          <a:ea typeface="+mn-ea"/>
                        </a:rPr>
                        <a:t>WV-ASM300</a:t>
                      </a: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）が自動起動すること。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ー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extLst>
                  <a:ext uri="{0D108BD9-81ED-4DB2-BD59-A6C34878D82A}">
                    <a16:rowId xmlns:a16="http://schemas.microsoft.com/office/drawing/2014/main" val="112416032"/>
                  </a:ext>
                </a:extLst>
              </a:tr>
              <a:tr h="59848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定期リブート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□ </a:t>
                      </a:r>
                      <a:r>
                        <a:rPr lang="en-US" altLang="ja-JP" sz="700" u="none" strike="noStrike" dirty="0">
                          <a:effectLst/>
                          <a:latin typeface="+mn-ea"/>
                          <a:ea typeface="+mn-ea"/>
                        </a:rPr>
                        <a:t>PC</a:t>
                      </a: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が所定のスケジュールで自動再起動し、監視ソフト</a:t>
                      </a:r>
                      <a:r>
                        <a:rPr lang="en-US" altLang="ja-JP" sz="700" u="none" strike="noStrike" dirty="0">
                          <a:effectLst/>
                          <a:latin typeface="+mn-ea"/>
                          <a:ea typeface="+mn-ea"/>
                        </a:rPr>
                        <a:t>ASM300</a:t>
                      </a: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も起動すること。</a:t>
                      </a:r>
                      <a:b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  （運用の影響のない時間帯で 、毎日の実施を推奨）</a:t>
                      </a:r>
                      <a:b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□ 再起動時間は車両の通行がない、または少ない時間帯とすること。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ー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TW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extLst>
                  <a:ext uri="{0D108BD9-81ED-4DB2-BD59-A6C34878D82A}">
                    <a16:rowId xmlns:a16="http://schemas.microsoft.com/office/drawing/2014/main" val="3912212822"/>
                  </a:ext>
                </a:extLst>
              </a:tr>
              <a:tr h="59848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画面表示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□ 操作モニター、ナンバーキャッチモニターが正常に表示されること。</a:t>
                      </a:r>
                      <a:b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 （ナンバーキャッチモニターが表示されていない場合、操作モニターのナンバーキャッチアイコンを押して正常に起動されること。）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ー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extLst>
                  <a:ext uri="{0D108BD9-81ED-4DB2-BD59-A6C34878D82A}">
                    <a16:rowId xmlns:a16="http://schemas.microsoft.com/office/drawing/2014/main" val="2142318921"/>
                  </a:ext>
                </a:extLst>
              </a:tr>
              <a:tr h="30472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カメラ登録状況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□ 操作モニターに登録した各カメラのアイコンが正常に表示されること。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ー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extLst>
                  <a:ext uri="{0D108BD9-81ED-4DB2-BD59-A6C34878D82A}">
                    <a16:rowId xmlns:a16="http://schemas.microsoft.com/office/drawing/2014/main" val="3298951442"/>
                  </a:ext>
                </a:extLst>
              </a:tr>
              <a:tr h="30472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画角確認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□ 登録した各カメラの画角が、ナンバー認識の設計どおりになっていること。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ー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extLst>
                  <a:ext uri="{0D108BD9-81ED-4DB2-BD59-A6C34878D82A}">
                    <a16:rowId xmlns:a16="http://schemas.microsoft.com/office/drawing/2014/main" val="1517340479"/>
                  </a:ext>
                </a:extLst>
              </a:tr>
              <a:tr h="65445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ライブ映像確認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□ 各カメラのライブ映像が１画および多画面（４画、９画など）で正常に表示できること。</a:t>
                      </a:r>
                      <a:b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□  多画面時に動きにカクツキ（秒１コマ表示）のないこと。</a:t>
                      </a:r>
                      <a:b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ja-JP" sz="700" u="none" strike="noStrike" dirty="0">
                          <a:effectLst/>
                          <a:latin typeface="+mn-ea"/>
                          <a:ea typeface="+mn-ea"/>
                        </a:rPr>
                        <a:t>(ASM300</a:t>
                      </a: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のライブ取得先が”カメラ”で”</a:t>
                      </a:r>
                      <a:r>
                        <a:rPr lang="en-US" altLang="ja-JP" sz="700" u="none" strike="noStrike" dirty="0">
                          <a:effectLst/>
                          <a:latin typeface="+mn-ea"/>
                          <a:ea typeface="+mn-ea"/>
                        </a:rPr>
                        <a:t>AUTO”</a:t>
                      </a: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になっていること）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ー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extLst>
                  <a:ext uri="{0D108BD9-81ED-4DB2-BD59-A6C34878D82A}">
                    <a16:rowId xmlns:a16="http://schemas.microsoft.com/office/drawing/2014/main" val="2092665552"/>
                  </a:ext>
                </a:extLst>
              </a:tr>
              <a:tr h="30472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700" u="none" strike="noStrike">
                          <a:effectLst/>
                          <a:latin typeface="+mn-ea"/>
                          <a:ea typeface="+mn-ea"/>
                        </a:rPr>
                        <a:t>再生映像確認</a:t>
                      </a:r>
                      <a:endParaRPr lang="zh-TW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□ 各カメラの再生映像が１画および４画で正常に表示できること。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ー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9" marR="3149" marT="3149" marB="0" anchor="ctr"/>
                </a:tc>
                <a:extLst>
                  <a:ext uri="{0D108BD9-81ED-4DB2-BD59-A6C34878D82A}">
                    <a16:rowId xmlns:a16="http://schemas.microsoft.com/office/drawing/2014/main" val="2528507224"/>
                  </a:ext>
                </a:extLst>
              </a:tr>
            </a:tbl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20E68ED9-73EA-B9A7-B148-E4B29D770261}"/>
              </a:ext>
            </a:extLst>
          </p:cNvPr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579741147"/>
              </p:ext>
            </p:extLst>
          </p:nvPr>
        </p:nvGraphicFramePr>
        <p:xfrm>
          <a:off x="6323938" y="695524"/>
          <a:ext cx="5402469" cy="5169221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290834">
                  <a:extLst>
                    <a:ext uri="{9D8B030D-6E8A-4147-A177-3AD203B41FA5}">
                      <a16:colId xmlns:a16="http://schemas.microsoft.com/office/drawing/2014/main" val="1016223295"/>
                    </a:ext>
                  </a:extLst>
                </a:gridCol>
                <a:gridCol w="460123">
                  <a:extLst>
                    <a:ext uri="{9D8B030D-6E8A-4147-A177-3AD203B41FA5}">
                      <a16:colId xmlns:a16="http://schemas.microsoft.com/office/drawing/2014/main" val="3490782551"/>
                    </a:ext>
                  </a:extLst>
                </a:gridCol>
                <a:gridCol w="1137037">
                  <a:extLst>
                    <a:ext uri="{9D8B030D-6E8A-4147-A177-3AD203B41FA5}">
                      <a16:colId xmlns:a16="http://schemas.microsoft.com/office/drawing/2014/main" val="217782069"/>
                    </a:ext>
                  </a:extLst>
                </a:gridCol>
                <a:gridCol w="2758727">
                  <a:extLst>
                    <a:ext uri="{9D8B030D-6E8A-4147-A177-3AD203B41FA5}">
                      <a16:colId xmlns:a16="http://schemas.microsoft.com/office/drawing/2014/main" val="2261002771"/>
                    </a:ext>
                  </a:extLst>
                </a:gridCol>
                <a:gridCol w="425255">
                  <a:extLst>
                    <a:ext uri="{9D8B030D-6E8A-4147-A177-3AD203B41FA5}">
                      <a16:colId xmlns:a16="http://schemas.microsoft.com/office/drawing/2014/main" val="3132614986"/>
                    </a:ext>
                  </a:extLst>
                </a:gridCol>
                <a:gridCol w="330493">
                  <a:extLst>
                    <a:ext uri="{9D8B030D-6E8A-4147-A177-3AD203B41FA5}">
                      <a16:colId xmlns:a16="http://schemas.microsoft.com/office/drawing/2014/main" val="3890109360"/>
                    </a:ext>
                  </a:extLst>
                </a:gridCol>
              </a:tblGrid>
              <a:tr h="23183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1" u="none" strike="noStrike" dirty="0">
                          <a:effectLst/>
                          <a:latin typeface="+mn-ea"/>
                          <a:ea typeface="+mn-ea"/>
                        </a:rPr>
                        <a:t>分類</a:t>
                      </a:r>
                      <a:endParaRPr lang="ja-JP" alt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1" u="none" strike="noStrike" dirty="0">
                          <a:effectLst/>
                          <a:latin typeface="+mn-ea"/>
                          <a:ea typeface="+mn-ea"/>
                        </a:rPr>
                        <a:t>試験項目</a:t>
                      </a:r>
                      <a:endParaRPr lang="ja-JP" alt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1" u="none" strike="noStrike" dirty="0">
                          <a:effectLst/>
                          <a:latin typeface="+mn-ea"/>
                          <a:ea typeface="+mn-ea"/>
                        </a:rPr>
                        <a:t>確認内容</a:t>
                      </a:r>
                      <a:endParaRPr lang="ja-JP" alt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1" u="none" strike="noStrike" dirty="0">
                          <a:effectLst/>
                          <a:latin typeface="+mn-ea"/>
                          <a:ea typeface="+mn-ea"/>
                        </a:rPr>
                        <a:t>試験結果</a:t>
                      </a:r>
                      <a:endParaRPr lang="ja-JP" alt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2359066"/>
                  </a:ext>
                </a:extLst>
              </a:tr>
              <a:tr h="780284">
                <a:tc rowSpan="13"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映像監視</a:t>
                      </a:r>
                      <a:b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</a:br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ソフト</a:t>
                      </a:r>
                      <a:b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</a:br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＆</a:t>
                      </a:r>
                      <a:b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</a:br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パソコン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ナンバー</a:t>
                      </a:r>
                      <a:br>
                        <a:rPr lang="en-US" altLang="ja-JP" sz="70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情報受信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700" u="none" strike="noStrike" dirty="0">
                          <a:effectLst/>
                          <a:latin typeface="+mn-ea"/>
                          <a:ea typeface="+mn-ea"/>
                        </a:rPr>
                        <a:t>認識結果表示</a:t>
                      </a:r>
                      <a:endParaRPr lang="zh-TW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□ 「認識情報」画面に各車両のナンバー情報、静止画像が表示されること。</a:t>
                      </a:r>
                      <a:b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□  以下の場合の動作が運用仕様どおりになっているかも確認。</a:t>
                      </a:r>
                      <a:b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　  （「履歴ルール設定」の内容も確認）</a:t>
                      </a:r>
                      <a:b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　　  ①同一ナンバーが連続した場合</a:t>
                      </a:r>
                      <a:b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　　  ②ナンバーの一部項目が認識できなかった場合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ー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/>
                </a:tc>
                <a:extLst>
                  <a:ext uri="{0D108BD9-81ED-4DB2-BD59-A6C34878D82A}">
                    <a16:rowId xmlns:a16="http://schemas.microsoft.com/office/drawing/2014/main" val="844597329"/>
                  </a:ext>
                </a:extLst>
              </a:tr>
              <a:tr h="34675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履歴出力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□ ナンバー情報の履歴が正しくファイル出力できること。</a:t>
                      </a:r>
                      <a:b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   </a:t>
                      </a:r>
                      <a:r>
                        <a:rPr lang="en-US" altLang="ja-JP" sz="700" u="none" strike="noStrike" dirty="0">
                          <a:effectLst/>
                          <a:latin typeface="+mn-ea"/>
                          <a:ea typeface="+mn-ea"/>
                        </a:rPr>
                        <a:t>(CSV</a:t>
                      </a: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および</a:t>
                      </a:r>
                      <a:r>
                        <a:rPr lang="en-US" altLang="ja-JP" sz="700" u="none" strike="noStrike" dirty="0">
                          <a:effectLst/>
                          <a:latin typeface="+mn-ea"/>
                          <a:ea typeface="+mn-ea"/>
                        </a:rPr>
                        <a:t>HTML</a:t>
                      </a: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の両方で確認。</a:t>
                      </a:r>
                      <a:r>
                        <a:rPr lang="en-US" altLang="ja-JP" sz="700" u="none" strike="noStrike" dirty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en-US" altLang="ja-JP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ー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/>
                </a:tc>
                <a:extLst>
                  <a:ext uri="{0D108BD9-81ED-4DB2-BD59-A6C34878D82A}">
                    <a16:rowId xmlns:a16="http://schemas.microsoft.com/office/drawing/2014/main" val="3949513161"/>
                  </a:ext>
                </a:extLst>
              </a:tr>
              <a:tr h="39214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ナンバー</a:t>
                      </a:r>
                      <a:br>
                        <a:rPr lang="en-US" altLang="ja-JP" sz="70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照合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登録ナンバーリスト</a:t>
                      </a:r>
                      <a:b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</a:br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作成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□ 登録ナンバーリストを作成し、ナンバー情報を登録できこと。</a:t>
                      </a:r>
                      <a:b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□  ユーザー作成の</a:t>
                      </a:r>
                      <a:r>
                        <a:rPr lang="en-US" altLang="ja-JP" sz="700" u="none" strike="noStrike" dirty="0">
                          <a:effectLst/>
                          <a:latin typeface="+mn-ea"/>
                          <a:ea typeface="+mn-ea"/>
                        </a:rPr>
                        <a:t>CSV</a:t>
                      </a: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データがある場合は、正しくインポートできるかも確認。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ー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/>
                </a:tc>
                <a:extLst>
                  <a:ext uri="{0D108BD9-81ED-4DB2-BD59-A6C34878D82A}">
                    <a16:rowId xmlns:a16="http://schemas.microsoft.com/office/drawing/2014/main" val="225002305"/>
                  </a:ext>
                </a:extLst>
              </a:tr>
              <a:tr h="19985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照合アラーム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/>
                </a:tc>
                <a:tc rowSpan="4"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照合動作仕様（ルール）ごとに所定のアラーム動作をすること。</a:t>
                      </a:r>
                      <a:b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□ 画面表示（ポップアップ、「アラーム」画 面）</a:t>
                      </a:r>
                      <a:b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□ 外部機器との連携動作</a:t>
                      </a:r>
                      <a:b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　　連携する他社納品機器が動作確認できない状況の場合は、</a:t>
                      </a:r>
                      <a:b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　　接点出力等の動作が相手側機器の要求仕様どおりか確認。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仕様１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/>
                </a:tc>
                <a:extLst>
                  <a:ext uri="{0D108BD9-81ED-4DB2-BD59-A6C34878D82A}">
                    <a16:rowId xmlns:a16="http://schemas.microsoft.com/office/drawing/2014/main" val="2228979956"/>
                  </a:ext>
                </a:extLst>
              </a:tr>
              <a:tr h="19985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仕様２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/>
                </a:tc>
                <a:extLst>
                  <a:ext uri="{0D108BD9-81ED-4DB2-BD59-A6C34878D82A}">
                    <a16:rowId xmlns:a16="http://schemas.microsoft.com/office/drawing/2014/main" val="3056282823"/>
                  </a:ext>
                </a:extLst>
              </a:tr>
              <a:tr h="19985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仕様３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/>
                </a:tc>
                <a:extLst>
                  <a:ext uri="{0D108BD9-81ED-4DB2-BD59-A6C34878D82A}">
                    <a16:rowId xmlns:a16="http://schemas.microsoft.com/office/drawing/2014/main" val="2902691486"/>
                  </a:ext>
                </a:extLst>
              </a:tr>
              <a:tr h="19985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・・・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/>
                </a:tc>
                <a:extLst>
                  <a:ext uri="{0D108BD9-81ED-4DB2-BD59-A6C34878D82A}">
                    <a16:rowId xmlns:a16="http://schemas.microsoft.com/office/drawing/2014/main" val="2215859059"/>
                  </a:ext>
                </a:extLst>
              </a:tr>
              <a:tr h="19985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滞留検知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滞留アラーム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/>
                </a:tc>
                <a:tc rowSpan="4"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滞留動作仕様（ルール）ごとに所定のアラーム動作をすること。</a:t>
                      </a:r>
                      <a:b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□ 画面表示（ポップアップ、「アラーム」画面）</a:t>
                      </a:r>
                      <a:b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□ 外部機器との連携動作</a:t>
                      </a:r>
                      <a:b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　　連携する他社納品機器が動作確認できない状況の場合は、</a:t>
                      </a:r>
                      <a:b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　　接点出力等の動作が相手側機器の要求仕様どおりか確認する。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仕様１</a:t>
                      </a:r>
                    </a:p>
                  </a:txBody>
                  <a:tcPr marL="3296" marR="3296" marT="329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/>
                </a:tc>
                <a:extLst>
                  <a:ext uri="{0D108BD9-81ED-4DB2-BD59-A6C34878D82A}">
                    <a16:rowId xmlns:a16="http://schemas.microsoft.com/office/drawing/2014/main" val="393371989"/>
                  </a:ext>
                </a:extLst>
              </a:tr>
              <a:tr h="19985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仕様２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/>
                </a:tc>
                <a:extLst>
                  <a:ext uri="{0D108BD9-81ED-4DB2-BD59-A6C34878D82A}">
                    <a16:rowId xmlns:a16="http://schemas.microsoft.com/office/drawing/2014/main" val="434243395"/>
                  </a:ext>
                </a:extLst>
              </a:tr>
              <a:tr h="19985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仕様３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/>
                </a:tc>
                <a:extLst>
                  <a:ext uri="{0D108BD9-81ED-4DB2-BD59-A6C34878D82A}">
                    <a16:rowId xmlns:a16="http://schemas.microsoft.com/office/drawing/2014/main" val="1204981289"/>
                  </a:ext>
                </a:extLst>
              </a:tr>
              <a:tr h="19985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・・・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/>
                </a:tc>
                <a:extLst>
                  <a:ext uri="{0D108BD9-81ED-4DB2-BD59-A6C34878D82A}">
                    <a16:rowId xmlns:a16="http://schemas.microsoft.com/office/drawing/2014/main" val="688288138"/>
                  </a:ext>
                </a:extLst>
              </a:tr>
              <a:tr h="39214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保守機能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700" u="none" strike="noStrike">
                          <a:effectLst/>
                          <a:latin typeface="+mn-ea"/>
                          <a:ea typeface="+mn-ea"/>
                        </a:rPr>
                        <a:t>履歴保存期間</a:t>
                      </a:r>
                      <a:endParaRPr lang="zh-TW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□ 履歴の保存期間の設定が要求仕様どおりになっていること。</a:t>
                      </a:r>
                      <a:b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   （「履歴ルール設定」の内容。初期値：</a:t>
                      </a:r>
                      <a:r>
                        <a:rPr lang="en-US" altLang="ja-JP" sz="700" u="none" strike="noStrike" dirty="0">
                          <a:effectLst/>
                          <a:latin typeface="+mn-ea"/>
                          <a:ea typeface="+mn-ea"/>
                        </a:rPr>
                        <a:t>60</a:t>
                      </a: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日。最大</a:t>
                      </a:r>
                      <a:r>
                        <a:rPr lang="en-US" altLang="ja-JP" sz="700" u="none" strike="noStrike" dirty="0">
                          <a:effectLst/>
                          <a:latin typeface="+mn-ea"/>
                          <a:ea typeface="+mn-ea"/>
                        </a:rPr>
                        <a:t>120</a:t>
                      </a: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日まで設定可能）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ー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/>
                </a:tc>
                <a:extLst>
                  <a:ext uri="{0D108BD9-81ED-4DB2-BD59-A6C34878D82A}">
                    <a16:rowId xmlns:a16="http://schemas.microsoft.com/office/drawing/2014/main" val="2443403868"/>
                  </a:ext>
                </a:extLst>
              </a:tr>
              <a:tr h="142719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+mn-ea"/>
                          <a:ea typeface="+mn-ea"/>
                        </a:rPr>
                        <a:t>バックアップ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□ ナンバー認識アプリのバックアップデータが自動で作成されていること。</a:t>
                      </a:r>
                      <a:b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□ バックアップ先は「バックアップ設定」画面で設定したフォルダで、</a:t>
                      </a:r>
                      <a:r>
                        <a:rPr lang="en-US" altLang="ja-JP" sz="700" u="none" strike="noStrike" dirty="0">
                          <a:effectLst/>
                          <a:latin typeface="+mn-ea"/>
                          <a:ea typeface="+mn-ea"/>
                        </a:rPr>
                        <a:t>C</a:t>
                      </a: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ドライブとは別のドライブ（増設内蔵</a:t>
                      </a:r>
                      <a:r>
                        <a:rPr lang="en-US" altLang="ja-JP" sz="700" u="none" strike="noStrike" dirty="0">
                          <a:effectLst/>
                          <a:latin typeface="+mn-ea"/>
                          <a:ea typeface="+mn-ea"/>
                        </a:rPr>
                        <a:t>HDD</a:t>
                      </a: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）になっていること。</a:t>
                      </a:r>
                      <a:b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□ 開始時間は車両の通行がない、または少ない時間帯になっていること。</a:t>
                      </a:r>
                      <a:b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□ バックアップ動作の時間帯が</a:t>
                      </a:r>
                      <a:r>
                        <a:rPr lang="en-US" altLang="ja-JP" sz="700" u="none" strike="noStrike" dirty="0">
                          <a:effectLst/>
                          <a:latin typeface="+mn-ea"/>
                          <a:ea typeface="+mn-ea"/>
                        </a:rPr>
                        <a:t>PC</a:t>
                      </a: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自動リブート時間と被っていないこと。</a:t>
                      </a:r>
                      <a:b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　   ➡　</a:t>
                      </a:r>
                      <a:r>
                        <a:rPr lang="en-US" altLang="ja-JP" sz="700" u="none" strike="noStrike" dirty="0">
                          <a:effectLst/>
                          <a:latin typeface="+mn-ea"/>
                          <a:ea typeface="+mn-ea"/>
                        </a:rPr>
                        <a:t>PC</a:t>
                      </a:r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リブード＆アプリ起動完了後の時間とする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ー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296" marR="3296" marT="3296" marB="0" anchor="ctr"/>
                </a:tc>
                <a:extLst>
                  <a:ext uri="{0D108BD9-81ED-4DB2-BD59-A6C34878D82A}">
                    <a16:rowId xmlns:a16="http://schemas.microsoft.com/office/drawing/2014/main" val="30690229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0148323"/>
      </p:ext>
    </p:extLst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5FE5A8-9AAA-8382-EA14-D42ADAE0E6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23C103-4588-217A-47CC-82CD0A2CB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改訂履歴</a:t>
            </a: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CA727B41-1691-ACA6-2F2B-70CC46DB5A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1590030"/>
              </p:ext>
            </p:extLst>
          </p:nvPr>
        </p:nvGraphicFramePr>
        <p:xfrm>
          <a:off x="330171" y="960640"/>
          <a:ext cx="11531657" cy="47134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947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88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380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512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300" b="0" i="0" dirty="0">
                          <a:solidFill>
                            <a:schemeClr val="tx1"/>
                          </a:solidFill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  <a:cs typeface="Segoe UI Semilight" panose="020B0402040204020203" pitchFamily="34" charset="0"/>
                        </a:rPr>
                        <a:t>版</a:t>
                      </a:r>
                    </a:p>
                  </a:txBody>
                  <a:tcPr marL="121920" marR="121920" marT="60960" marB="6096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300" b="0" i="0" dirty="0">
                          <a:solidFill>
                            <a:schemeClr val="tx1"/>
                          </a:solidFill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  <a:cs typeface="Segoe UI Semilight" panose="020B0402040204020203" pitchFamily="34" charset="0"/>
                        </a:rPr>
                        <a:t>日付</a:t>
                      </a:r>
                    </a:p>
                  </a:txBody>
                  <a:tcPr marL="121920" marR="121920" marT="60960" marB="6096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300" b="0" i="0" dirty="0">
                          <a:solidFill>
                            <a:schemeClr val="tx1"/>
                          </a:solidFill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  <a:cs typeface="Segoe UI Semilight" panose="020B0402040204020203" pitchFamily="34" charset="0"/>
                        </a:rPr>
                        <a:t>変更内容</a:t>
                      </a:r>
                    </a:p>
                  </a:txBody>
                  <a:tcPr marL="121920" marR="121920" marT="60960" marB="6096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648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+mn-lt"/>
                          <a:ea typeface="Meiryo UI" panose="020B0604030504040204" pitchFamily="50" charset="-128"/>
                          <a:cs typeface="Segoe UI Semilight" panose="020B0402040204020203" pitchFamily="34" charset="0"/>
                        </a:rPr>
                        <a:t>1.0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+mn-lt"/>
                          <a:ea typeface="Meiryo UI" panose="020B0604030504040204" pitchFamily="50" charset="-128"/>
                          <a:cs typeface="Segoe UI Semilight" panose="020B0402040204020203" pitchFamily="34" charset="0"/>
                        </a:rPr>
                        <a:t>版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+mn-lt"/>
                          <a:ea typeface="Meiryo UI" panose="020B0604030504040204" pitchFamily="50" charset="-128"/>
                          <a:cs typeface="Segoe UI Semilight" panose="020B0402040204020203" pitchFamily="34" charset="0"/>
                        </a:rPr>
                        <a:t>202*.*.**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lt"/>
                        <a:ea typeface="Meiryo UI" panose="020B0604030504040204" pitchFamily="50" charset="-128"/>
                        <a:cs typeface="Segoe UI Semilight" panose="020B0402040204020203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+mn-lt"/>
                          <a:ea typeface="Meiryo UI" panose="020B0604030504040204" pitchFamily="50" charset="-128"/>
                          <a:cs typeface="Segoe UI Semilight" panose="020B0402040204020203" pitchFamily="34" charset="0"/>
                        </a:rPr>
                        <a:t>初版発行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5">
                <a:tc>
                  <a:txBody>
                    <a:bodyPr/>
                    <a:lstStyle/>
                    <a:p>
                      <a:pPr algn="ctr"/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lt"/>
                        <a:ea typeface="Meiryo UI" panose="020B0604030504040204" pitchFamily="50" charset="-128"/>
                        <a:cs typeface="Segoe UI Semilight" panose="020B0402040204020203" pitchFamily="34" charset="0"/>
                      </a:endParaRPr>
                    </a:p>
                  </a:txBody>
                  <a:tcPr marL="121920" marR="121920" marT="60960" marB="6096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lt"/>
                        <a:ea typeface="Meiryo UI" panose="020B0604030504040204" pitchFamily="50" charset="-128"/>
                        <a:cs typeface="Segoe UI Semilight" panose="020B0402040204020203" pitchFamily="34" charset="0"/>
                      </a:endParaRPr>
                    </a:p>
                  </a:txBody>
                  <a:tcPr marL="121920" marR="121920" marT="60960" marB="6096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lt"/>
                        <a:ea typeface="Meiryo UI" panose="020B0604030504040204" pitchFamily="50" charset="-128"/>
                        <a:cs typeface="Segoe UI Semilight" panose="020B0402040204020203" pitchFamily="34" charset="0"/>
                      </a:endParaRPr>
                    </a:p>
                  </a:txBody>
                  <a:tcPr marL="121920" marR="121920" marT="60960" marB="6096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338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lt"/>
                        <a:ea typeface="Meiryo UI" panose="020B0604030504040204" pitchFamily="50" charset="-128"/>
                        <a:cs typeface="Segoe UI Semilight" panose="020B0402040204020203" pitchFamily="34" charset="0"/>
                      </a:endParaRPr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lt"/>
                        <a:ea typeface="Meiryo UI" panose="020B0604030504040204" pitchFamily="50" charset="-128"/>
                        <a:cs typeface="Segoe UI Semilight" panose="020B0402040204020203" pitchFamily="34" charset="0"/>
                      </a:endParaRPr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lt"/>
                        <a:ea typeface="Meiryo UI" panose="020B0604030504040204" pitchFamily="50" charset="-128"/>
                        <a:cs typeface="Segoe UI Semilight" panose="020B0402040204020203" pitchFamily="34" charset="0"/>
                      </a:endParaRPr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7708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b="0">
                        <a:solidFill>
                          <a:schemeClr val="tx1"/>
                        </a:solidFill>
                        <a:latin typeface="+mn-lt"/>
                        <a:ea typeface="Meiryo UI" panose="020B0604030504040204" pitchFamily="50" charset="-128"/>
                        <a:cs typeface="Segoe UI Semilight" panose="020B0402040204020203" pitchFamily="34" charset="0"/>
                      </a:endParaRPr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b="0">
                        <a:solidFill>
                          <a:schemeClr val="tx1"/>
                        </a:solidFill>
                        <a:latin typeface="+mn-lt"/>
                        <a:ea typeface="Meiryo UI" panose="020B0604030504040204" pitchFamily="50" charset="-128"/>
                        <a:cs typeface="Segoe UI Semilight" panose="020B0402040204020203" pitchFamily="34" charset="0"/>
                      </a:endParaRPr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lt"/>
                        <a:ea typeface="Meiryo UI" panose="020B0604030504040204" pitchFamily="50" charset="-128"/>
                        <a:cs typeface="Segoe UI Semilight" panose="020B0402040204020203" pitchFamily="34" charset="0"/>
                      </a:endParaRPr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5114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b="0">
                        <a:solidFill>
                          <a:schemeClr val="tx1"/>
                        </a:solidFill>
                        <a:latin typeface="+mn-lt"/>
                        <a:ea typeface="Meiryo UI" panose="020B0604030504040204" pitchFamily="50" charset="-128"/>
                        <a:cs typeface="Segoe UI Semilight" panose="020B0402040204020203" pitchFamily="34" charset="0"/>
                      </a:endParaRPr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b="0">
                        <a:solidFill>
                          <a:schemeClr val="tx1"/>
                        </a:solidFill>
                        <a:latin typeface="+mn-lt"/>
                        <a:ea typeface="Meiryo UI" panose="020B0604030504040204" pitchFamily="50" charset="-128"/>
                        <a:cs typeface="Segoe UI Semilight" panose="020B0402040204020203" pitchFamily="34" charset="0"/>
                      </a:endParaRPr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lt"/>
                        <a:ea typeface="Meiryo UI" panose="020B0604030504040204" pitchFamily="50" charset="-128"/>
                        <a:cs typeface="Segoe UI Semilight" panose="020B0402040204020203" pitchFamily="34" charset="0"/>
                      </a:endParaRPr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4158113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DDE8361-DE32-BCEB-441B-8D660B66A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目次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B82EEE1-135E-700E-E66C-F4F4CAF1F41D}"/>
              </a:ext>
            </a:extLst>
          </p:cNvPr>
          <p:cNvSpPr txBox="1"/>
          <p:nvPr/>
        </p:nvSpPr>
        <p:spPr>
          <a:xfrm>
            <a:off x="599407" y="665655"/>
            <a:ext cx="11159620" cy="5409681"/>
          </a:xfrm>
          <a:prstGeom prst="rect">
            <a:avLst/>
          </a:prstGeom>
          <a:noFill/>
        </p:spPr>
        <p:txBody>
          <a:bodyPr wrap="none" tIns="90000" bIns="90000" rtlCol="0">
            <a:noAutofit/>
          </a:bodyPr>
          <a:lstStyle/>
          <a:p>
            <a:pPr algn="l">
              <a:lnSpc>
                <a:spcPct val="200000"/>
              </a:lnSpc>
              <a:spcAft>
                <a:spcPts val="600"/>
              </a:spcAft>
            </a:pPr>
            <a:r>
              <a:rPr lang="ja-JP" altLang="en-US" sz="2000" b="1" dirty="0">
                <a:latin typeface="+mj-ea"/>
                <a:ea typeface="+mj-ea"/>
              </a:rPr>
              <a:t>１</a:t>
            </a:r>
            <a:r>
              <a:rPr lang="en-US" altLang="ja-JP" sz="2000" b="1" dirty="0">
                <a:latin typeface="+mj-ea"/>
                <a:ea typeface="+mj-ea"/>
              </a:rPr>
              <a:t>.</a:t>
            </a:r>
            <a:r>
              <a:rPr lang="ja-JP" altLang="en-US" sz="2000" b="1" dirty="0">
                <a:latin typeface="+mj-ea"/>
                <a:ea typeface="+mj-ea"/>
              </a:rPr>
              <a:t>　システム構成</a:t>
            </a:r>
            <a:r>
              <a:rPr lang="en-US" altLang="ja-JP" sz="2000" b="1" dirty="0">
                <a:latin typeface="+mj-ea"/>
                <a:ea typeface="+mj-ea"/>
              </a:rPr>
              <a:t>				</a:t>
            </a:r>
            <a:r>
              <a:rPr lang="ja-JP" altLang="en-US" sz="2000" b="1" dirty="0">
                <a:latin typeface="+mj-ea"/>
                <a:ea typeface="+mj-ea"/>
              </a:rPr>
              <a:t>・・・・・・・・・・・・・・・・・・ </a:t>
            </a:r>
            <a:r>
              <a:rPr lang="en-US" altLang="ja-JP" sz="2000" b="1" dirty="0">
                <a:latin typeface="+mj-ea"/>
                <a:ea typeface="+mj-ea"/>
              </a:rPr>
              <a:t>3</a:t>
            </a:r>
          </a:p>
          <a:p>
            <a:pPr>
              <a:lnSpc>
                <a:spcPct val="200000"/>
              </a:lnSpc>
              <a:spcAft>
                <a:spcPts val="600"/>
              </a:spcAft>
            </a:pPr>
            <a:r>
              <a:rPr lang="ja-JP" altLang="en-US" sz="2000" b="1" dirty="0">
                <a:latin typeface="+mj-ea"/>
                <a:ea typeface="+mj-ea"/>
              </a:rPr>
              <a:t>２</a:t>
            </a:r>
            <a:r>
              <a:rPr lang="en-US" altLang="ja-JP" sz="2000" b="1" dirty="0">
                <a:latin typeface="+mj-ea"/>
                <a:ea typeface="+mj-ea"/>
              </a:rPr>
              <a:t>.</a:t>
            </a:r>
            <a:r>
              <a:rPr lang="ja-JP" altLang="en-US" sz="2000" b="1" dirty="0">
                <a:latin typeface="+mj-ea"/>
                <a:ea typeface="+mj-ea"/>
              </a:rPr>
              <a:t>　機器一覧</a:t>
            </a:r>
            <a:r>
              <a:rPr lang="en-US" altLang="ja-JP" sz="2000" b="1" dirty="0">
                <a:latin typeface="+mj-ea"/>
                <a:ea typeface="+mj-ea"/>
              </a:rPr>
              <a:t>					</a:t>
            </a:r>
            <a:r>
              <a:rPr lang="ja-JP" altLang="en-US" sz="2000" b="1" dirty="0">
                <a:latin typeface="+mj-ea"/>
                <a:ea typeface="+mj-ea"/>
              </a:rPr>
              <a:t>・・・・・・・・・・・・・・・・・・ </a:t>
            </a:r>
            <a:r>
              <a:rPr lang="en-US" altLang="ja-JP" sz="2000" b="1" dirty="0">
                <a:latin typeface="+mj-ea"/>
                <a:ea typeface="+mj-ea"/>
              </a:rPr>
              <a:t>5</a:t>
            </a:r>
            <a:endParaRPr lang="en-US" altLang="ja-JP" sz="2000" b="1" dirty="0">
              <a:solidFill>
                <a:srgbClr val="FF0000"/>
              </a:solidFill>
              <a:latin typeface="+mj-ea"/>
              <a:ea typeface="+mj-ea"/>
            </a:endParaRPr>
          </a:p>
          <a:p>
            <a:pPr algn="l">
              <a:lnSpc>
                <a:spcPct val="200000"/>
              </a:lnSpc>
              <a:spcAft>
                <a:spcPts val="600"/>
              </a:spcAft>
            </a:pPr>
            <a:r>
              <a:rPr lang="ja-JP" altLang="en-US" sz="2000" b="1" dirty="0">
                <a:latin typeface="+mj-ea"/>
                <a:ea typeface="+mj-ea"/>
              </a:rPr>
              <a:t>３</a:t>
            </a:r>
            <a:r>
              <a:rPr lang="en-US" altLang="ja-JP" sz="2000" b="1" dirty="0">
                <a:latin typeface="+mj-ea"/>
                <a:ea typeface="+mj-ea"/>
              </a:rPr>
              <a:t>.</a:t>
            </a:r>
            <a:r>
              <a:rPr lang="ja-JP" altLang="en-US" sz="2000" b="1" dirty="0">
                <a:latin typeface="+mj-ea"/>
                <a:ea typeface="+mj-ea"/>
              </a:rPr>
              <a:t>　カメラ設置情報</a:t>
            </a:r>
            <a:r>
              <a:rPr lang="en-US" altLang="ja-JP" sz="2000" b="1" dirty="0">
                <a:latin typeface="+mj-ea"/>
                <a:ea typeface="+mj-ea"/>
              </a:rPr>
              <a:t>				</a:t>
            </a:r>
            <a:r>
              <a:rPr lang="ja-JP" altLang="en-US" sz="2000" b="1" dirty="0">
                <a:latin typeface="+mj-ea"/>
                <a:ea typeface="+mj-ea"/>
              </a:rPr>
              <a:t>・・・・・・・・・・・・・・・・・・ </a:t>
            </a:r>
            <a:r>
              <a:rPr lang="en-US" altLang="ja-JP" sz="2000" b="1" dirty="0">
                <a:latin typeface="+mj-ea"/>
                <a:ea typeface="+mj-ea"/>
              </a:rPr>
              <a:t>7</a:t>
            </a:r>
            <a:endParaRPr kumimoji="1" lang="en-US" altLang="ja-JP" sz="2000" b="1" dirty="0">
              <a:latin typeface="+mj-ea"/>
              <a:ea typeface="+mj-ea"/>
            </a:endParaRPr>
          </a:p>
          <a:p>
            <a:pPr algn="l">
              <a:lnSpc>
                <a:spcPct val="200000"/>
              </a:lnSpc>
              <a:spcAft>
                <a:spcPts val="600"/>
              </a:spcAft>
            </a:pPr>
            <a:r>
              <a:rPr lang="ja-JP" altLang="en-US" sz="2000" b="1" dirty="0">
                <a:latin typeface="+mj-ea"/>
                <a:ea typeface="+mj-ea"/>
              </a:rPr>
              <a:t>４</a:t>
            </a:r>
            <a:r>
              <a:rPr lang="en-US" altLang="ja-JP" sz="2000" b="1" dirty="0">
                <a:latin typeface="+mj-ea"/>
                <a:ea typeface="+mj-ea"/>
              </a:rPr>
              <a:t>.</a:t>
            </a:r>
            <a:r>
              <a:rPr lang="ja-JP" altLang="en-US" sz="2000" b="1" dirty="0">
                <a:latin typeface="+mj-ea"/>
                <a:ea typeface="+mj-ea"/>
              </a:rPr>
              <a:t>　動作仕様</a:t>
            </a:r>
            <a:r>
              <a:rPr lang="en-US" altLang="ja-JP" sz="2000" b="1" dirty="0">
                <a:latin typeface="+mj-ea"/>
                <a:ea typeface="+mj-ea"/>
              </a:rPr>
              <a:t>					</a:t>
            </a:r>
            <a:r>
              <a:rPr lang="ja-JP" altLang="en-US" sz="2000" b="1" dirty="0">
                <a:latin typeface="+mj-ea"/>
                <a:ea typeface="+mj-ea"/>
              </a:rPr>
              <a:t>・・・・・・・・・・・・・・・・・・</a:t>
            </a:r>
            <a:r>
              <a:rPr lang="en-US" altLang="ja-JP" sz="2000" b="1" dirty="0">
                <a:latin typeface="+mj-ea"/>
                <a:ea typeface="+mj-ea"/>
              </a:rPr>
              <a:t>11</a:t>
            </a:r>
          </a:p>
          <a:p>
            <a:pPr algn="l">
              <a:lnSpc>
                <a:spcPct val="200000"/>
              </a:lnSpc>
              <a:spcAft>
                <a:spcPts val="600"/>
              </a:spcAft>
            </a:pPr>
            <a:r>
              <a:rPr lang="ja-JP" altLang="en-US" sz="2000" b="1" dirty="0">
                <a:latin typeface="+mj-ea"/>
                <a:ea typeface="+mj-ea"/>
              </a:rPr>
              <a:t>５</a:t>
            </a:r>
            <a:r>
              <a:rPr lang="en-US" altLang="ja-JP" sz="2000" b="1" dirty="0">
                <a:latin typeface="+mj-ea"/>
                <a:ea typeface="+mj-ea"/>
              </a:rPr>
              <a:t>.</a:t>
            </a:r>
            <a:r>
              <a:rPr lang="ja-JP" altLang="en-US" sz="2000" b="1" dirty="0">
                <a:latin typeface="+mj-ea"/>
                <a:ea typeface="+mj-ea"/>
              </a:rPr>
              <a:t>　試験成績　</a:t>
            </a:r>
            <a:r>
              <a:rPr lang="en-US" altLang="ja-JP" sz="2000" b="1" dirty="0">
                <a:latin typeface="+mj-ea"/>
                <a:ea typeface="+mj-ea"/>
              </a:rPr>
              <a:t>				</a:t>
            </a:r>
            <a:r>
              <a:rPr lang="ja-JP" altLang="en-US" sz="2000" b="1" dirty="0">
                <a:latin typeface="+mj-ea"/>
                <a:ea typeface="+mj-ea"/>
              </a:rPr>
              <a:t>・・・・・・・・・・・・・・・・・・</a:t>
            </a:r>
            <a:r>
              <a:rPr lang="en-US" altLang="ja-JP" sz="2000" b="1" dirty="0">
                <a:latin typeface="+mj-ea"/>
                <a:ea typeface="+mj-ea"/>
              </a:rPr>
              <a:t>16</a:t>
            </a:r>
          </a:p>
          <a:p>
            <a:pPr algn="l">
              <a:lnSpc>
                <a:spcPct val="200000"/>
              </a:lnSpc>
              <a:spcAft>
                <a:spcPts val="600"/>
              </a:spcAft>
            </a:pPr>
            <a:endParaRPr lang="en-US" altLang="ja-JP" sz="20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068253777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EDCC45-03A1-457A-2AA5-03F05397B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0250" y="2857500"/>
            <a:ext cx="5222875" cy="1143000"/>
          </a:xfrm>
        </p:spPr>
        <p:txBody>
          <a:bodyPr/>
          <a:lstStyle/>
          <a:p>
            <a:r>
              <a:rPr kumimoji="1" lang="ja-JP" altLang="en-US" dirty="0"/>
              <a:t>１．</a:t>
            </a:r>
            <a:r>
              <a:rPr lang="ja-JP" altLang="en-US" dirty="0"/>
              <a:t>システム構成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35826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A723F5-9E8A-EBE3-6673-03A3E9DD6D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95F8B5-709F-8DF3-0549-2B17A257E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システム構成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7D02A85-DC96-FA21-0839-86582DF862CD}"/>
              </a:ext>
            </a:extLst>
          </p:cNvPr>
          <p:cNvSpPr/>
          <p:nvPr/>
        </p:nvSpPr>
        <p:spPr>
          <a:xfrm>
            <a:off x="883118" y="1730213"/>
            <a:ext cx="1661895" cy="296942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sz="1400" b="1" dirty="0">
                <a:latin typeface="+mn-ea"/>
              </a:rPr>
              <a:t>入出場口１</a:t>
            </a:r>
            <a:endParaRPr kumimoji="1" lang="ja-JP" altLang="en-US" sz="1400" b="1" dirty="0">
              <a:latin typeface="+mn-ea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0E73DD3-79BF-2E96-7C9F-06461D8D6E94}"/>
              </a:ext>
            </a:extLst>
          </p:cNvPr>
          <p:cNvSpPr/>
          <p:nvPr/>
        </p:nvSpPr>
        <p:spPr>
          <a:xfrm>
            <a:off x="5540007" y="1738176"/>
            <a:ext cx="2172228" cy="296942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事務所・</a:t>
            </a:r>
            <a:r>
              <a:rPr lang="ja-JP" altLang="en-US" sz="1400" b="1" dirty="0">
                <a:latin typeface="+mn-ea"/>
              </a:rPr>
              <a:t>保安室</a:t>
            </a:r>
            <a:endParaRPr kumimoji="1" lang="ja-JP" altLang="en-US" sz="1400" b="1" dirty="0">
              <a:latin typeface="+mn-ea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343C9ACB-C3B1-AAF9-F80D-430BBEF3C1DE}"/>
              </a:ext>
            </a:extLst>
          </p:cNvPr>
          <p:cNvSpPr/>
          <p:nvPr/>
        </p:nvSpPr>
        <p:spPr>
          <a:xfrm>
            <a:off x="883119" y="1730212"/>
            <a:ext cx="3975870" cy="3672344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ja-JP" altLang="en-US" sz="1100" b="1" dirty="0">
              <a:solidFill>
                <a:schemeClr val="accent1">
                  <a:lumMod val="50000"/>
                </a:schemeClr>
              </a:solidFill>
              <a:latin typeface="+mn-ea"/>
            </a:endParaRPr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D05342F6-22E6-9958-2AD8-795D7E722A0C}"/>
              </a:ext>
            </a:extLst>
          </p:cNvPr>
          <p:cNvCxnSpPr/>
          <p:nvPr/>
        </p:nvCxnSpPr>
        <p:spPr>
          <a:xfrm>
            <a:off x="2783772" y="2848410"/>
            <a:ext cx="1023105" cy="0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A7F5FC0-31FC-51A2-297E-1C8B7273C945}"/>
              </a:ext>
            </a:extLst>
          </p:cNvPr>
          <p:cNvSpPr txBox="1"/>
          <p:nvPr/>
        </p:nvSpPr>
        <p:spPr>
          <a:xfrm>
            <a:off x="926770" y="2940681"/>
            <a:ext cx="1821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b="1" dirty="0">
                <a:latin typeface="+mn-ea"/>
                <a:ea typeface="+mn-ea"/>
              </a:rPr>
              <a:t>AI</a:t>
            </a:r>
            <a:r>
              <a:rPr kumimoji="1" lang="ja-JP" altLang="en-US" sz="1100" b="1" dirty="0">
                <a:latin typeface="+mn-ea"/>
                <a:ea typeface="+mn-ea"/>
              </a:rPr>
              <a:t>カメラ</a:t>
            </a:r>
            <a:endParaRPr kumimoji="1" lang="en-US" altLang="ja-JP" sz="1100" b="1" dirty="0">
              <a:latin typeface="+mn-ea"/>
              <a:ea typeface="+mn-ea"/>
            </a:endParaRPr>
          </a:p>
          <a:p>
            <a:r>
              <a:rPr lang="en-US" altLang="ja-JP" sz="1100" b="1" dirty="0">
                <a:latin typeface="+mn-ea"/>
                <a:ea typeface="+mn-ea"/>
              </a:rPr>
              <a:t>     </a:t>
            </a:r>
            <a:r>
              <a:rPr lang="ja-JP" altLang="en-US" sz="1100" b="1" dirty="0">
                <a:latin typeface="+mn-ea"/>
                <a:ea typeface="+mn-ea"/>
              </a:rPr>
              <a:t>＋ナンバー認識アプリ</a:t>
            </a:r>
            <a:br>
              <a:rPr lang="en-US" altLang="ja-JP" sz="1100" b="1" dirty="0">
                <a:latin typeface="+mn-ea"/>
                <a:ea typeface="+mn-ea"/>
              </a:rPr>
            </a:br>
            <a:r>
              <a:rPr lang="ja-JP" altLang="en-US" sz="1400" b="1" dirty="0">
                <a:latin typeface="+mn-ea"/>
                <a:ea typeface="+mn-ea"/>
              </a:rPr>
              <a:t>　</a:t>
            </a:r>
            <a:r>
              <a:rPr lang="ja-JP" altLang="en-US" sz="1100" b="1" dirty="0">
                <a:latin typeface="+mn-ea"/>
                <a:ea typeface="+mn-ea"/>
              </a:rPr>
              <a:t>（</a:t>
            </a:r>
            <a:r>
              <a:rPr lang="en-US" altLang="ja-JP" sz="1100" b="1" dirty="0">
                <a:latin typeface="+mn-ea"/>
                <a:ea typeface="+mn-ea"/>
              </a:rPr>
              <a:t>WV-XAE202WUX)</a:t>
            </a:r>
            <a:endParaRPr kumimoji="1" lang="ja-JP" altLang="en-US" sz="1400" b="1" dirty="0">
              <a:latin typeface="+mn-ea"/>
              <a:ea typeface="+mn-ea"/>
            </a:endParaRP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DFB6580B-5EBB-09A3-FB2D-481DC5C395A5}"/>
              </a:ext>
            </a:extLst>
          </p:cNvPr>
          <p:cNvCxnSpPr/>
          <p:nvPr/>
        </p:nvCxnSpPr>
        <p:spPr>
          <a:xfrm>
            <a:off x="6753464" y="3170011"/>
            <a:ext cx="1390320" cy="0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39C56EE1-6A80-2689-F7E0-0E31D598D5FE}"/>
              </a:ext>
            </a:extLst>
          </p:cNvPr>
          <p:cNvGrpSpPr/>
          <p:nvPr/>
        </p:nvGrpSpPr>
        <p:grpSpPr>
          <a:xfrm>
            <a:off x="3873477" y="2306275"/>
            <a:ext cx="986167" cy="682859"/>
            <a:chOff x="8131171" y="2163658"/>
            <a:chExt cx="986167" cy="682859"/>
          </a:xfrm>
        </p:grpSpPr>
        <p:pic>
          <p:nvPicPr>
            <p:cNvPr id="12" name="図 11">
              <a:extLst>
                <a:ext uri="{FF2B5EF4-FFF2-40B4-BE49-F238E27FC236}">
                  <a16:creationId xmlns:a16="http://schemas.microsoft.com/office/drawing/2014/main" id="{B180C64B-F155-F281-AD66-8D6032BDA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1548" y="2163658"/>
              <a:ext cx="925412" cy="431242"/>
            </a:xfrm>
            <a:prstGeom prst="rect">
              <a:avLst/>
            </a:prstGeom>
          </p:spPr>
        </p:pic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85D9F636-1142-40B9-EC37-749116457428}"/>
                </a:ext>
              </a:extLst>
            </p:cNvPr>
            <p:cNvSpPr txBox="1"/>
            <p:nvPr/>
          </p:nvSpPr>
          <p:spPr>
            <a:xfrm>
              <a:off x="8131171" y="2584907"/>
              <a:ext cx="986167" cy="261610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100" b="1" dirty="0">
                  <a:latin typeface="+mn-ea"/>
                  <a:ea typeface="+mn-ea"/>
                </a:rPr>
                <a:t>PoE</a:t>
              </a:r>
              <a:r>
                <a:rPr lang="ja-JP" altLang="en-US" sz="1100" b="1" dirty="0">
                  <a:latin typeface="+mn-ea"/>
                  <a:ea typeface="+mn-ea"/>
                </a:rPr>
                <a:t>スイッチ</a:t>
              </a:r>
              <a:endParaRPr kumimoji="1" lang="ja-JP" altLang="en-US" sz="1100" b="1" dirty="0">
                <a:latin typeface="+mn-ea"/>
                <a:ea typeface="+mn-ea"/>
              </a:endParaRP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38E0BDBE-78F7-2FE2-16B8-B16EEA05E551}"/>
              </a:ext>
            </a:extLst>
          </p:cNvPr>
          <p:cNvGrpSpPr/>
          <p:nvPr/>
        </p:nvGrpSpPr>
        <p:grpSpPr>
          <a:xfrm>
            <a:off x="5907027" y="2382746"/>
            <a:ext cx="1191894" cy="661090"/>
            <a:chOff x="1726435" y="3342776"/>
            <a:chExt cx="1191894" cy="661090"/>
          </a:xfrm>
        </p:grpSpPr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A2772209-E76C-2C52-0B13-B2469AA4AD2A}"/>
                </a:ext>
              </a:extLst>
            </p:cNvPr>
            <p:cNvCxnSpPr/>
            <p:nvPr/>
          </p:nvCxnSpPr>
          <p:spPr>
            <a:xfrm>
              <a:off x="1726435" y="3342776"/>
              <a:ext cx="1191894" cy="0"/>
            </a:xfrm>
            <a:prstGeom prst="line">
              <a:avLst/>
            </a:prstGeom>
            <a:ln w="28575">
              <a:solidFill>
                <a:schemeClr val="accent1">
                  <a:lumMod val="60000"/>
                  <a:lumOff val="4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85D7F0F1-2094-4982-1418-635B3D16C303}"/>
                </a:ext>
              </a:extLst>
            </p:cNvPr>
            <p:cNvCxnSpPr/>
            <p:nvPr/>
          </p:nvCxnSpPr>
          <p:spPr>
            <a:xfrm>
              <a:off x="1726435" y="3342776"/>
              <a:ext cx="0" cy="661090"/>
            </a:xfrm>
            <a:prstGeom prst="line">
              <a:avLst/>
            </a:prstGeom>
            <a:ln w="28575">
              <a:solidFill>
                <a:schemeClr val="accent1">
                  <a:lumMod val="60000"/>
                  <a:lumOff val="4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1FE04E32-7D1A-4312-BBEE-BC07AA39B0AC}"/>
              </a:ext>
            </a:extLst>
          </p:cNvPr>
          <p:cNvGrpSpPr/>
          <p:nvPr/>
        </p:nvGrpSpPr>
        <p:grpSpPr>
          <a:xfrm flipH="1" flipV="1">
            <a:off x="6614777" y="3422361"/>
            <a:ext cx="1667762" cy="696133"/>
            <a:chOff x="-1833333" y="3457756"/>
            <a:chExt cx="6214003" cy="606501"/>
          </a:xfrm>
        </p:grpSpPr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351BF3FF-BBA3-724D-6540-0323822F2C07}"/>
                </a:ext>
              </a:extLst>
            </p:cNvPr>
            <p:cNvCxnSpPr/>
            <p:nvPr/>
          </p:nvCxnSpPr>
          <p:spPr>
            <a:xfrm flipV="1">
              <a:off x="-1833333" y="3457756"/>
              <a:ext cx="4522343" cy="0"/>
            </a:xfrm>
            <a:prstGeom prst="line">
              <a:avLst/>
            </a:prstGeom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75E9CD50-D954-A023-0E59-2EDA35085885}"/>
                </a:ext>
              </a:extLst>
            </p:cNvPr>
            <p:cNvCxnSpPr/>
            <p:nvPr/>
          </p:nvCxnSpPr>
          <p:spPr>
            <a:xfrm flipV="1">
              <a:off x="2701278" y="4064257"/>
              <a:ext cx="1679392" cy="0"/>
            </a:xfrm>
            <a:prstGeom prst="line">
              <a:avLst/>
            </a:prstGeom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9D6B70E9-643E-26FC-62C8-10C745732D7E}"/>
                </a:ext>
              </a:extLst>
            </p:cNvPr>
            <p:cNvCxnSpPr/>
            <p:nvPr/>
          </p:nvCxnSpPr>
          <p:spPr>
            <a:xfrm flipH="1">
              <a:off x="2689014" y="3457756"/>
              <a:ext cx="0" cy="606501"/>
            </a:xfrm>
            <a:prstGeom prst="line">
              <a:avLst/>
            </a:prstGeom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3FC1E32E-4449-8460-F525-77F1CE5EC106}"/>
              </a:ext>
            </a:extLst>
          </p:cNvPr>
          <p:cNvCxnSpPr/>
          <p:nvPr/>
        </p:nvCxnSpPr>
        <p:spPr>
          <a:xfrm>
            <a:off x="4707710" y="2634745"/>
            <a:ext cx="1183503" cy="0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881B1315-B276-8022-DD29-82595BAEBE17}"/>
              </a:ext>
            </a:extLst>
          </p:cNvPr>
          <p:cNvGrpSpPr/>
          <p:nvPr/>
        </p:nvGrpSpPr>
        <p:grpSpPr>
          <a:xfrm>
            <a:off x="5692435" y="3016375"/>
            <a:ext cx="925412" cy="682859"/>
            <a:chOff x="8161548" y="2163658"/>
            <a:chExt cx="925412" cy="682859"/>
          </a:xfrm>
        </p:grpSpPr>
        <p:pic>
          <p:nvPicPr>
            <p:cNvPr id="23" name="図 22">
              <a:extLst>
                <a:ext uri="{FF2B5EF4-FFF2-40B4-BE49-F238E27FC236}">
                  <a16:creationId xmlns:a16="http://schemas.microsoft.com/office/drawing/2014/main" id="{ECE453CB-C7E3-3985-2B96-E5ACFD3578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1548" y="2163658"/>
              <a:ext cx="925412" cy="431242"/>
            </a:xfrm>
            <a:prstGeom prst="rect">
              <a:avLst/>
            </a:prstGeom>
          </p:spPr>
        </p:pic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668D9050-6244-94DC-622E-1FE1E6F38F67}"/>
                </a:ext>
              </a:extLst>
            </p:cNvPr>
            <p:cNvSpPr txBox="1"/>
            <p:nvPr/>
          </p:nvSpPr>
          <p:spPr>
            <a:xfrm>
              <a:off x="8256203" y="2584907"/>
              <a:ext cx="736099" cy="261610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100" b="1" dirty="0">
                  <a:latin typeface="+mn-ea"/>
                  <a:ea typeface="+mn-ea"/>
                </a:rPr>
                <a:t>スイッチ</a:t>
              </a:r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D0E56FBA-F31C-A66D-D0CF-E80A53488FE9}"/>
              </a:ext>
            </a:extLst>
          </p:cNvPr>
          <p:cNvSpPr txBox="1"/>
          <p:nvPr/>
        </p:nvSpPr>
        <p:spPr>
          <a:xfrm>
            <a:off x="6924679" y="2471390"/>
            <a:ext cx="18934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ja-JP" sz="1100" b="1" dirty="0">
                <a:latin typeface="+mn-ea"/>
                <a:ea typeface="+mn-ea"/>
              </a:rPr>
              <a:t>NX/NU</a:t>
            </a:r>
            <a:r>
              <a:rPr lang="ja-JP" altLang="en-US" sz="1100" b="1" dirty="0">
                <a:latin typeface="+mn-ea"/>
                <a:ea typeface="+mn-ea"/>
              </a:rPr>
              <a:t>シリーズレコーダー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65A3790A-3CD8-8292-C6E8-3B15CCF36593}"/>
              </a:ext>
            </a:extLst>
          </p:cNvPr>
          <p:cNvSpPr txBox="1"/>
          <p:nvPr/>
        </p:nvSpPr>
        <p:spPr>
          <a:xfrm>
            <a:off x="9219269" y="2814285"/>
            <a:ext cx="18181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0" b="1" dirty="0">
                <a:latin typeface="+mn-ea"/>
                <a:ea typeface="+mn-ea"/>
              </a:rPr>
              <a:t> </a:t>
            </a:r>
            <a:r>
              <a:rPr lang="en-US" altLang="ja-JP" sz="1100" b="1" dirty="0">
                <a:latin typeface="+mn-ea"/>
                <a:ea typeface="+mn-ea"/>
              </a:rPr>
              <a:t>ASM300</a:t>
            </a:r>
            <a:r>
              <a:rPr lang="ja-JP" altLang="en-US" sz="1100" b="1" dirty="0">
                <a:latin typeface="+mn-ea"/>
                <a:ea typeface="+mn-ea"/>
              </a:rPr>
              <a:t>＋</a:t>
            </a:r>
            <a:endParaRPr lang="en-US" altLang="ja-JP" sz="1100" b="1" dirty="0">
              <a:latin typeface="+mn-ea"/>
              <a:ea typeface="+mn-ea"/>
            </a:endParaRPr>
          </a:p>
          <a:p>
            <a:r>
              <a:rPr lang="ja-JP" altLang="en-US" sz="1100" b="1" dirty="0">
                <a:latin typeface="+mn-ea"/>
                <a:ea typeface="+mn-ea"/>
              </a:rPr>
              <a:t>   ナンバー認識アプリ</a:t>
            </a:r>
            <a:br>
              <a:rPr lang="en-US" altLang="ja-JP" sz="1100" b="1" dirty="0">
                <a:latin typeface="+mn-ea"/>
                <a:ea typeface="+mn-ea"/>
              </a:rPr>
            </a:br>
            <a:r>
              <a:rPr lang="ja-JP" altLang="en-US" sz="1400" b="1" dirty="0">
                <a:latin typeface="+mn-ea"/>
                <a:ea typeface="+mn-ea"/>
              </a:rPr>
              <a:t>　　</a:t>
            </a:r>
            <a:r>
              <a:rPr lang="ja-JP" altLang="en-US" sz="1100" b="1" dirty="0">
                <a:latin typeface="+mn-ea"/>
                <a:ea typeface="+mn-ea"/>
              </a:rPr>
              <a:t>（</a:t>
            </a:r>
            <a:r>
              <a:rPr lang="en-US" altLang="ja-JP" sz="1100" b="1" dirty="0">
                <a:latin typeface="+mn-ea"/>
                <a:ea typeface="+mn-ea"/>
              </a:rPr>
              <a:t>WV-ASE334WUX)</a:t>
            </a:r>
            <a:endParaRPr kumimoji="1" lang="ja-JP" altLang="en-US" sz="1800" b="1" dirty="0">
              <a:latin typeface="+mn-ea"/>
              <a:ea typeface="+mn-ea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43CDB78E-A496-0026-BE46-E381E9A6E669}"/>
              </a:ext>
            </a:extLst>
          </p:cNvPr>
          <p:cNvSpPr txBox="1"/>
          <p:nvPr/>
        </p:nvSpPr>
        <p:spPr>
          <a:xfrm>
            <a:off x="8392530" y="3956026"/>
            <a:ext cx="133562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0" b="1" dirty="0">
                <a:latin typeface="+mn-ea"/>
                <a:ea typeface="+mn-ea"/>
              </a:rPr>
              <a:t>　　</a:t>
            </a:r>
            <a:r>
              <a:rPr lang="en-US" altLang="ja-JP" sz="1100" b="1" dirty="0">
                <a:latin typeface="+mn-ea"/>
                <a:ea typeface="+mn-ea"/>
              </a:rPr>
              <a:t>IO</a:t>
            </a:r>
            <a:r>
              <a:rPr lang="ja-JP" altLang="en-US" sz="1100" b="1" dirty="0">
                <a:latin typeface="+mn-ea"/>
                <a:ea typeface="+mn-ea"/>
              </a:rPr>
              <a:t>ユニット</a:t>
            </a:r>
            <a:endParaRPr lang="en-US" altLang="ja-JP" sz="1100" b="1" dirty="0">
              <a:latin typeface="+mn-ea"/>
              <a:ea typeface="+mn-ea"/>
            </a:endParaRPr>
          </a:p>
          <a:p>
            <a:r>
              <a:rPr lang="ja-JP" altLang="en-US" sz="1100" b="1" dirty="0">
                <a:latin typeface="+mn-ea"/>
                <a:ea typeface="+mn-ea"/>
              </a:rPr>
              <a:t>    （</a:t>
            </a:r>
            <a:r>
              <a:rPr lang="en-US" altLang="ja-JP" sz="1100" b="1" dirty="0">
                <a:latin typeface="+mn-ea"/>
                <a:ea typeface="+mn-ea"/>
              </a:rPr>
              <a:t>ADAM6256</a:t>
            </a:r>
            <a:r>
              <a:rPr lang="ja-JP" altLang="en-US" sz="1100" b="1" dirty="0">
                <a:latin typeface="+mn-ea"/>
                <a:ea typeface="+mn-ea"/>
              </a:rPr>
              <a:t>）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E1B079E5-F539-FE98-496A-E9967483F9CE}"/>
              </a:ext>
            </a:extLst>
          </p:cNvPr>
          <p:cNvSpPr txBox="1"/>
          <p:nvPr/>
        </p:nvSpPr>
        <p:spPr>
          <a:xfrm>
            <a:off x="8668251" y="4769447"/>
            <a:ext cx="117692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0" b="1" dirty="0">
                <a:latin typeface="+mn-ea"/>
                <a:ea typeface="+mn-ea"/>
              </a:rPr>
              <a:t> </a:t>
            </a:r>
            <a:r>
              <a:rPr lang="en-US" altLang="ja-JP" sz="1100" b="1" dirty="0">
                <a:latin typeface="+mn-ea"/>
                <a:ea typeface="+mn-ea"/>
              </a:rPr>
              <a:t>IF</a:t>
            </a:r>
            <a:r>
              <a:rPr lang="ja-JP" altLang="en-US" sz="1100" b="1" dirty="0">
                <a:latin typeface="+mn-ea"/>
                <a:ea typeface="+mn-ea"/>
              </a:rPr>
              <a:t>コンバータＡ</a:t>
            </a:r>
            <a:endParaRPr lang="en-US" altLang="ja-JP" sz="1100" b="1" dirty="0">
              <a:latin typeface="+mn-ea"/>
              <a:ea typeface="+mn-ea"/>
            </a:endParaRPr>
          </a:p>
          <a:p>
            <a:r>
              <a:rPr lang="ja-JP" altLang="en-US" sz="1100" b="1" dirty="0">
                <a:latin typeface="+mn-ea"/>
                <a:ea typeface="+mn-ea"/>
              </a:rPr>
              <a:t>（</a:t>
            </a:r>
            <a:r>
              <a:rPr lang="en-US" altLang="ja-JP" sz="1100" b="1" dirty="0">
                <a:latin typeface="+mn-ea"/>
                <a:ea typeface="+mn-ea"/>
              </a:rPr>
              <a:t>NBM-D88</a:t>
            </a:r>
            <a:r>
              <a:rPr lang="ja-JP" altLang="en-US" sz="1100" b="1" dirty="0">
                <a:latin typeface="+mn-ea"/>
                <a:ea typeface="+mn-ea"/>
              </a:rPr>
              <a:t>）</a:t>
            </a: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D50641A0-E3B4-BE03-3BFE-5ADEC7EE11D6}"/>
              </a:ext>
            </a:extLst>
          </p:cNvPr>
          <p:cNvGrpSpPr/>
          <p:nvPr/>
        </p:nvGrpSpPr>
        <p:grpSpPr>
          <a:xfrm>
            <a:off x="5940001" y="3621552"/>
            <a:ext cx="2488844" cy="1345214"/>
            <a:chOff x="6247361" y="3657598"/>
            <a:chExt cx="1213743" cy="1153371"/>
          </a:xfrm>
        </p:grpSpPr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6036283D-4FEE-8468-849C-C5A62DF334D3}"/>
                </a:ext>
              </a:extLst>
            </p:cNvPr>
            <p:cNvCxnSpPr/>
            <p:nvPr/>
          </p:nvCxnSpPr>
          <p:spPr>
            <a:xfrm flipH="1">
              <a:off x="6247362" y="4810968"/>
              <a:ext cx="1213742" cy="0"/>
            </a:xfrm>
            <a:prstGeom prst="line">
              <a:avLst/>
            </a:prstGeom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33F735EC-CB4D-25D5-52CD-F92FF54FC408}"/>
                </a:ext>
              </a:extLst>
            </p:cNvPr>
            <p:cNvCxnSpPr/>
            <p:nvPr/>
          </p:nvCxnSpPr>
          <p:spPr>
            <a:xfrm flipV="1">
              <a:off x="6247361" y="3657598"/>
              <a:ext cx="0" cy="1153371"/>
            </a:xfrm>
            <a:prstGeom prst="line">
              <a:avLst/>
            </a:prstGeom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F4CB0AC1-0316-96EC-E315-36FD94845F4B}"/>
              </a:ext>
            </a:extLst>
          </p:cNvPr>
          <p:cNvSpPr/>
          <p:nvPr/>
        </p:nvSpPr>
        <p:spPr>
          <a:xfrm>
            <a:off x="5535554" y="1730212"/>
            <a:ext cx="5615674" cy="3672344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ja-JP" altLang="en-US" sz="1100" b="1" dirty="0">
              <a:solidFill>
                <a:schemeClr val="accent1">
                  <a:lumMod val="50000"/>
                </a:schemeClr>
              </a:solidFill>
              <a:latin typeface="+mn-ea"/>
            </a:endParaRPr>
          </a:p>
        </p:txBody>
      </p: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E97ED735-2EFC-F179-878C-3B2EA496C957}"/>
              </a:ext>
            </a:extLst>
          </p:cNvPr>
          <p:cNvCxnSpPr/>
          <p:nvPr/>
        </p:nvCxnSpPr>
        <p:spPr>
          <a:xfrm>
            <a:off x="2381851" y="4696630"/>
            <a:ext cx="1125415" cy="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図 33">
            <a:extLst>
              <a:ext uri="{FF2B5EF4-FFF2-40B4-BE49-F238E27FC236}">
                <a16:creationId xmlns:a16="http://schemas.microsoft.com/office/drawing/2014/main" id="{4EF4E41A-9882-1BA6-2721-C92EF38393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9153" y="4706998"/>
            <a:ext cx="976630" cy="455271"/>
          </a:xfrm>
          <a:prstGeom prst="rect">
            <a:avLst/>
          </a:prstGeom>
        </p:spPr>
      </p:pic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66C5533C-6EC1-0D6E-23CC-8BF9AADA9E0C}"/>
              </a:ext>
            </a:extLst>
          </p:cNvPr>
          <p:cNvSpPr txBox="1"/>
          <p:nvPr/>
        </p:nvSpPr>
        <p:spPr>
          <a:xfrm>
            <a:off x="2475741" y="4466498"/>
            <a:ext cx="7360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ja-JP" altLang="en-US" sz="1100" b="1" dirty="0">
                <a:latin typeface="+mn-ea"/>
                <a:ea typeface="+mn-ea"/>
              </a:rPr>
              <a:t>接点信号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77AE1445-7D95-B1AC-85C8-4B8313D32EAC}"/>
              </a:ext>
            </a:extLst>
          </p:cNvPr>
          <p:cNvGrpSpPr/>
          <p:nvPr/>
        </p:nvGrpSpPr>
        <p:grpSpPr>
          <a:xfrm>
            <a:off x="3551969" y="4448116"/>
            <a:ext cx="865148" cy="683377"/>
            <a:chOff x="3841528" y="3990780"/>
            <a:chExt cx="1000125" cy="762000"/>
          </a:xfrm>
        </p:grpSpPr>
        <p:pic>
          <p:nvPicPr>
            <p:cNvPr id="37" name="図 36">
              <a:extLst>
                <a:ext uri="{FF2B5EF4-FFF2-40B4-BE49-F238E27FC236}">
                  <a16:creationId xmlns:a16="http://schemas.microsoft.com/office/drawing/2014/main" id="{5ACFCC30-C369-310C-397D-DEAC95799B0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841528" y="3990780"/>
              <a:ext cx="1000125" cy="762000"/>
            </a:xfrm>
            <a:prstGeom prst="rect">
              <a:avLst/>
            </a:prstGeom>
          </p:spPr>
        </p:pic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EE1C693-4E8F-EF3A-EE2A-795E74EB7984}"/>
                </a:ext>
              </a:extLst>
            </p:cNvPr>
            <p:cNvSpPr/>
            <p:nvPr/>
          </p:nvSpPr>
          <p:spPr>
            <a:xfrm>
              <a:off x="4197269" y="4252289"/>
              <a:ext cx="607169" cy="1604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0000" bIns="90000" rtlCol="0" anchor="t"/>
            <a:lstStyle/>
            <a:p>
              <a:pPr algn="l">
                <a:spcAft>
                  <a:spcPts val="600"/>
                </a:spcAft>
              </a:pPr>
              <a:endParaRPr kumimoji="1" lang="ja-JP" altLang="en-US" sz="2000" dirty="0">
                <a:solidFill>
                  <a:schemeClr val="tx1"/>
                </a:solidFill>
                <a:latin typeface="+mn-ea"/>
              </a:endParaRPr>
            </a:p>
          </p:txBody>
        </p:sp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3F8F2C31-77E9-EDC8-08DE-18A765F1A2EB}"/>
                </a:ext>
              </a:extLst>
            </p:cNvPr>
            <p:cNvCxnSpPr/>
            <p:nvPr/>
          </p:nvCxnSpPr>
          <p:spPr>
            <a:xfrm>
              <a:off x="4103329" y="4334233"/>
              <a:ext cx="231586" cy="128704"/>
            </a:xfrm>
            <a:prstGeom prst="line">
              <a:avLst/>
            </a:prstGeom>
            <a:ln w="571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円弧 39">
            <a:extLst>
              <a:ext uri="{FF2B5EF4-FFF2-40B4-BE49-F238E27FC236}">
                <a16:creationId xmlns:a16="http://schemas.microsoft.com/office/drawing/2014/main" id="{9DB6AC47-EB1D-E632-B934-CBAF2C306F82}"/>
              </a:ext>
            </a:extLst>
          </p:cNvPr>
          <p:cNvSpPr/>
          <p:nvPr/>
        </p:nvSpPr>
        <p:spPr>
          <a:xfrm rot="3903087">
            <a:off x="3660856" y="4623634"/>
            <a:ext cx="483054" cy="436580"/>
          </a:xfrm>
          <a:prstGeom prst="arc">
            <a:avLst>
              <a:gd name="adj1" fmla="val 14666491"/>
              <a:gd name="adj2" fmla="val 20214471"/>
            </a:avLst>
          </a:prstGeom>
          <a:ln w="12700">
            <a:solidFill>
              <a:schemeClr val="tx2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E8F39C0F-CB29-4960-F17D-14FFCFF77EFA}"/>
              </a:ext>
            </a:extLst>
          </p:cNvPr>
          <p:cNvGrpSpPr/>
          <p:nvPr/>
        </p:nvGrpSpPr>
        <p:grpSpPr>
          <a:xfrm>
            <a:off x="6217635" y="3636793"/>
            <a:ext cx="535829" cy="676100"/>
            <a:chOff x="6247361" y="3657598"/>
            <a:chExt cx="1213743" cy="1153371"/>
          </a:xfrm>
        </p:grpSpPr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id="{DF44E17B-DF98-3398-A781-4868195B234C}"/>
                </a:ext>
              </a:extLst>
            </p:cNvPr>
            <p:cNvCxnSpPr/>
            <p:nvPr/>
          </p:nvCxnSpPr>
          <p:spPr>
            <a:xfrm flipH="1">
              <a:off x="6247362" y="4810968"/>
              <a:ext cx="1213742" cy="0"/>
            </a:xfrm>
            <a:prstGeom prst="line">
              <a:avLst/>
            </a:prstGeom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>
              <a:extLst>
                <a:ext uri="{FF2B5EF4-FFF2-40B4-BE49-F238E27FC236}">
                  <a16:creationId xmlns:a16="http://schemas.microsoft.com/office/drawing/2014/main" id="{5C57A039-D132-B03F-0478-AA2B685E605F}"/>
                </a:ext>
              </a:extLst>
            </p:cNvPr>
            <p:cNvCxnSpPr/>
            <p:nvPr/>
          </p:nvCxnSpPr>
          <p:spPr>
            <a:xfrm flipV="1">
              <a:off x="6247361" y="3657598"/>
              <a:ext cx="0" cy="1153371"/>
            </a:xfrm>
            <a:prstGeom prst="line">
              <a:avLst/>
            </a:prstGeom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図 43">
            <a:extLst>
              <a:ext uri="{FF2B5EF4-FFF2-40B4-BE49-F238E27FC236}">
                <a16:creationId xmlns:a16="http://schemas.microsoft.com/office/drawing/2014/main" id="{8CCEC185-D8CE-63A4-98DC-2E0D000FDEA5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323378" y="3659153"/>
            <a:ext cx="837336" cy="837335"/>
          </a:xfrm>
          <a:prstGeom prst="rect">
            <a:avLst/>
          </a:prstGeom>
          <a:effectLst/>
        </p:spPr>
      </p:pic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D487B889-143B-6945-EB7F-3C2637C70A82}"/>
              </a:ext>
            </a:extLst>
          </p:cNvPr>
          <p:cNvSpPr txBox="1"/>
          <p:nvPr/>
        </p:nvSpPr>
        <p:spPr>
          <a:xfrm>
            <a:off x="6179408" y="4454658"/>
            <a:ext cx="182133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b="1" dirty="0">
                <a:latin typeface="+mn-ea"/>
                <a:ea typeface="+mn-ea"/>
              </a:rPr>
              <a:t>NW</a:t>
            </a:r>
            <a:r>
              <a:rPr lang="ja-JP" altLang="en-US" sz="1100" b="1" dirty="0">
                <a:latin typeface="+mn-ea"/>
                <a:ea typeface="+mn-ea"/>
              </a:rPr>
              <a:t>対応パトライト</a:t>
            </a:r>
            <a:br>
              <a:rPr lang="en-US" altLang="ja-JP" sz="1100" b="1" dirty="0">
                <a:latin typeface="+mn-ea"/>
                <a:ea typeface="+mn-ea"/>
              </a:rPr>
            </a:br>
            <a:r>
              <a:rPr lang="en-US" altLang="ja-JP" sz="1100" b="1" dirty="0">
                <a:latin typeface="+mn-ea"/>
                <a:ea typeface="+mn-ea"/>
              </a:rPr>
              <a:t>(NHV-3DP-RYG)</a:t>
            </a:r>
            <a:endParaRPr kumimoji="1" lang="ja-JP" altLang="en-US" sz="1100" b="1" dirty="0">
              <a:latin typeface="+mn-ea"/>
              <a:ea typeface="+mn-ea"/>
            </a:endParaRPr>
          </a:p>
        </p:txBody>
      </p:sp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78F19730-346D-2807-FD14-9BA34F1E9A71}"/>
              </a:ext>
            </a:extLst>
          </p:cNvPr>
          <p:cNvCxnSpPr/>
          <p:nvPr/>
        </p:nvCxnSpPr>
        <p:spPr>
          <a:xfrm flipV="1">
            <a:off x="8440649" y="4394801"/>
            <a:ext cx="0" cy="440136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図 46">
            <a:extLst>
              <a:ext uri="{FF2B5EF4-FFF2-40B4-BE49-F238E27FC236}">
                <a16:creationId xmlns:a16="http://schemas.microsoft.com/office/drawing/2014/main" id="{5A1DBEA8-8F7C-CD24-9B7D-0FD6DD25A9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52451" y="4253761"/>
            <a:ext cx="792562" cy="526546"/>
          </a:xfrm>
          <a:prstGeom prst="rect">
            <a:avLst/>
          </a:prstGeom>
        </p:spPr>
      </p:pic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34A543AC-6A62-A280-8F7A-AE3672F217BB}"/>
              </a:ext>
            </a:extLst>
          </p:cNvPr>
          <p:cNvSpPr txBox="1"/>
          <p:nvPr/>
        </p:nvSpPr>
        <p:spPr>
          <a:xfrm>
            <a:off x="1453585" y="4817702"/>
            <a:ext cx="11929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0" b="1" dirty="0">
                <a:latin typeface="+mn-ea"/>
                <a:ea typeface="+mn-ea"/>
              </a:rPr>
              <a:t> </a:t>
            </a:r>
            <a:r>
              <a:rPr lang="en-US" altLang="ja-JP" sz="1100" b="1" dirty="0">
                <a:latin typeface="+mn-ea"/>
                <a:ea typeface="+mn-ea"/>
              </a:rPr>
              <a:t>IF</a:t>
            </a:r>
            <a:r>
              <a:rPr lang="ja-JP" altLang="en-US" sz="1100" b="1" dirty="0">
                <a:latin typeface="+mn-ea"/>
                <a:ea typeface="+mn-ea"/>
              </a:rPr>
              <a:t>コンバータＢ</a:t>
            </a:r>
            <a:endParaRPr lang="en-US" altLang="ja-JP" sz="1100" b="1" dirty="0">
              <a:latin typeface="+mn-ea"/>
              <a:ea typeface="+mn-ea"/>
            </a:endParaRPr>
          </a:p>
          <a:p>
            <a:r>
              <a:rPr lang="ja-JP" altLang="en-US" sz="1100" b="1" dirty="0">
                <a:latin typeface="+mn-ea"/>
                <a:ea typeface="+mn-ea"/>
              </a:rPr>
              <a:t>（</a:t>
            </a:r>
            <a:r>
              <a:rPr lang="en-US" altLang="ja-JP" sz="1100" b="1" i="0" u="none" strike="noStrike" dirty="0">
                <a:solidFill>
                  <a:schemeClr val="tx1"/>
                </a:solidFill>
                <a:effectLst/>
                <a:latin typeface="+mn-ea"/>
                <a:ea typeface="+mn-ea"/>
              </a:rPr>
              <a:t>NB-D42MP</a:t>
            </a:r>
            <a:r>
              <a:rPr lang="ja-JP" altLang="en-US" sz="1100" b="1" dirty="0">
                <a:latin typeface="+mn-ea"/>
                <a:ea typeface="+mn-ea"/>
              </a:rPr>
              <a:t>）</a:t>
            </a:r>
          </a:p>
        </p:txBody>
      </p:sp>
      <p:cxnSp>
        <p:nvCxnSpPr>
          <p:cNvPr id="49" name="コネクタ: カギ線 48">
            <a:extLst>
              <a:ext uri="{FF2B5EF4-FFF2-40B4-BE49-F238E27FC236}">
                <a16:creationId xmlns:a16="http://schemas.microsoft.com/office/drawing/2014/main" id="{789036BC-8E06-5AC2-A9C5-9206DF6B612A}"/>
              </a:ext>
            </a:extLst>
          </p:cNvPr>
          <p:cNvCxnSpPr>
            <a:cxnSpLocks/>
          </p:cNvCxnSpPr>
          <p:nvPr/>
        </p:nvCxnSpPr>
        <p:spPr>
          <a:xfrm flipV="1">
            <a:off x="2530546" y="4106465"/>
            <a:ext cx="1661598" cy="362963"/>
          </a:xfrm>
          <a:prstGeom prst="bentConnector3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49">
            <a:extLst>
              <a:ext uri="{FF2B5EF4-FFF2-40B4-BE49-F238E27FC236}">
                <a16:creationId xmlns:a16="http://schemas.microsoft.com/office/drawing/2014/main" id="{E6DC82BF-D637-77D0-900F-1600E1E0BCD6}"/>
              </a:ext>
            </a:extLst>
          </p:cNvPr>
          <p:cNvCxnSpPr/>
          <p:nvPr/>
        </p:nvCxnSpPr>
        <p:spPr>
          <a:xfrm rot="16200000" flipH="1">
            <a:off x="3734802" y="3304657"/>
            <a:ext cx="588762" cy="0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>
            <a:extLst>
              <a:ext uri="{FF2B5EF4-FFF2-40B4-BE49-F238E27FC236}">
                <a16:creationId xmlns:a16="http://schemas.microsoft.com/office/drawing/2014/main" id="{D368B4BB-B230-7FC7-7BC7-04664B3A3FAE}"/>
              </a:ext>
            </a:extLst>
          </p:cNvPr>
          <p:cNvCxnSpPr/>
          <p:nvPr/>
        </p:nvCxnSpPr>
        <p:spPr>
          <a:xfrm rot="16200000" flipH="1">
            <a:off x="2023954" y="3912660"/>
            <a:ext cx="623803" cy="0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>
            <a:extLst>
              <a:ext uri="{FF2B5EF4-FFF2-40B4-BE49-F238E27FC236}">
                <a16:creationId xmlns:a16="http://schemas.microsoft.com/office/drawing/2014/main" id="{2CD77811-E959-C623-5029-2B4985C9079F}"/>
              </a:ext>
            </a:extLst>
          </p:cNvPr>
          <p:cNvCxnSpPr/>
          <p:nvPr/>
        </p:nvCxnSpPr>
        <p:spPr>
          <a:xfrm rot="16200000" flipV="1">
            <a:off x="3189905" y="2741266"/>
            <a:ext cx="0" cy="1727719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Picture 2" descr="デスクトップコンピューターが置かれている&#10;&#10;中程度の精度で自動的に生成された説明">
            <a:extLst>
              <a:ext uri="{FF2B5EF4-FFF2-40B4-BE49-F238E27FC236}">
                <a16:creationId xmlns:a16="http://schemas.microsoft.com/office/drawing/2014/main" id="{2704D299-61F2-F283-AF62-2FA69534B6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9464" y="2727565"/>
            <a:ext cx="1099965" cy="874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図 53">
            <a:extLst>
              <a:ext uri="{FF2B5EF4-FFF2-40B4-BE49-F238E27FC236}">
                <a16:creationId xmlns:a16="http://schemas.microsoft.com/office/drawing/2014/main" id="{480E1CE1-77AE-A364-6FA0-530A74E3754F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7262" y="2673564"/>
            <a:ext cx="962594" cy="478669"/>
          </a:xfrm>
          <a:prstGeom prst="rect">
            <a:avLst/>
          </a:prstGeom>
        </p:spPr>
      </p:pic>
      <p:pic>
        <p:nvPicPr>
          <p:cNvPr id="55" name="Picture 4" descr="屋内, 座る, コンピュータ, 大きい が含まれている画像&#10;&#10;自動的に生成された説明">
            <a:extLst>
              <a:ext uri="{FF2B5EF4-FFF2-40B4-BE49-F238E27FC236}">
                <a16:creationId xmlns:a16="http://schemas.microsoft.com/office/drawing/2014/main" id="{30AF4114-A734-E694-77D8-38B678754D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890" y="2154789"/>
            <a:ext cx="1516892" cy="371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図 55">
            <a:extLst>
              <a:ext uri="{FF2B5EF4-FFF2-40B4-BE49-F238E27FC236}">
                <a16:creationId xmlns:a16="http://schemas.microsoft.com/office/drawing/2014/main" id="{14829DF8-2143-28ED-A016-9D1169B1233A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7516" t="5756"/>
          <a:stretch/>
        </p:blipFill>
        <p:spPr>
          <a:xfrm>
            <a:off x="3054651" y="2676177"/>
            <a:ext cx="358661" cy="307777"/>
          </a:xfrm>
          <a:prstGeom prst="rect">
            <a:avLst/>
          </a:prstGeom>
        </p:spPr>
      </p:pic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993F63BE-6E58-BC45-4C3C-6D814E9D84AF}"/>
              </a:ext>
            </a:extLst>
          </p:cNvPr>
          <p:cNvSpPr txBox="1"/>
          <p:nvPr/>
        </p:nvSpPr>
        <p:spPr>
          <a:xfrm>
            <a:off x="2911083" y="3007972"/>
            <a:ext cx="684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ja-JP" sz="1000" b="1" dirty="0">
                <a:latin typeface="+mn-ea"/>
                <a:ea typeface="+mn-ea"/>
              </a:rPr>
              <a:t>PoE++</a:t>
            </a:r>
            <a:br>
              <a:rPr lang="en-US" altLang="ja-JP" sz="1000" b="1" dirty="0">
                <a:latin typeface="+mn-ea"/>
                <a:ea typeface="+mn-ea"/>
              </a:rPr>
            </a:br>
            <a:r>
              <a:rPr lang="ja-JP" altLang="en-US" sz="1000" b="1" dirty="0">
                <a:latin typeface="+mn-ea"/>
                <a:ea typeface="+mn-ea"/>
              </a:rPr>
              <a:t>ｲﾝｼﾞｪｸﾀｰ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0E82E867-06CB-3804-E7B3-48B8B484F8BB}"/>
              </a:ext>
            </a:extLst>
          </p:cNvPr>
          <p:cNvSpPr/>
          <p:nvPr/>
        </p:nvSpPr>
        <p:spPr>
          <a:xfrm>
            <a:off x="3238396" y="3787169"/>
            <a:ext cx="1617691" cy="15661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t"/>
          <a:lstStyle/>
          <a:p>
            <a:pPr algn="l">
              <a:spcAft>
                <a:spcPts val="600"/>
              </a:spcAft>
            </a:pPr>
            <a:endParaRPr kumimoji="1" lang="ja-JP" altLang="en-US" sz="20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9" name="L 字 58">
            <a:extLst>
              <a:ext uri="{FF2B5EF4-FFF2-40B4-BE49-F238E27FC236}">
                <a16:creationId xmlns:a16="http://schemas.microsoft.com/office/drawing/2014/main" id="{7807F980-39E4-ADDE-DB4D-0B7D88D26068}"/>
              </a:ext>
            </a:extLst>
          </p:cNvPr>
          <p:cNvSpPr/>
          <p:nvPr/>
        </p:nvSpPr>
        <p:spPr>
          <a:xfrm flipH="1">
            <a:off x="3263196" y="3812982"/>
            <a:ext cx="1658670" cy="1664732"/>
          </a:xfrm>
          <a:prstGeom prst="corner">
            <a:avLst>
              <a:gd name="adj1" fmla="val 8665"/>
              <a:gd name="adj2" fmla="val 9572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t"/>
          <a:lstStyle/>
          <a:p>
            <a:pPr algn="l">
              <a:spcAft>
                <a:spcPts val="600"/>
              </a:spcAft>
            </a:pPr>
            <a:endParaRPr kumimoji="1" lang="ja-JP" altLang="en-US" sz="20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864F6859-70CC-2DC2-C977-56910A24F724}"/>
              </a:ext>
            </a:extLst>
          </p:cNvPr>
          <p:cNvSpPr txBox="1"/>
          <p:nvPr/>
        </p:nvSpPr>
        <p:spPr>
          <a:xfrm>
            <a:off x="3996141" y="4992133"/>
            <a:ext cx="114967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100" b="1" dirty="0">
                <a:solidFill>
                  <a:schemeClr val="accent2"/>
                </a:solidFill>
                <a:latin typeface="+mn-ea"/>
                <a:ea typeface="+mn-ea"/>
              </a:rPr>
              <a:t>ゲート機器</a:t>
            </a:r>
            <a:br>
              <a:rPr kumimoji="1" lang="en-US" altLang="ja-JP" sz="1100" b="1" dirty="0">
                <a:solidFill>
                  <a:schemeClr val="accent2"/>
                </a:solidFill>
                <a:latin typeface="+mn-ea"/>
                <a:ea typeface="+mn-ea"/>
              </a:rPr>
            </a:br>
            <a:r>
              <a:rPr kumimoji="1" lang="ja-JP" altLang="en-US" sz="1100" b="1" dirty="0">
                <a:solidFill>
                  <a:schemeClr val="accent2"/>
                </a:solidFill>
                <a:latin typeface="+mn-ea"/>
                <a:ea typeface="+mn-ea"/>
              </a:rPr>
              <a:t>（納入</a:t>
            </a:r>
            <a:r>
              <a:rPr lang="ja-JP" altLang="en-US" sz="1100" b="1" dirty="0">
                <a:solidFill>
                  <a:schemeClr val="accent2"/>
                </a:solidFill>
                <a:latin typeface="+mn-ea"/>
                <a:ea typeface="+mn-ea"/>
              </a:rPr>
              <a:t>対象外）</a:t>
            </a:r>
            <a:endParaRPr kumimoji="1" lang="ja-JP" altLang="en-US" sz="1100" b="1" dirty="0">
              <a:solidFill>
                <a:schemeClr val="accent2"/>
              </a:solidFill>
              <a:latin typeface="+mn-ea"/>
              <a:ea typeface="+mn-ea"/>
            </a:endParaRPr>
          </a:p>
        </p:txBody>
      </p:sp>
      <p:cxnSp>
        <p:nvCxnSpPr>
          <p:cNvPr id="61" name="直線コネクタ 60">
            <a:extLst>
              <a:ext uri="{FF2B5EF4-FFF2-40B4-BE49-F238E27FC236}">
                <a16:creationId xmlns:a16="http://schemas.microsoft.com/office/drawing/2014/main" id="{A309F8FB-67DC-A340-2799-89FCD3136725}"/>
              </a:ext>
            </a:extLst>
          </p:cNvPr>
          <p:cNvCxnSpPr/>
          <p:nvPr/>
        </p:nvCxnSpPr>
        <p:spPr>
          <a:xfrm flipV="1">
            <a:off x="8342325" y="4362848"/>
            <a:ext cx="0" cy="440136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図 61">
            <a:extLst>
              <a:ext uri="{FF2B5EF4-FFF2-40B4-BE49-F238E27FC236}">
                <a16:creationId xmlns:a16="http://schemas.microsoft.com/office/drawing/2014/main" id="{ACCA9309-7A5D-1AAF-5DE5-0675229749B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249824" y="3757813"/>
            <a:ext cx="398045" cy="646331"/>
          </a:xfrm>
          <a:prstGeom prst="rect">
            <a:avLst/>
          </a:prstGeom>
        </p:spPr>
      </p:pic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B4F66DA7-BF39-544B-8362-C2DAF11FAA3D}"/>
              </a:ext>
            </a:extLst>
          </p:cNvPr>
          <p:cNvGrpSpPr/>
          <p:nvPr/>
        </p:nvGrpSpPr>
        <p:grpSpPr>
          <a:xfrm>
            <a:off x="4250059" y="3855724"/>
            <a:ext cx="865148" cy="683377"/>
            <a:chOff x="3841528" y="3990780"/>
            <a:chExt cx="1000125" cy="762000"/>
          </a:xfrm>
        </p:grpSpPr>
        <p:pic>
          <p:nvPicPr>
            <p:cNvPr id="64" name="図 63">
              <a:extLst>
                <a:ext uri="{FF2B5EF4-FFF2-40B4-BE49-F238E27FC236}">
                  <a16:creationId xmlns:a16="http://schemas.microsoft.com/office/drawing/2014/main" id="{B458B789-72D7-170E-85F1-828CB8F6DA0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841528" y="3990780"/>
              <a:ext cx="1000125" cy="762000"/>
            </a:xfrm>
            <a:prstGeom prst="rect">
              <a:avLst/>
            </a:prstGeom>
          </p:spPr>
        </p:pic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1061B005-5A2D-4009-258A-8556746DD7C7}"/>
                </a:ext>
              </a:extLst>
            </p:cNvPr>
            <p:cNvSpPr/>
            <p:nvPr/>
          </p:nvSpPr>
          <p:spPr>
            <a:xfrm>
              <a:off x="4197269" y="4252289"/>
              <a:ext cx="607169" cy="1604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0000" bIns="90000" rtlCol="0" anchor="t"/>
            <a:lstStyle/>
            <a:p>
              <a:pPr algn="l">
                <a:spcAft>
                  <a:spcPts val="600"/>
                </a:spcAft>
              </a:pPr>
              <a:endParaRPr kumimoji="1" lang="ja-JP" altLang="en-US" sz="2000" dirty="0">
                <a:solidFill>
                  <a:schemeClr val="tx1"/>
                </a:solidFill>
                <a:latin typeface="+mn-ea"/>
              </a:endParaRPr>
            </a:p>
          </p:txBody>
        </p:sp>
        <p:cxnSp>
          <p:nvCxnSpPr>
            <p:cNvPr id="66" name="直線コネクタ 65">
              <a:extLst>
                <a:ext uri="{FF2B5EF4-FFF2-40B4-BE49-F238E27FC236}">
                  <a16:creationId xmlns:a16="http://schemas.microsoft.com/office/drawing/2014/main" id="{1902D901-C8E1-D2CF-B670-19AE955F2654}"/>
                </a:ext>
              </a:extLst>
            </p:cNvPr>
            <p:cNvCxnSpPr/>
            <p:nvPr/>
          </p:nvCxnSpPr>
          <p:spPr>
            <a:xfrm>
              <a:off x="4103329" y="4334233"/>
              <a:ext cx="231586" cy="128704"/>
            </a:xfrm>
            <a:prstGeom prst="line">
              <a:avLst/>
            </a:prstGeom>
            <a:ln w="571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円弧 66">
            <a:extLst>
              <a:ext uri="{FF2B5EF4-FFF2-40B4-BE49-F238E27FC236}">
                <a16:creationId xmlns:a16="http://schemas.microsoft.com/office/drawing/2014/main" id="{DA7B3849-338E-3D7E-4AC7-EFF06F2BE995}"/>
              </a:ext>
            </a:extLst>
          </p:cNvPr>
          <p:cNvSpPr/>
          <p:nvPr/>
        </p:nvSpPr>
        <p:spPr>
          <a:xfrm rot="3903087">
            <a:off x="4329451" y="4112359"/>
            <a:ext cx="483054" cy="436580"/>
          </a:xfrm>
          <a:prstGeom prst="arc">
            <a:avLst>
              <a:gd name="adj1" fmla="val 14666491"/>
              <a:gd name="adj2" fmla="val 20214471"/>
            </a:avLst>
          </a:prstGeom>
          <a:ln w="12700">
            <a:solidFill>
              <a:schemeClr val="tx2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pic>
        <p:nvPicPr>
          <p:cNvPr id="68" name="図 67">
            <a:extLst>
              <a:ext uri="{FF2B5EF4-FFF2-40B4-BE49-F238E27FC236}">
                <a16:creationId xmlns:a16="http://schemas.microsoft.com/office/drawing/2014/main" id="{2C7D4CC8-5FB3-BB94-BF20-6BCF1B073BCF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93247" y="2317146"/>
            <a:ext cx="962594" cy="478669"/>
          </a:xfrm>
          <a:prstGeom prst="rect">
            <a:avLst/>
          </a:prstGeom>
        </p:spPr>
      </p:pic>
      <p:cxnSp>
        <p:nvCxnSpPr>
          <p:cNvPr id="69" name="直線コネクタ 68">
            <a:extLst>
              <a:ext uri="{FF2B5EF4-FFF2-40B4-BE49-F238E27FC236}">
                <a16:creationId xmlns:a16="http://schemas.microsoft.com/office/drawing/2014/main" id="{E0D98F4B-38BD-A4BB-28F4-A7D45EAC993F}"/>
              </a:ext>
            </a:extLst>
          </p:cNvPr>
          <p:cNvCxnSpPr/>
          <p:nvPr/>
        </p:nvCxnSpPr>
        <p:spPr>
          <a:xfrm>
            <a:off x="2181412" y="2499364"/>
            <a:ext cx="1647721" cy="0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0" name="図 69">
            <a:extLst>
              <a:ext uri="{FF2B5EF4-FFF2-40B4-BE49-F238E27FC236}">
                <a16:creationId xmlns:a16="http://schemas.microsoft.com/office/drawing/2014/main" id="{9B9D9746-AB29-E3FA-E024-1EEB1038710D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7516" t="5756"/>
          <a:stretch/>
        </p:blipFill>
        <p:spPr>
          <a:xfrm>
            <a:off x="2757061" y="2371931"/>
            <a:ext cx="358661" cy="307777"/>
          </a:xfrm>
          <a:prstGeom prst="rect">
            <a:avLst/>
          </a:prstGeom>
        </p:spPr>
      </p:pic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34705EAC-19B0-5AEE-6BD0-2140260C58B4}"/>
              </a:ext>
            </a:extLst>
          </p:cNvPr>
          <p:cNvSpPr txBox="1"/>
          <p:nvPr/>
        </p:nvSpPr>
        <p:spPr>
          <a:xfrm>
            <a:off x="1407380" y="2241126"/>
            <a:ext cx="4603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ja-JP" altLang="en-US" sz="1100" b="1" dirty="0">
                <a:latin typeface="+mn-ea"/>
                <a:ea typeface="+mn-ea"/>
              </a:rPr>
              <a:t>入場</a:t>
            </a: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32E7A683-B33B-F223-C58B-EE8F80AC4D2D}"/>
              </a:ext>
            </a:extLst>
          </p:cNvPr>
          <p:cNvSpPr txBox="1"/>
          <p:nvPr/>
        </p:nvSpPr>
        <p:spPr>
          <a:xfrm>
            <a:off x="2224899" y="2756823"/>
            <a:ext cx="4603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ja-JP" altLang="en-US" sz="1100" b="1" dirty="0">
                <a:latin typeface="+mn-ea"/>
                <a:ea typeface="+mn-ea"/>
              </a:rPr>
              <a:t>出場</a:t>
            </a: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179A35AF-F6C9-585D-57CA-EC3BF3C65561}"/>
              </a:ext>
            </a:extLst>
          </p:cNvPr>
          <p:cNvSpPr txBox="1"/>
          <p:nvPr/>
        </p:nvSpPr>
        <p:spPr>
          <a:xfrm>
            <a:off x="4360019" y="3868314"/>
            <a:ext cx="4603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ja-JP" altLang="en-US" sz="1100" b="1" dirty="0">
                <a:latin typeface="+mn-ea"/>
                <a:ea typeface="+mn-ea"/>
              </a:rPr>
              <a:t>入場</a:t>
            </a: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BA460244-B392-D3AF-0640-CCBEEC6BF149}"/>
              </a:ext>
            </a:extLst>
          </p:cNvPr>
          <p:cNvSpPr txBox="1"/>
          <p:nvPr/>
        </p:nvSpPr>
        <p:spPr>
          <a:xfrm>
            <a:off x="3653190" y="4421365"/>
            <a:ext cx="4603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ja-JP" altLang="en-US" sz="1100" b="1" dirty="0">
                <a:latin typeface="+mn-ea"/>
                <a:ea typeface="+mn-ea"/>
              </a:rPr>
              <a:t>出場</a:t>
            </a:r>
          </a:p>
        </p:txBody>
      </p:sp>
      <p:sp>
        <p:nvSpPr>
          <p:cNvPr id="3" name="吹き出し: 角を丸めた四角形 2">
            <a:extLst>
              <a:ext uri="{FF2B5EF4-FFF2-40B4-BE49-F238E27FC236}">
                <a16:creationId xmlns:a16="http://schemas.microsoft.com/office/drawing/2014/main" id="{791A0F0E-312D-4E6F-913B-D79EA8E04495}"/>
              </a:ext>
            </a:extLst>
          </p:cNvPr>
          <p:cNvSpPr/>
          <p:nvPr/>
        </p:nvSpPr>
        <p:spPr>
          <a:xfrm>
            <a:off x="3343704" y="729474"/>
            <a:ext cx="2032629" cy="567576"/>
          </a:xfrm>
          <a:prstGeom prst="wedgeRoundRectCallout">
            <a:avLst>
              <a:gd name="adj1" fmla="val 45172"/>
              <a:gd name="adj2" fmla="val 94224"/>
              <a:gd name="adj3" fmla="val 1666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90000" rIns="90000" bIns="90000" rtlCol="0" anchor="t"/>
          <a:lstStyle/>
          <a:p>
            <a:pPr algn="l">
              <a:spcAft>
                <a:spcPts val="600"/>
              </a:spcAft>
            </a:pPr>
            <a:r>
              <a:rPr lang="ja-JP" altLang="en-US" sz="1000" dirty="0">
                <a:solidFill>
                  <a:schemeClr val="bg1"/>
                </a:solidFill>
                <a:latin typeface="+mn-ea"/>
              </a:rPr>
              <a:t>システム全体の機器構成。</a:t>
            </a:r>
            <a:br>
              <a:rPr lang="en-US" altLang="ja-JP" sz="1000" dirty="0">
                <a:solidFill>
                  <a:schemeClr val="bg1"/>
                </a:solidFill>
                <a:latin typeface="+mn-ea"/>
              </a:rPr>
            </a:br>
            <a:r>
              <a:rPr lang="ja-JP" altLang="en-US" sz="1000" dirty="0">
                <a:solidFill>
                  <a:schemeClr val="bg1"/>
                </a:solidFill>
                <a:latin typeface="+mn-ea"/>
              </a:rPr>
              <a:t>配置、接続がわかる図にする</a:t>
            </a:r>
            <a:endParaRPr kumimoji="1" lang="ja-JP" altLang="en-US" sz="10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05501480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678124-7B36-E307-CB40-129F88C44A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047DA3F-5FB4-A2A5-9CE3-4A152D247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0250" y="2857500"/>
            <a:ext cx="5222875" cy="1143000"/>
          </a:xfrm>
        </p:spPr>
        <p:txBody>
          <a:bodyPr/>
          <a:lstStyle/>
          <a:p>
            <a:r>
              <a:rPr lang="ja-JP" altLang="en-US" dirty="0"/>
              <a:t>２</a:t>
            </a:r>
            <a:r>
              <a:rPr kumimoji="1" lang="ja-JP" altLang="en-US" dirty="0"/>
              <a:t>．機器一覧</a:t>
            </a:r>
          </a:p>
        </p:txBody>
      </p:sp>
    </p:spTree>
    <p:extLst>
      <p:ext uri="{BB962C8B-B14F-4D97-AF65-F5344CB8AC3E}">
        <p14:creationId xmlns:p14="http://schemas.microsoft.com/office/powerpoint/2010/main" val="24393073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2ED2B4-BEB8-6DF2-D9D1-6E89D52DF9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E80E5F-5A00-2D2A-90F7-85C816271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機器一覧</a:t>
            </a:r>
            <a:endParaRPr kumimoji="1" lang="ja-JP" altLang="en-US" dirty="0"/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68EF70A8-D5C1-E780-F584-4D22145DE0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1095893"/>
              </p:ext>
            </p:extLst>
          </p:nvPr>
        </p:nvGraphicFramePr>
        <p:xfrm>
          <a:off x="343875" y="825686"/>
          <a:ext cx="11525999" cy="14788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6675">
                  <a:extLst>
                    <a:ext uri="{9D8B030D-6E8A-4147-A177-3AD203B41FA5}">
                      <a16:colId xmlns:a16="http://schemas.microsoft.com/office/drawing/2014/main" val="105757892"/>
                    </a:ext>
                  </a:extLst>
                </a:gridCol>
                <a:gridCol w="1918524">
                  <a:extLst>
                    <a:ext uri="{9D8B030D-6E8A-4147-A177-3AD203B41FA5}">
                      <a16:colId xmlns:a16="http://schemas.microsoft.com/office/drawing/2014/main" val="4082244289"/>
                    </a:ext>
                  </a:extLst>
                </a:gridCol>
                <a:gridCol w="1152600">
                  <a:extLst>
                    <a:ext uri="{9D8B030D-6E8A-4147-A177-3AD203B41FA5}">
                      <a16:colId xmlns:a16="http://schemas.microsoft.com/office/drawing/2014/main" val="3458303563"/>
                    </a:ext>
                  </a:extLst>
                </a:gridCol>
                <a:gridCol w="1152600">
                  <a:extLst>
                    <a:ext uri="{9D8B030D-6E8A-4147-A177-3AD203B41FA5}">
                      <a16:colId xmlns:a16="http://schemas.microsoft.com/office/drawing/2014/main" val="3636929592"/>
                    </a:ext>
                  </a:extLst>
                </a:gridCol>
                <a:gridCol w="1152600">
                  <a:extLst>
                    <a:ext uri="{9D8B030D-6E8A-4147-A177-3AD203B41FA5}">
                      <a16:colId xmlns:a16="http://schemas.microsoft.com/office/drawing/2014/main" val="1118698740"/>
                    </a:ext>
                  </a:extLst>
                </a:gridCol>
                <a:gridCol w="1152600">
                  <a:extLst>
                    <a:ext uri="{9D8B030D-6E8A-4147-A177-3AD203B41FA5}">
                      <a16:colId xmlns:a16="http://schemas.microsoft.com/office/drawing/2014/main" val="745098772"/>
                    </a:ext>
                  </a:extLst>
                </a:gridCol>
                <a:gridCol w="1152600">
                  <a:extLst>
                    <a:ext uri="{9D8B030D-6E8A-4147-A177-3AD203B41FA5}">
                      <a16:colId xmlns:a16="http://schemas.microsoft.com/office/drawing/2014/main" val="1944828712"/>
                    </a:ext>
                  </a:extLst>
                </a:gridCol>
                <a:gridCol w="1152600">
                  <a:extLst>
                    <a:ext uri="{9D8B030D-6E8A-4147-A177-3AD203B41FA5}">
                      <a16:colId xmlns:a16="http://schemas.microsoft.com/office/drawing/2014/main" val="1795478703"/>
                    </a:ext>
                  </a:extLst>
                </a:gridCol>
                <a:gridCol w="1152600">
                  <a:extLst>
                    <a:ext uri="{9D8B030D-6E8A-4147-A177-3AD203B41FA5}">
                      <a16:colId xmlns:a16="http://schemas.microsoft.com/office/drawing/2014/main" val="1244372555"/>
                    </a:ext>
                  </a:extLst>
                </a:gridCol>
                <a:gridCol w="1152600">
                  <a:extLst>
                    <a:ext uri="{9D8B030D-6E8A-4147-A177-3AD203B41FA5}">
                      <a16:colId xmlns:a16="http://schemas.microsoft.com/office/drawing/2014/main" val="3129819615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No.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機器名称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品番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IP</a:t>
                      </a:r>
                      <a:r>
                        <a:rPr kumimoji="1" lang="ja-JP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アドレス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MAC</a:t>
                      </a:r>
                      <a:r>
                        <a:rPr kumimoji="1" lang="ja-JP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アドレス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シリアル</a:t>
                      </a:r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No.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ログイン情報</a:t>
                      </a:r>
                      <a:endParaRPr kumimoji="1" lang="en-US" altLang="ja-JP" sz="10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ソフトバージョン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4606791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ユーザー名</a:t>
                      </a:r>
                      <a:endParaRPr kumimoji="1" lang="en-US" altLang="ja-JP" sz="1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パスワード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カメラ本体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ナンバーアプリ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6915708"/>
                  </a:ext>
                </a:extLst>
              </a:tr>
              <a:tr h="330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１</a:t>
                      </a: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23766777"/>
                  </a:ext>
                </a:extLst>
              </a:tr>
              <a:tr h="330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２</a:t>
                      </a: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69574191"/>
                  </a:ext>
                </a:extLst>
              </a:tr>
              <a:tr h="330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３</a:t>
                      </a: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32011043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CA0F44B-5AAA-0DE4-AE99-CC2CBB14E295}"/>
              </a:ext>
            </a:extLst>
          </p:cNvPr>
          <p:cNvSpPr txBox="1"/>
          <p:nvPr/>
        </p:nvSpPr>
        <p:spPr>
          <a:xfrm>
            <a:off x="70338" y="547730"/>
            <a:ext cx="1563077" cy="445476"/>
          </a:xfrm>
          <a:prstGeom prst="rect">
            <a:avLst/>
          </a:prstGeom>
          <a:noFill/>
        </p:spPr>
        <p:txBody>
          <a:bodyPr wrap="square" tIns="90000" bIns="90000" rtlCol="0">
            <a:noAutofit/>
          </a:bodyPr>
          <a:lstStyle/>
          <a:p>
            <a:pPr algn="l">
              <a:spcAft>
                <a:spcPts val="600"/>
              </a:spcAft>
            </a:pPr>
            <a:r>
              <a:rPr lang="ja-JP" altLang="en-US" sz="1200" b="1" dirty="0">
                <a:latin typeface="+mn-ea"/>
                <a:ea typeface="+mn-ea"/>
              </a:rPr>
              <a:t>■カメラ</a:t>
            </a:r>
            <a:endParaRPr kumimoji="1" lang="ja-JP" altLang="en-US" sz="1200" b="1" dirty="0">
              <a:latin typeface="+mn-ea"/>
              <a:ea typeface="+mn-ea"/>
            </a:endParaRP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06E10B28-036D-CE69-E8F1-FEEE90FF82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53547"/>
              </p:ext>
            </p:extLst>
          </p:nvPr>
        </p:nvGraphicFramePr>
        <p:xfrm>
          <a:off x="347785" y="2709445"/>
          <a:ext cx="11525999" cy="7881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6675">
                  <a:extLst>
                    <a:ext uri="{9D8B030D-6E8A-4147-A177-3AD203B41FA5}">
                      <a16:colId xmlns:a16="http://schemas.microsoft.com/office/drawing/2014/main" val="105757892"/>
                    </a:ext>
                  </a:extLst>
                </a:gridCol>
                <a:gridCol w="1918524">
                  <a:extLst>
                    <a:ext uri="{9D8B030D-6E8A-4147-A177-3AD203B41FA5}">
                      <a16:colId xmlns:a16="http://schemas.microsoft.com/office/drawing/2014/main" val="4082244289"/>
                    </a:ext>
                  </a:extLst>
                </a:gridCol>
                <a:gridCol w="1152600">
                  <a:extLst>
                    <a:ext uri="{9D8B030D-6E8A-4147-A177-3AD203B41FA5}">
                      <a16:colId xmlns:a16="http://schemas.microsoft.com/office/drawing/2014/main" val="3458303563"/>
                    </a:ext>
                  </a:extLst>
                </a:gridCol>
                <a:gridCol w="1152600">
                  <a:extLst>
                    <a:ext uri="{9D8B030D-6E8A-4147-A177-3AD203B41FA5}">
                      <a16:colId xmlns:a16="http://schemas.microsoft.com/office/drawing/2014/main" val="3636929592"/>
                    </a:ext>
                  </a:extLst>
                </a:gridCol>
                <a:gridCol w="1152600">
                  <a:extLst>
                    <a:ext uri="{9D8B030D-6E8A-4147-A177-3AD203B41FA5}">
                      <a16:colId xmlns:a16="http://schemas.microsoft.com/office/drawing/2014/main" val="1118698740"/>
                    </a:ext>
                  </a:extLst>
                </a:gridCol>
                <a:gridCol w="1152600">
                  <a:extLst>
                    <a:ext uri="{9D8B030D-6E8A-4147-A177-3AD203B41FA5}">
                      <a16:colId xmlns:a16="http://schemas.microsoft.com/office/drawing/2014/main" val="745098772"/>
                    </a:ext>
                  </a:extLst>
                </a:gridCol>
                <a:gridCol w="1152600">
                  <a:extLst>
                    <a:ext uri="{9D8B030D-6E8A-4147-A177-3AD203B41FA5}">
                      <a16:colId xmlns:a16="http://schemas.microsoft.com/office/drawing/2014/main" val="1944828712"/>
                    </a:ext>
                  </a:extLst>
                </a:gridCol>
                <a:gridCol w="1152600">
                  <a:extLst>
                    <a:ext uri="{9D8B030D-6E8A-4147-A177-3AD203B41FA5}">
                      <a16:colId xmlns:a16="http://schemas.microsoft.com/office/drawing/2014/main" val="1795478703"/>
                    </a:ext>
                  </a:extLst>
                </a:gridCol>
                <a:gridCol w="1152600">
                  <a:extLst>
                    <a:ext uri="{9D8B030D-6E8A-4147-A177-3AD203B41FA5}">
                      <a16:colId xmlns:a16="http://schemas.microsoft.com/office/drawing/2014/main" val="1244372555"/>
                    </a:ext>
                  </a:extLst>
                </a:gridCol>
                <a:gridCol w="1152600">
                  <a:extLst>
                    <a:ext uri="{9D8B030D-6E8A-4147-A177-3AD203B41FA5}">
                      <a16:colId xmlns:a16="http://schemas.microsoft.com/office/drawing/2014/main" val="3129819615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No.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機器名称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品番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IP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アドレス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MAC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アドレス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シリアル</a:t>
                      </a:r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No.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ログイン情報</a:t>
                      </a:r>
                      <a:endParaRPr kumimoji="1" lang="en-US" altLang="ja-JP" sz="1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ソフトバージョン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46067916"/>
                  </a:ext>
                </a:extLst>
              </a:tr>
              <a:tr h="140446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ユーザー名</a:t>
                      </a:r>
                      <a:endParaRPr kumimoji="1" lang="en-US" altLang="ja-JP" sz="1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パスワード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ASM300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ナンバーアプリ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6915708"/>
                  </a:ext>
                </a:extLst>
              </a:tr>
              <a:tr h="30051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１</a:t>
                      </a: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23766777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76CE72F-17D0-5323-3743-0E39217ACCD4}"/>
              </a:ext>
            </a:extLst>
          </p:cNvPr>
          <p:cNvSpPr txBox="1"/>
          <p:nvPr/>
        </p:nvSpPr>
        <p:spPr>
          <a:xfrm>
            <a:off x="74248" y="2392418"/>
            <a:ext cx="5763844" cy="445476"/>
          </a:xfrm>
          <a:prstGeom prst="rect">
            <a:avLst/>
          </a:prstGeom>
          <a:noFill/>
        </p:spPr>
        <p:txBody>
          <a:bodyPr wrap="square" tIns="90000" bIns="90000" rtlCol="0">
            <a:noAutofit/>
          </a:bodyPr>
          <a:lstStyle/>
          <a:p>
            <a:pPr algn="l">
              <a:spcAft>
                <a:spcPts val="600"/>
              </a:spcAft>
            </a:pPr>
            <a:r>
              <a:rPr lang="ja-JP" altLang="en-US" sz="1200" b="1" dirty="0">
                <a:latin typeface="+mn-ea"/>
                <a:ea typeface="+mn-ea"/>
              </a:rPr>
              <a:t>■管理パソコン</a:t>
            </a:r>
            <a:endParaRPr kumimoji="1" lang="ja-JP" altLang="en-US" sz="1200" b="1" dirty="0">
              <a:latin typeface="+mn-ea"/>
              <a:ea typeface="+mn-ea"/>
            </a:endParaRP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0706F90C-59FF-DD7D-2B7F-F35750BFBC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6751980"/>
              </p:ext>
            </p:extLst>
          </p:nvPr>
        </p:nvGraphicFramePr>
        <p:xfrm>
          <a:off x="351695" y="4864721"/>
          <a:ext cx="11525999" cy="17085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6675">
                  <a:extLst>
                    <a:ext uri="{9D8B030D-6E8A-4147-A177-3AD203B41FA5}">
                      <a16:colId xmlns:a16="http://schemas.microsoft.com/office/drawing/2014/main" val="105757892"/>
                    </a:ext>
                  </a:extLst>
                </a:gridCol>
                <a:gridCol w="1918524">
                  <a:extLst>
                    <a:ext uri="{9D8B030D-6E8A-4147-A177-3AD203B41FA5}">
                      <a16:colId xmlns:a16="http://schemas.microsoft.com/office/drawing/2014/main" val="4082244289"/>
                    </a:ext>
                  </a:extLst>
                </a:gridCol>
                <a:gridCol w="1152600">
                  <a:extLst>
                    <a:ext uri="{9D8B030D-6E8A-4147-A177-3AD203B41FA5}">
                      <a16:colId xmlns:a16="http://schemas.microsoft.com/office/drawing/2014/main" val="3458303563"/>
                    </a:ext>
                  </a:extLst>
                </a:gridCol>
                <a:gridCol w="1152600">
                  <a:extLst>
                    <a:ext uri="{9D8B030D-6E8A-4147-A177-3AD203B41FA5}">
                      <a16:colId xmlns:a16="http://schemas.microsoft.com/office/drawing/2014/main" val="3636929592"/>
                    </a:ext>
                  </a:extLst>
                </a:gridCol>
                <a:gridCol w="1152600">
                  <a:extLst>
                    <a:ext uri="{9D8B030D-6E8A-4147-A177-3AD203B41FA5}">
                      <a16:colId xmlns:a16="http://schemas.microsoft.com/office/drawing/2014/main" val="1118698740"/>
                    </a:ext>
                  </a:extLst>
                </a:gridCol>
                <a:gridCol w="1152600">
                  <a:extLst>
                    <a:ext uri="{9D8B030D-6E8A-4147-A177-3AD203B41FA5}">
                      <a16:colId xmlns:a16="http://schemas.microsoft.com/office/drawing/2014/main" val="745098772"/>
                    </a:ext>
                  </a:extLst>
                </a:gridCol>
                <a:gridCol w="1152600">
                  <a:extLst>
                    <a:ext uri="{9D8B030D-6E8A-4147-A177-3AD203B41FA5}">
                      <a16:colId xmlns:a16="http://schemas.microsoft.com/office/drawing/2014/main" val="1944828712"/>
                    </a:ext>
                  </a:extLst>
                </a:gridCol>
                <a:gridCol w="1152600">
                  <a:extLst>
                    <a:ext uri="{9D8B030D-6E8A-4147-A177-3AD203B41FA5}">
                      <a16:colId xmlns:a16="http://schemas.microsoft.com/office/drawing/2014/main" val="1795478703"/>
                    </a:ext>
                  </a:extLst>
                </a:gridCol>
                <a:gridCol w="2305200">
                  <a:extLst>
                    <a:ext uri="{9D8B030D-6E8A-4147-A177-3AD203B41FA5}">
                      <a16:colId xmlns:a16="http://schemas.microsoft.com/office/drawing/2014/main" val="1244372555"/>
                    </a:ext>
                  </a:extLst>
                </a:gridCol>
              </a:tblGrid>
              <a:tr h="14410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No.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機器名称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品番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IP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アドレス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MAC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アドレス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シリアル</a:t>
                      </a:r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No.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ログイン情報</a:t>
                      </a:r>
                      <a:endParaRPr kumimoji="1" lang="en-US" altLang="ja-JP" sz="1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ソフトバージョン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606791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ユーザー名</a:t>
                      </a:r>
                      <a:endParaRPr kumimoji="1" lang="en-US" altLang="ja-JP" sz="1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パスワード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6915708"/>
                  </a:ext>
                </a:extLst>
              </a:tr>
              <a:tr h="30521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１</a:t>
                      </a: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23766777"/>
                  </a:ext>
                </a:extLst>
              </a:tr>
              <a:tr h="30521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２</a:t>
                      </a: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58146729"/>
                  </a:ext>
                </a:extLst>
              </a:tr>
              <a:tr h="30521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/>
                        <a:t>3</a:t>
                      </a: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53924036"/>
                  </a:ext>
                </a:extLst>
              </a:tr>
              <a:tr h="30521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/>
                        <a:t>4</a:t>
                      </a: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375060"/>
                  </a:ext>
                </a:extLst>
              </a:tr>
            </a:tbl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F17AC08-03D7-8DE3-BFF9-0E38BE9AFA43}"/>
              </a:ext>
            </a:extLst>
          </p:cNvPr>
          <p:cNvSpPr txBox="1"/>
          <p:nvPr/>
        </p:nvSpPr>
        <p:spPr>
          <a:xfrm>
            <a:off x="78158" y="4547694"/>
            <a:ext cx="5763844" cy="445476"/>
          </a:xfrm>
          <a:prstGeom prst="rect">
            <a:avLst/>
          </a:prstGeom>
          <a:noFill/>
        </p:spPr>
        <p:txBody>
          <a:bodyPr wrap="square" tIns="90000" bIns="90000" rtlCol="0">
            <a:noAutofit/>
          </a:bodyPr>
          <a:lstStyle/>
          <a:p>
            <a:pPr algn="l">
              <a:spcAft>
                <a:spcPts val="600"/>
              </a:spcAft>
            </a:pPr>
            <a:r>
              <a:rPr lang="ja-JP" altLang="en-US" sz="1200" b="1" dirty="0">
                <a:latin typeface="+mn-ea"/>
                <a:ea typeface="+mn-ea"/>
              </a:rPr>
              <a:t>■周辺機器（</a:t>
            </a:r>
            <a:r>
              <a:rPr lang="en-US" altLang="ja-JP" sz="1200" b="1" dirty="0">
                <a:latin typeface="+mn-ea"/>
                <a:ea typeface="+mn-ea"/>
              </a:rPr>
              <a:t>IO</a:t>
            </a:r>
            <a:r>
              <a:rPr lang="ja-JP" altLang="en-US" sz="1200" b="1" dirty="0">
                <a:latin typeface="+mn-ea"/>
                <a:ea typeface="+mn-ea"/>
              </a:rPr>
              <a:t>ユニット、</a:t>
            </a:r>
            <a:r>
              <a:rPr lang="en-US" altLang="ja-JP" sz="1200" b="1" dirty="0">
                <a:latin typeface="+mn-ea"/>
                <a:ea typeface="+mn-ea"/>
              </a:rPr>
              <a:t>IF</a:t>
            </a:r>
            <a:r>
              <a:rPr lang="ja-JP" altLang="en-US" sz="1200" b="1" dirty="0">
                <a:latin typeface="+mn-ea"/>
                <a:ea typeface="+mn-ea"/>
              </a:rPr>
              <a:t>コンバーター、パトライト等）</a:t>
            </a:r>
            <a:endParaRPr kumimoji="1" lang="ja-JP" altLang="en-US" sz="1200" b="1" dirty="0">
              <a:latin typeface="+mn-ea"/>
              <a:ea typeface="+mn-ea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7F043BED-6A83-9872-8662-D3A93F551C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983972"/>
              </p:ext>
            </p:extLst>
          </p:nvPr>
        </p:nvGraphicFramePr>
        <p:xfrm>
          <a:off x="330579" y="3768869"/>
          <a:ext cx="11525999" cy="7881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6675">
                  <a:extLst>
                    <a:ext uri="{9D8B030D-6E8A-4147-A177-3AD203B41FA5}">
                      <a16:colId xmlns:a16="http://schemas.microsoft.com/office/drawing/2014/main" val="105757892"/>
                    </a:ext>
                  </a:extLst>
                </a:gridCol>
                <a:gridCol w="1918524">
                  <a:extLst>
                    <a:ext uri="{9D8B030D-6E8A-4147-A177-3AD203B41FA5}">
                      <a16:colId xmlns:a16="http://schemas.microsoft.com/office/drawing/2014/main" val="4082244289"/>
                    </a:ext>
                  </a:extLst>
                </a:gridCol>
                <a:gridCol w="1152600">
                  <a:extLst>
                    <a:ext uri="{9D8B030D-6E8A-4147-A177-3AD203B41FA5}">
                      <a16:colId xmlns:a16="http://schemas.microsoft.com/office/drawing/2014/main" val="3458303563"/>
                    </a:ext>
                  </a:extLst>
                </a:gridCol>
                <a:gridCol w="1152600">
                  <a:extLst>
                    <a:ext uri="{9D8B030D-6E8A-4147-A177-3AD203B41FA5}">
                      <a16:colId xmlns:a16="http://schemas.microsoft.com/office/drawing/2014/main" val="3636929592"/>
                    </a:ext>
                  </a:extLst>
                </a:gridCol>
                <a:gridCol w="1152600">
                  <a:extLst>
                    <a:ext uri="{9D8B030D-6E8A-4147-A177-3AD203B41FA5}">
                      <a16:colId xmlns:a16="http://schemas.microsoft.com/office/drawing/2014/main" val="1118698740"/>
                    </a:ext>
                  </a:extLst>
                </a:gridCol>
                <a:gridCol w="1152600">
                  <a:extLst>
                    <a:ext uri="{9D8B030D-6E8A-4147-A177-3AD203B41FA5}">
                      <a16:colId xmlns:a16="http://schemas.microsoft.com/office/drawing/2014/main" val="745098772"/>
                    </a:ext>
                  </a:extLst>
                </a:gridCol>
                <a:gridCol w="1152600">
                  <a:extLst>
                    <a:ext uri="{9D8B030D-6E8A-4147-A177-3AD203B41FA5}">
                      <a16:colId xmlns:a16="http://schemas.microsoft.com/office/drawing/2014/main" val="1944828712"/>
                    </a:ext>
                  </a:extLst>
                </a:gridCol>
                <a:gridCol w="1152600">
                  <a:extLst>
                    <a:ext uri="{9D8B030D-6E8A-4147-A177-3AD203B41FA5}">
                      <a16:colId xmlns:a16="http://schemas.microsoft.com/office/drawing/2014/main" val="1795478703"/>
                    </a:ext>
                  </a:extLst>
                </a:gridCol>
                <a:gridCol w="2305200">
                  <a:extLst>
                    <a:ext uri="{9D8B030D-6E8A-4147-A177-3AD203B41FA5}">
                      <a16:colId xmlns:a16="http://schemas.microsoft.com/office/drawing/2014/main" val="1244372555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No.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機器名称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品番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IP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アドレス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MAC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アドレス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シリアル</a:t>
                      </a:r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No.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ログイン情報</a:t>
                      </a:r>
                      <a:endParaRPr kumimoji="1" lang="en-US" altLang="ja-JP" sz="1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ソフトバージョン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6067916"/>
                  </a:ext>
                </a:extLst>
              </a:tr>
              <a:tr h="140446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ユーザー名</a:t>
                      </a:r>
                      <a:endParaRPr kumimoji="1" lang="en-US" altLang="ja-JP" sz="1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パスワード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6915708"/>
                  </a:ext>
                </a:extLst>
              </a:tr>
              <a:tr h="30051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１</a:t>
                      </a: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23766777"/>
                  </a:ext>
                </a:extLst>
              </a:tr>
            </a:tbl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BBA860D-1E81-BD05-CE1C-CAF152BAC5CC}"/>
              </a:ext>
            </a:extLst>
          </p:cNvPr>
          <p:cNvSpPr txBox="1"/>
          <p:nvPr/>
        </p:nvSpPr>
        <p:spPr>
          <a:xfrm>
            <a:off x="57042" y="3503461"/>
            <a:ext cx="5763844" cy="445476"/>
          </a:xfrm>
          <a:prstGeom prst="rect">
            <a:avLst/>
          </a:prstGeom>
          <a:noFill/>
        </p:spPr>
        <p:txBody>
          <a:bodyPr wrap="square" tIns="90000" bIns="90000" rtlCol="0">
            <a:noAutofit/>
          </a:bodyPr>
          <a:lstStyle/>
          <a:p>
            <a:pPr algn="l">
              <a:spcAft>
                <a:spcPts val="600"/>
              </a:spcAft>
            </a:pPr>
            <a:r>
              <a:rPr lang="ja-JP" altLang="en-US" sz="1200" b="1" dirty="0">
                <a:latin typeface="+mn-ea"/>
                <a:ea typeface="+mn-ea"/>
              </a:rPr>
              <a:t>■レコーダー</a:t>
            </a:r>
            <a:endParaRPr kumimoji="1" lang="ja-JP" altLang="en-US" sz="1200" b="1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70120724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BF7BB1-93D7-1006-13F2-FB7C6F61C9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2C3CA4-BE27-D2AF-D0AA-484917A82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0250" y="2857500"/>
            <a:ext cx="5222875" cy="1143000"/>
          </a:xfrm>
        </p:spPr>
        <p:txBody>
          <a:bodyPr/>
          <a:lstStyle/>
          <a:p>
            <a:r>
              <a:rPr kumimoji="1" lang="ja-JP" altLang="en-US" dirty="0"/>
              <a:t>３．カメラ設置情報</a:t>
            </a:r>
          </a:p>
        </p:txBody>
      </p:sp>
    </p:spTree>
    <p:extLst>
      <p:ext uri="{BB962C8B-B14F-4D97-AF65-F5344CB8AC3E}">
        <p14:creationId xmlns:p14="http://schemas.microsoft.com/office/powerpoint/2010/main" val="2343315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78FCB0-41B7-4B38-6F72-5E0F29BEEE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11">
            <a:extLst>
              <a:ext uri="{FF2B5EF4-FFF2-40B4-BE49-F238E27FC236}">
                <a16:creationId xmlns:a16="http://schemas.microsoft.com/office/drawing/2014/main" id="{996612CF-FB51-6258-AB2D-D712C42FEA60}"/>
              </a:ext>
            </a:extLst>
          </p:cNvPr>
          <p:cNvSpPr txBox="1"/>
          <p:nvPr/>
        </p:nvSpPr>
        <p:spPr>
          <a:xfrm>
            <a:off x="1778170" y="3927399"/>
            <a:ext cx="3618226" cy="2378144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600" b="1" dirty="0">
                <a:solidFill>
                  <a:schemeClr val="accent2"/>
                </a:solidFill>
              </a:rPr>
              <a:t>カメラ設置状態がわかる</a:t>
            </a:r>
            <a:br>
              <a:rPr kumimoji="1" lang="en-US" altLang="ja-JP" sz="1600" b="1" dirty="0">
                <a:solidFill>
                  <a:schemeClr val="accent2"/>
                </a:solidFill>
              </a:rPr>
            </a:br>
            <a:r>
              <a:rPr kumimoji="1" lang="ja-JP" altLang="en-US" sz="1600" b="1" dirty="0">
                <a:solidFill>
                  <a:schemeClr val="accent2"/>
                </a:solidFill>
              </a:rPr>
              <a:t>現場の写真</a:t>
            </a:r>
          </a:p>
        </p:txBody>
      </p:sp>
      <p:sp>
        <p:nvSpPr>
          <p:cNvPr id="3" name="テキスト ボックス 11">
            <a:extLst>
              <a:ext uri="{FF2B5EF4-FFF2-40B4-BE49-F238E27FC236}">
                <a16:creationId xmlns:a16="http://schemas.microsoft.com/office/drawing/2014/main" id="{300B9235-3D37-9FD8-2D2F-2A535461E90F}"/>
              </a:ext>
            </a:extLst>
          </p:cNvPr>
          <p:cNvSpPr txBox="1"/>
          <p:nvPr/>
        </p:nvSpPr>
        <p:spPr>
          <a:xfrm>
            <a:off x="1795376" y="1275142"/>
            <a:ext cx="3618226" cy="2378144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600" b="1" dirty="0">
                <a:solidFill>
                  <a:schemeClr val="accent2"/>
                </a:solidFill>
              </a:rPr>
              <a:t>カメラ設置状態がわかる</a:t>
            </a:r>
            <a:br>
              <a:rPr kumimoji="1" lang="en-US" altLang="ja-JP" sz="1600" b="1" dirty="0">
                <a:solidFill>
                  <a:schemeClr val="accent2"/>
                </a:solidFill>
              </a:rPr>
            </a:br>
            <a:r>
              <a:rPr kumimoji="1" lang="ja-JP" altLang="en-US" sz="1600" b="1" dirty="0">
                <a:solidFill>
                  <a:schemeClr val="accent2"/>
                </a:solidFill>
              </a:rPr>
              <a:t>現場の写真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B26E12DB-9FD3-D605-278D-81EBCC84CA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カメラ設置情報</a:t>
            </a:r>
            <a:endParaRPr kumimoji="1" lang="ja-JP" altLang="en-US" dirty="0"/>
          </a:p>
        </p:txBody>
      </p:sp>
      <p:graphicFrame>
        <p:nvGraphicFramePr>
          <p:cNvPr id="16" name="表 15">
            <a:extLst>
              <a:ext uri="{FF2B5EF4-FFF2-40B4-BE49-F238E27FC236}">
                <a16:creationId xmlns:a16="http://schemas.microsoft.com/office/drawing/2014/main" id="{0341BBED-3FF3-971A-0CB3-58273B8A1C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6530466"/>
              </p:ext>
            </p:extLst>
          </p:nvPr>
        </p:nvGraphicFramePr>
        <p:xfrm>
          <a:off x="376080" y="719666"/>
          <a:ext cx="11592235" cy="57401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3073">
                  <a:extLst>
                    <a:ext uri="{9D8B030D-6E8A-4147-A177-3AD203B41FA5}">
                      <a16:colId xmlns:a16="http://schemas.microsoft.com/office/drawing/2014/main" val="2384107592"/>
                    </a:ext>
                  </a:extLst>
                </a:gridCol>
                <a:gridCol w="4953047">
                  <a:extLst>
                    <a:ext uri="{9D8B030D-6E8A-4147-A177-3AD203B41FA5}">
                      <a16:colId xmlns:a16="http://schemas.microsoft.com/office/drawing/2014/main" val="2141985059"/>
                    </a:ext>
                  </a:extLst>
                </a:gridCol>
                <a:gridCol w="5796115">
                  <a:extLst>
                    <a:ext uri="{9D8B030D-6E8A-4147-A177-3AD203B41FA5}">
                      <a16:colId xmlns:a16="http://schemas.microsoft.com/office/drawing/2014/main" val="3225164823"/>
                    </a:ext>
                  </a:extLst>
                </a:gridCol>
              </a:tblGrid>
              <a:tr h="39441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/>
                        <a:t>カメラ</a:t>
                      </a:r>
                      <a:endParaRPr kumimoji="1" lang="ja-JP" altLang="en-US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/>
                        <a:t>設置場所写真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/>
                        <a:t>撮影画角とナンバー検知エリア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7892"/>
                  </a:ext>
                </a:extLst>
              </a:tr>
              <a:tr h="267285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カメラ１</a:t>
                      </a:r>
                      <a:br>
                        <a:rPr kumimoji="1" lang="en-US" altLang="ja-JP" sz="1200" dirty="0"/>
                      </a:br>
                      <a:br>
                        <a:rPr kumimoji="1" lang="en-US" altLang="ja-JP" sz="1200" dirty="0"/>
                      </a:br>
                      <a:r>
                        <a:rPr kumimoji="1" lang="ja-JP" altLang="en-US" sz="1200" dirty="0"/>
                        <a:t>カメラ名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3460956"/>
                  </a:ext>
                </a:extLst>
              </a:tr>
              <a:tr h="267285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カメラ２</a:t>
                      </a:r>
                      <a:br>
                        <a:rPr kumimoji="1" lang="en-US" altLang="ja-JP" sz="1200" dirty="0"/>
                      </a:b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カメラ名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23441740"/>
                  </a:ext>
                </a:extLst>
              </a:tr>
            </a:tbl>
          </a:graphicData>
        </a:graphic>
      </p:graphicFrame>
      <p:sp>
        <p:nvSpPr>
          <p:cNvPr id="18" name="テキスト ボックス 11">
            <a:extLst>
              <a:ext uri="{FF2B5EF4-FFF2-40B4-BE49-F238E27FC236}">
                <a16:creationId xmlns:a16="http://schemas.microsoft.com/office/drawing/2014/main" id="{441DA1B0-A747-AB73-FA9A-73B00F2399A7}"/>
              </a:ext>
            </a:extLst>
          </p:cNvPr>
          <p:cNvSpPr txBox="1"/>
          <p:nvPr/>
        </p:nvSpPr>
        <p:spPr>
          <a:xfrm>
            <a:off x="2940292" y="1390530"/>
            <a:ext cx="1066800" cy="35052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600" b="1" dirty="0">
                <a:solidFill>
                  <a:srgbClr val="FF0000"/>
                </a:solidFill>
              </a:rPr>
              <a:t>入場側</a:t>
            </a:r>
          </a:p>
        </p:txBody>
      </p:sp>
      <p:sp>
        <p:nvSpPr>
          <p:cNvPr id="21" name="テキスト ボックス 12">
            <a:extLst>
              <a:ext uri="{FF2B5EF4-FFF2-40B4-BE49-F238E27FC236}">
                <a16:creationId xmlns:a16="http://schemas.microsoft.com/office/drawing/2014/main" id="{1D58897A-0927-269C-2F5B-91239DDC873F}"/>
              </a:ext>
            </a:extLst>
          </p:cNvPr>
          <p:cNvSpPr txBox="1"/>
          <p:nvPr/>
        </p:nvSpPr>
        <p:spPr>
          <a:xfrm>
            <a:off x="2674876" y="4089271"/>
            <a:ext cx="1597632" cy="238981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600" b="1" dirty="0">
                <a:solidFill>
                  <a:srgbClr val="FF0000"/>
                </a:solidFill>
              </a:rPr>
              <a:t>出場側</a:t>
            </a:r>
          </a:p>
        </p:txBody>
      </p:sp>
      <p:sp>
        <p:nvSpPr>
          <p:cNvPr id="5" name="テキスト ボックス 11">
            <a:extLst>
              <a:ext uri="{FF2B5EF4-FFF2-40B4-BE49-F238E27FC236}">
                <a16:creationId xmlns:a16="http://schemas.microsoft.com/office/drawing/2014/main" id="{1E95469B-4CCD-94CC-9B5D-1DE8B7C10FD3}"/>
              </a:ext>
            </a:extLst>
          </p:cNvPr>
          <p:cNvSpPr txBox="1"/>
          <p:nvPr/>
        </p:nvSpPr>
        <p:spPr>
          <a:xfrm>
            <a:off x="7973232" y="3408601"/>
            <a:ext cx="2055671" cy="35052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400" b="1" dirty="0">
                <a:solidFill>
                  <a:schemeClr val="tx1"/>
                </a:solidFill>
              </a:rPr>
              <a:t>ズーム倍率　＊＊倍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7" name="テキスト ボックス 11">
            <a:extLst>
              <a:ext uri="{FF2B5EF4-FFF2-40B4-BE49-F238E27FC236}">
                <a16:creationId xmlns:a16="http://schemas.microsoft.com/office/drawing/2014/main" id="{2A1B3D84-F62F-5BC7-4AD3-F8A287FB66A9}"/>
              </a:ext>
            </a:extLst>
          </p:cNvPr>
          <p:cNvSpPr txBox="1"/>
          <p:nvPr/>
        </p:nvSpPr>
        <p:spPr>
          <a:xfrm>
            <a:off x="7985523" y="6119847"/>
            <a:ext cx="2055671" cy="35052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400" b="1" dirty="0">
                <a:solidFill>
                  <a:schemeClr val="tx1"/>
                </a:solidFill>
              </a:rPr>
              <a:t>ズーム倍率　＊＊倍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6B5BB208-AF84-C3FF-B40F-5BC399655C35}"/>
              </a:ext>
            </a:extLst>
          </p:cNvPr>
          <p:cNvGrpSpPr/>
          <p:nvPr/>
        </p:nvGrpSpPr>
        <p:grpSpPr>
          <a:xfrm>
            <a:off x="7133468" y="1244839"/>
            <a:ext cx="3905381" cy="2161991"/>
            <a:chOff x="7133468" y="1244839"/>
            <a:chExt cx="3905381" cy="2161991"/>
          </a:xfrm>
        </p:grpSpPr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5A9E65BE-B889-331B-ADFA-AF9613BC4D3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55272" y="1244839"/>
              <a:ext cx="3883577" cy="2161991"/>
            </a:xfrm>
            <a:prstGeom prst="rect">
              <a:avLst/>
            </a:prstGeom>
          </p:spPr>
        </p:pic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CAC8FBAF-1EB8-24CA-EAB1-79ECFEF4397A}"/>
                </a:ext>
              </a:extLst>
            </p:cNvPr>
            <p:cNvCxnSpPr>
              <a:cxnSpLocks/>
            </p:cNvCxnSpPr>
            <p:nvPr/>
          </p:nvCxnSpPr>
          <p:spPr>
            <a:xfrm>
              <a:off x="7155272" y="1452121"/>
              <a:ext cx="3817211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88ED9835-56BC-1E91-7A93-AD8AA0536322}"/>
                </a:ext>
              </a:extLst>
            </p:cNvPr>
            <p:cNvCxnSpPr/>
            <p:nvPr/>
          </p:nvCxnSpPr>
          <p:spPr>
            <a:xfrm>
              <a:off x="8086561" y="3381655"/>
              <a:ext cx="2885922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307D2D41-3946-5F9B-290B-4923E5A27047}"/>
                </a:ext>
              </a:extLst>
            </p:cNvPr>
            <p:cNvCxnSpPr>
              <a:cxnSpLocks/>
            </p:cNvCxnSpPr>
            <p:nvPr/>
          </p:nvCxnSpPr>
          <p:spPr>
            <a:xfrm>
              <a:off x="10972483" y="1452121"/>
              <a:ext cx="0" cy="1929534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D047D53F-BE80-726E-B0C1-9C8DE3BF3B5F}"/>
                </a:ext>
              </a:extLst>
            </p:cNvPr>
            <p:cNvCxnSpPr>
              <a:cxnSpLocks/>
            </p:cNvCxnSpPr>
            <p:nvPr/>
          </p:nvCxnSpPr>
          <p:spPr>
            <a:xfrm>
              <a:off x="7133468" y="1452121"/>
              <a:ext cx="21804" cy="1291079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D7109DC7-ECDE-6A58-4910-4AE59CF0FA05}"/>
                </a:ext>
              </a:extLst>
            </p:cNvPr>
            <p:cNvCxnSpPr>
              <a:cxnSpLocks/>
            </p:cNvCxnSpPr>
            <p:nvPr/>
          </p:nvCxnSpPr>
          <p:spPr>
            <a:xfrm>
              <a:off x="7172632" y="2762275"/>
              <a:ext cx="958330" cy="61938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6869AC75-C9C3-9CB6-DB8D-AC5071CFD1DC}"/>
              </a:ext>
            </a:extLst>
          </p:cNvPr>
          <p:cNvGrpSpPr/>
          <p:nvPr/>
        </p:nvGrpSpPr>
        <p:grpSpPr>
          <a:xfrm>
            <a:off x="7123318" y="3928169"/>
            <a:ext cx="3893728" cy="2209902"/>
            <a:chOff x="7123318" y="3928169"/>
            <a:chExt cx="3893728" cy="2209902"/>
          </a:xfrm>
        </p:grpSpPr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D3786AE2-5FE1-AF30-920E-45DC619794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33468" y="3928169"/>
              <a:ext cx="3883578" cy="2209902"/>
            </a:xfrm>
            <a:prstGeom prst="rect">
              <a:avLst/>
            </a:prstGeom>
          </p:spPr>
        </p:pic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5C2FDE8A-474E-C68E-5294-12EBE0AEF554}"/>
                </a:ext>
              </a:extLst>
            </p:cNvPr>
            <p:cNvCxnSpPr>
              <a:cxnSpLocks/>
            </p:cNvCxnSpPr>
            <p:nvPr/>
          </p:nvCxnSpPr>
          <p:spPr>
            <a:xfrm>
              <a:off x="7145441" y="4008510"/>
              <a:ext cx="2772849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9AF2C434-F1CF-73BB-5C2B-14F4C638C3F2}"/>
                </a:ext>
              </a:extLst>
            </p:cNvPr>
            <p:cNvCxnSpPr>
              <a:cxnSpLocks/>
            </p:cNvCxnSpPr>
            <p:nvPr/>
          </p:nvCxnSpPr>
          <p:spPr>
            <a:xfrm>
              <a:off x="9928125" y="4020802"/>
              <a:ext cx="1044358" cy="580695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30B04772-8BA6-2D23-39A7-8A030606E083}"/>
                </a:ext>
              </a:extLst>
            </p:cNvPr>
            <p:cNvCxnSpPr>
              <a:cxnSpLocks/>
            </p:cNvCxnSpPr>
            <p:nvPr/>
          </p:nvCxnSpPr>
          <p:spPr>
            <a:xfrm>
              <a:off x="10940529" y="4613195"/>
              <a:ext cx="0" cy="1506652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コネクタ 39">
              <a:extLst>
                <a:ext uri="{FF2B5EF4-FFF2-40B4-BE49-F238E27FC236}">
                  <a16:creationId xmlns:a16="http://schemas.microsoft.com/office/drawing/2014/main" id="{B2564BBA-53BA-29D4-73C2-07C4BBD0B44F}"/>
                </a:ext>
              </a:extLst>
            </p:cNvPr>
            <p:cNvCxnSpPr>
              <a:cxnSpLocks/>
            </p:cNvCxnSpPr>
            <p:nvPr/>
          </p:nvCxnSpPr>
          <p:spPr>
            <a:xfrm>
              <a:off x="7123318" y="6095404"/>
              <a:ext cx="3817211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コネクタ 40">
              <a:extLst>
                <a:ext uri="{FF2B5EF4-FFF2-40B4-BE49-F238E27FC236}">
                  <a16:creationId xmlns:a16="http://schemas.microsoft.com/office/drawing/2014/main" id="{745D628B-B456-83E0-9EFF-BF108356BA3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55272" y="4007896"/>
              <a:ext cx="9665" cy="2087508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吹き出し: 角を丸めた四角形 26">
            <a:extLst>
              <a:ext uri="{FF2B5EF4-FFF2-40B4-BE49-F238E27FC236}">
                <a16:creationId xmlns:a16="http://schemas.microsoft.com/office/drawing/2014/main" id="{C60EEC67-4E40-4770-9B1E-89FB62B32CE2}"/>
              </a:ext>
            </a:extLst>
          </p:cNvPr>
          <p:cNvSpPr/>
          <p:nvPr/>
        </p:nvSpPr>
        <p:spPr>
          <a:xfrm>
            <a:off x="4956762" y="1618056"/>
            <a:ext cx="2151960" cy="883342"/>
          </a:xfrm>
          <a:prstGeom prst="wedgeRoundRectCallout">
            <a:avLst>
              <a:gd name="adj1" fmla="val 97521"/>
              <a:gd name="adj2" fmla="val 33864"/>
              <a:gd name="adj3" fmla="val 1666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90000" rIns="90000" bIns="90000" rtlCol="0" anchor="t"/>
          <a:lstStyle/>
          <a:p>
            <a:pPr algn="l">
              <a:spcAft>
                <a:spcPts val="600"/>
              </a:spcAft>
            </a:pPr>
            <a:r>
              <a:rPr lang="ja-JP" altLang="en-US" sz="1000" dirty="0">
                <a:solidFill>
                  <a:schemeClr val="bg1"/>
                </a:solidFill>
                <a:latin typeface="+mn-ea"/>
              </a:rPr>
              <a:t>カメラのナンバーアプリのエリア設定画面をキャプチャして貼り付ける。サイズチェッカーも表示しておく。</a:t>
            </a:r>
            <a:endParaRPr kumimoji="1" lang="ja-JP" altLang="en-US" sz="1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9" name="吹き出し: 角を丸めた四角形 8">
            <a:extLst>
              <a:ext uri="{FF2B5EF4-FFF2-40B4-BE49-F238E27FC236}">
                <a16:creationId xmlns:a16="http://schemas.microsoft.com/office/drawing/2014/main" id="{FE5CE622-B3C8-0850-1233-B325ED5267DA}"/>
              </a:ext>
            </a:extLst>
          </p:cNvPr>
          <p:cNvSpPr/>
          <p:nvPr/>
        </p:nvSpPr>
        <p:spPr>
          <a:xfrm>
            <a:off x="4936205" y="2844312"/>
            <a:ext cx="2151960" cy="638455"/>
          </a:xfrm>
          <a:prstGeom prst="wedgeRoundRectCallout">
            <a:avLst>
              <a:gd name="adj1" fmla="val 97521"/>
              <a:gd name="adj2" fmla="val 58702"/>
              <a:gd name="adj3" fmla="val 1666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90000" rIns="90000" bIns="90000" rtlCol="0" anchor="t"/>
          <a:lstStyle/>
          <a:p>
            <a:pPr algn="l">
              <a:spcAft>
                <a:spcPts val="600"/>
              </a:spcAft>
            </a:pPr>
            <a:r>
              <a:rPr lang="en-US" altLang="ja-JP" sz="1000" b="1" dirty="0">
                <a:solidFill>
                  <a:srgbClr val="FFFF00"/>
                </a:solidFill>
                <a:latin typeface="+mn-ea"/>
              </a:rPr>
              <a:t>【</a:t>
            </a:r>
            <a:r>
              <a:rPr lang="ja-JP" altLang="en-US" sz="1000" b="1" dirty="0">
                <a:solidFill>
                  <a:srgbClr val="FFFF00"/>
                </a:solidFill>
                <a:latin typeface="+mn-ea"/>
              </a:rPr>
              <a:t>重要</a:t>
            </a:r>
            <a:r>
              <a:rPr lang="en-US" altLang="ja-JP" sz="1000" b="1" dirty="0">
                <a:solidFill>
                  <a:srgbClr val="FFFF00"/>
                </a:solidFill>
                <a:latin typeface="+mn-ea"/>
              </a:rPr>
              <a:t>】</a:t>
            </a:r>
            <a:r>
              <a:rPr lang="ja-JP" altLang="en-US" sz="1000" dirty="0">
                <a:solidFill>
                  <a:schemeClr val="bg1"/>
                </a:solidFill>
                <a:latin typeface="+mn-ea"/>
              </a:rPr>
              <a:t>保守用</a:t>
            </a:r>
            <a:br>
              <a:rPr lang="en-US" altLang="ja-JP" sz="1000" dirty="0">
                <a:solidFill>
                  <a:schemeClr val="bg1"/>
                </a:solidFill>
                <a:latin typeface="+mn-ea"/>
              </a:rPr>
            </a:br>
            <a:r>
              <a:rPr lang="ja-JP" altLang="en-US" sz="1000" dirty="0">
                <a:solidFill>
                  <a:schemeClr val="bg1"/>
                </a:solidFill>
                <a:latin typeface="+mn-ea"/>
              </a:rPr>
              <a:t>カメラの</a:t>
            </a:r>
            <a:r>
              <a:rPr lang="ja-JP" altLang="en-US" sz="1000" b="1" dirty="0">
                <a:solidFill>
                  <a:srgbClr val="FFFF00"/>
                </a:solidFill>
                <a:latin typeface="+mn-ea"/>
              </a:rPr>
              <a:t>ズーム倍率も必ず記載</a:t>
            </a:r>
            <a:br>
              <a:rPr lang="en-US" altLang="ja-JP" sz="1000" dirty="0">
                <a:solidFill>
                  <a:schemeClr val="bg1"/>
                </a:solidFill>
                <a:latin typeface="+mn-ea"/>
              </a:rPr>
            </a:br>
            <a:r>
              <a:rPr lang="ja-JP" altLang="en-US" sz="1000" dirty="0">
                <a:solidFill>
                  <a:schemeClr val="bg1"/>
                </a:solidFill>
                <a:latin typeface="+mn-ea"/>
              </a:rPr>
              <a:t>しておく。</a:t>
            </a:r>
            <a:endParaRPr lang="en-US" altLang="ja-JP" sz="10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50290319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444295-690B-C537-F2B4-BC373D0C4A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3" descr="preencoded.png">
            <a:extLst>
              <a:ext uri="{FF2B5EF4-FFF2-40B4-BE49-F238E27FC236}">
                <a16:creationId xmlns:a16="http://schemas.microsoft.com/office/drawing/2014/main" id="{7DDE3EA1-44A0-211E-E0AB-0A9CB773E48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765" r="16528"/>
          <a:stretch>
            <a:fillRect/>
          </a:stretch>
        </p:blipFill>
        <p:spPr>
          <a:xfrm>
            <a:off x="890424" y="1644513"/>
            <a:ext cx="5945683" cy="4190717"/>
          </a:xfrm>
          <a:prstGeom prst="rect">
            <a:avLst/>
          </a:prstGeom>
        </p:spPr>
      </p:pic>
      <p:graphicFrame>
        <p:nvGraphicFramePr>
          <p:cNvPr id="20" name="表 19">
            <a:extLst>
              <a:ext uri="{FF2B5EF4-FFF2-40B4-BE49-F238E27FC236}">
                <a16:creationId xmlns:a16="http://schemas.microsoft.com/office/drawing/2014/main" id="{0941622A-2F78-9F6D-468A-DB478B414C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2067608"/>
              </p:ext>
            </p:extLst>
          </p:nvPr>
        </p:nvGraphicFramePr>
        <p:xfrm>
          <a:off x="493998" y="752439"/>
          <a:ext cx="8259170" cy="576634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59170">
                  <a:extLst>
                    <a:ext uri="{9D8B030D-6E8A-4147-A177-3AD203B41FA5}">
                      <a16:colId xmlns:a16="http://schemas.microsoft.com/office/drawing/2014/main" val="97374019"/>
                    </a:ext>
                  </a:extLst>
                </a:gridCol>
              </a:tblGrid>
              <a:tr h="32171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全体図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2988947"/>
                  </a:ext>
                </a:extLst>
              </a:tr>
              <a:tr h="5444633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57892494"/>
                  </a:ext>
                </a:extLst>
              </a:tr>
            </a:tbl>
          </a:graphicData>
        </a:graphic>
      </p:graphicFrame>
      <p:sp>
        <p:nvSpPr>
          <p:cNvPr id="2" name="タイトル 1">
            <a:extLst>
              <a:ext uri="{FF2B5EF4-FFF2-40B4-BE49-F238E27FC236}">
                <a16:creationId xmlns:a16="http://schemas.microsoft.com/office/drawing/2014/main" id="{203C7E7C-7D8A-B272-8167-5E3C1781E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カメラ設置情報</a:t>
            </a:r>
            <a:endParaRPr kumimoji="1" lang="ja-JP" altLang="en-US" dirty="0"/>
          </a:p>
        </p:txBody>
      </p:sp>
      <p:pic>
        <p:nvPicPr>
          <p:cNvPr id="75" name="Image 2" descr="preencoded.png">
            <a:extLst>
              <a:ext uri="{FF2B5EF4-FFF2-40B4-BE49-F238E27FC236}">
                <a16:creationId xmlns:a16="http://schemas.microsoft.com/office/drawing/2014/main" id="{3BD72EEB-F21B-CE69-C37D-3CC101A5A0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311" y="1153838"/>
            <a:ext cx="953089" cy="440673"/>
          </a:xfrm>
          <a:prstGeom prst="rect">
            <a:avLst/>
          </a:prstGeom>
        </p:spPr>
      </p:pic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1089D8C6-8390-8637-9ACB-C74CEDBDA583}"/>
              </a:ext>
            </a:extLst>
          </p:cNvPr>
          <p:cNvSpPr/>
          <p:nvPr/>
        </p:nvSpPr>
        <p:spPr>
          <a:xfrm>
            <a:off x="7152968" y="814625"/>
            <a:ext cx="4962832" cy="5165846"/>
          </a:xfrm>
          <a:prstGeom prst="wedgeRoundRectCallout">
            <a:avLst>
              <a:gd name="adj1" fmla="val -65008"/>
              <a:gd name="adj2" fmla="val 23546"/>
              <a:gd name="adj3" fmla="val 1666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90000" rIns="90000" bIns="90000" rtlCol="0" anchor="t"/>
          <a:lstStyle/>
          <a:p>
            <a:pPr algn="l">
              <a:spcAft>
                <a:spcPts val="600"/>
              </a:spcAft>
            </a:pPr>
            <a:r>
              <a:rPr kumimoji="1" lang="ja-JP" altLang="en-US" sz="1000" dirty="0">
                <a:solidFill>
                  <a:schemeClr val="bg1"/>
                </a:solidFill>
                <a:latin typeface="+mn-ea"/>
              </a:rPr>
              <a:t>システムデザインツール（</a:t>
            </a:r>
            <a:r>
              <a:rPr lang="en-US" altLang="ja-JP" sz="1000" dirty="0">
                <a:solidFill>
                  <a:schemeClr val="bg1"/>
                </a:solidFill>
                <a:latin typeface="+mn-ea"/>
              </a:rPr>
              <a:t>SDT</a:t>
            </a:r>
            <a:r>
              <a:rPr kumimoji="1" lang="ja-JP" altLang="en-US" sz="1000" dirty="0">
                <a:solidFill>
                  <a:schemeClr val="bg1"/>
                </a:solidFill>
                <a:latin typeface="+mn-ea"/>
              </a:rPr>
              <a:t>）のレポート出力（</a:t>
            </a:r>
            <a:r>
              <a:rPr kumimoji="1" lang="en-US" altLang="ja-JP" sz="1000" dirty="0">
                <a:solidFill>
                  <a:schemeClr val="bg1"/>
                </a:solidFill>
                <a:latin typeface="+mn-ea"/>
              </a:rPr>
              <a:t>PPT</a:t>
            </a:r>
            <a:r>
              <a:rPr kumimoji="1" lang="ja-JP" altLang="en-US" sz="1000" dirty="0">
                <a:solidFill>
                  <a:schemeClr val="bg1"/>
                </a:solidFill>
                <a:latin typeface="+mn-ea"/>
              </a:rPr>
              <a:t>エクスポート）で作成される画像を貼り付ける。</a:t>
            </a:r>
            <a:br>
              <a:rPr kumimoji="1" lang="en-US" altLang="ja-JP" sz="1000" dirty="0">
                <a:solidFill>
                  <a:schemeClr val="bg1"/>
                </a:solidFill>
                <a:latin typeface="+mn-ea"/>
              </a:rPr>
            </a:br>
            <a:br>
              <a:rPr kumimoji="1" lang="en-US" altLang="ja-JP" sz="1000" dirty="0">
                <a:solidFill>
                  <a:schemeClr val="bg1"/>
                </a:solidFill>
                <a:latin typeface="+mn-ea"/>
              </a:rPr>
            </a:br>
            <a:r>
              <a:rPr kumimoji="1" lang="en-US" altLang="ja-JP" sz="1100" b="1" dirty="0">
                <a:solidFill>
                  <a:srgbClr val="FFFF00"/>
                </a:solidFill>
                <a:latin typeface="+mn-ea"/>
              </a:rPr>
              <a:t>※SDT</a:t>
            </a:r>
            <a:r>
              <a:rPr kumimoji="1" lang="ja-JP" altLang="en-US" sz="1100" b="1" dirty="0">
                <a:solidFill>
                  <a:srgbClr val="FFFF00"/>
                </a:solidFill>
                <a:latin typeface="+mn-ea"/>
              </a:rPr>
              <a:t>で</a:t>
            </a:r>
            <a:r>
              <a:rPr lang="ja-JP" altLang="en-US" sz="1100" b="1" dirty="0">
                <a:solidFill>
                  <a:srgbClr val="FFFF00"/>
                </a:solidFill>
                <a:latin typeface="+mn-ea"/>
              </a:rPr>
              <a:t>の設計内容は、設置調整後の</a:t>
            </a:r>
            <a:r>
              <a:rPr kumimoji="1" lang="ja-JP" altLang="en-US" sz="1100" b="1" dirty="0">
                <a:solidFill>
                  <a:srgbClr val="FFFF00"/>
                </a:solidFill>
                <a:latin typeface="+mn-ea"/>
              </a:rPr>
              <a:t>最終的なものに更新して</a:t>
            </a:r>
            <a:br>
              <a:rPr kumimoji="1" lang="en-US" altLang="ja-JP" sz="1100" b="1" dirty="0">
                <a:solidFill>
                  <a:srgbClr val="FFFF00"/>
                </a:solidFill>
                <a:latin typeface="+mn-ea"/>
              </a:rPr>
            </a:br>
            <a:r>
              <a:rPr kumimoji="1" lang="ja-JP" altLang="en-US" sz="1100" b="1" dirty="0">
                <a:solidFill>
                  <a:srgbClr val="FFFF00"/>
                </a:solidFill>
                <a:latin typeface="+mn-ea"/>
              </a:rPr>
              <a:t>　おくこと</a:t>
            </a:r>
            <a:r>
              <a:rPr kumimoji="1" lang="ja-JP" altLang="en-US" sz="1050" b="1" dirty="0">
                <a:solidFill>
                  <a:srgbClr val="FFFF00"/>
                </a:solidFill>
                <a:latin typeface="+mn-ea"/>
              </a:rPr>
              <a:t>。</a:t>
            </a:r>
            <a:br>
              <a:rPr kumimoji="1" lang="en-US" altLang="ja-JP" sz="1050" dirty="0">
                <a:solidFill>
                  <a:schemeClr val="bg1"/>
                </a:solidFill>
                <a:latin typeface="+mn-ea"/>
              </a:rPr>
            </a:br>
            <a:br>
              <a:rPr kumimoji="1" lang="en-US" altLang="ja-JP" sz="1000" dirty="0">
                <a:solidFill>
                  <a:schemeClr val="bg1"/>
                </a:solidFill>
                <a:latin typeface="+mn-ea"/>
              </a:rPr>
            </a:br>
            <a:r>
              <a:rPr kumimoji="1" lang="ja-JP" altLang="en-US" sz="1000" dirty="0">
                <a:solidFill>
                  <a:schemeClr val="bg1"/>
                </a:solidFill>
                <a:latin typeface="+mn-ea"/>
              </a:rPr>
              <a:t>＜手順＞</a:t>
            </a:r>
            <a:br>
              <a:rPr kumimoji="1" lang="en-US" altLang="ja-JP" sz="1000" dirty="0">
                <a:solidFill>
                  <a:schemeClr val="bg1"/>
                </a:solidFill>
                <a:latin typeface="+mn-ea"/>
              </a:rPr>
            </a:br>
            <a:br>
              <a:rPr kumimoji="1" lang="en-US" altLang="ja-JP" sz="1000" dirty="0">
                <a:solidFill>
                  <a:schemeClr val="bg1"/>
                </a:solidFill>
                <a:latin typeface="+mn-ea"/>
              </a:rPr>
            </a:br>
            <a:r>
              <a:rPr lang="ja-JP" altLang="en-US" sz="1000" b="1" dirty="0">
                <a:solidFill>
                  <a:schemeClr val="bg1"/>
                </a:solidFill>
                <a:latin typeface="+mn-ea"/>
              </a:rPr>
              <a:t>①</a:t>
            </a:r>
            <a:r>
              <a:rPr kumimoji="1" lang="ja-JP" altLang="en-US" sz="1000" dirty="0">
                <a:solidFill>
                  <a:schemeClr val="bg1"/>
                </a:solidFill>
                <a:latin typeface="+mn-ea"/>
              </a:rPr>
              <a:t>「レポート設定」の「レイアウト」タブで、</a:t>
            </a:r>
            <a:br>
              <a:rPr kumimoji="1" lang="en-US" altLang="ja-JP" sz="1000" dirty="0">
                <a:solidFill>
                  <a:schemeClr val="bg1"/>
                </a:solidFill>
                <a:latin typeface="+mn-ea"/>
              </a:rPr>
            </a:br>
            <a:r>
              <a:rPr kumimoji="1" lang="ja-JP" altLang="en-US" sz="1000" dirty="0">
                <a:solidFill>
                  <a:schemeClr val="bg1"/>
                </a:solidFill>
                <a:latin typeface="+mn-ea"/>
              </a:rPr>
              <a:t>　　</a:t>
            </a:r>
            <a:r>
              <a:rPr kumimoji="1" lang="ja-JP" altLang="en-US" sz="1000" b="1" dirty="0">
                <a:solidFill>
                  <a:srgbClr val="FFFF00"/>
                </a:solidFill>
                <a:latin typeface="+mn-ea"/>
              </a:rPr>
              <a:t>“</a:t>
            </a:r>
            <a:r>
              <a:rPr kumimoji="1" lang="en-US" altLang="ja-JP" sz="1000" b="1" dirty="0">
                <a:solidFill>
                  <a:srgbClr val="FFFF00"/>
                </a:solidFill>
                <a:latin typeface="+mn-ea"/>
              </a:rPr>
              <a:t>PPT</a:t>
            </a:r>
            <a:r>
              <a:rPr kumimoji="1" lang="ja-JP" altLang="en-US" sz="1000" b="1" dirty="0">
                <a:solidFill>
                  <a:srgbClr val="FFFF00"/>
                </a:solidFill>
                <a:latin typeface="+mn-ea"/>
              </a:rPr>
              <a:t>エクスポート画像をトリミング”</a:t>
            </a:r>
            <a:r>
              <a:rPr kumimoji="1" lang="ja-JP" altLang="en-US" sz="1000" b="1" dirty="0">
                <a:solidFill>
                  <a:schemeClr val="bg1"/>
                </a:solidFill>
                <a:latin typeface="+mn-ea"/>
              </a:rPr>
              <a:t>にチェックを入れる。</a:t>
            </a:r>
            <a:endParaRPr kumimoji="1" lang="en-US" altLang="ja-JP" sz="1000" b="1" dirty="0">
              <a:solidFill>
                <a:schemeClr val="bg1"/>
              </a:solidFill>
              <a:latin typeface="+mn-ea"/>
            </a:endParaRPr>
          </a:p>
          <a:p>
            <a:pPr algn="l">
              <a:spcAft>
                <a:spcPts val="600"/>
              </a:spcAft>
            </a:pPr>
            <a:r>
              <a:rPr kumimoji="1" lang="ja-JP" altLang="en-US" sz="1000" b="1" dirty="0">
                <a:solidFill>
                  <a:schemeClr val="bg1"/>
                </a:solidFill>
                <a:latin typeface="+mn-ea"/>
              </a:rPr>
              <a:t>②</a:t>
            </a:r>
            <a:r>
              <a:rPr kumimoji="1" lang="ja-JP" altLang="en-US" sz="1000" dirty="0">
                <a:solidFill>
                  <a:schemeClr val="bg1"/>
                </a:solidFill>
                <a:latin typeface="+mn-ea"/>
              </a:rPr>
              <a:t>「</a:t>
            </a:r>
            <a:r>
              <a:rPr kumimoji="1" lang="en-US" altLang="ja-JP" sz="1000" b="1" dirty="0">
                <a:solidFill>
                  <a:schemeClr val="bg1"/>
                </a:solidFill>
                <a:latin typeface="+mn-ea"/>
              </a:rPr>
              <a:t>PPT</a:t>
            </a:r>
            <a:r>
              <a:rPr kumimoji="1" lang="ja-JP" altLang="en-US" sz="1000" b="1" dirty="0">
                <a:solidFill>
                  <a:schemeClr val="bg1"/>
                </a:solidFill>
                <a:latin typeface="+mn-ea"/>
              </a:rPr>
              <a:t>エクスポート</a:t>
            </a:r>
            <a:r>
              <a:rPr kumimoji="1" lang="ja-JP" altLang="en-US" sz="1000" dirty="0">
                <a:solidFill>
                  <a:schemeClr val="bg1"/>
                </a:solidFill>
                <a:latin typeface="+mn-ea"/>
              </a:rPr>
              <a:t>」をクリック　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2E26134B-EFDB-2C94-F4A7-5D3D721837F6}"/>
              </a:ext>
            </a:extLst>
          </p:cNvPr>
          <p:cNvGrpSpPr/>
          <p:nvPr/>
        </p:nvGrpSpPr>
        <p:grpSpPr>
          <a:xfrm>
            <a:off x="7676535" y="3074829"/>
            <a:ext cx="4323672" cy="2475410"/>
            <a:chOff x="7683910" y="2701274"/>
            <a:chExt cx="4323672" cy="2475410"/>
          </a:xfrm>
        </p:grpSpPr>
        <p:pic>
          <p:nvPicPr>
            <p:cNvPr id="15" name="図 14">
              <a:extLst>
                <a:ext uri="{FF2B5EF4-FFF2-40B4-BE49-F238E27FC236}">
                  <a16:creationId xmlns:a16="http://schemas.microsoft.com/office/drawing/2014/main" id="{FC858417-7433-B476-F5C4-A672DC1A08A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683910" y="2701274"/>
              <a:ext cx="4323672" cy="2475410"/>
            </a:xfrm>
            <a:prstGeom prst="rect">
              <a:avLst/>
            </a:prstGeom>
          </p:spPr>
        </p:pic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600EC2AF-1B8F-EFCB-D73A-5F1821FB9BEC}"/>
                </a:ext>
              </a:extLst>
            </p:cNvPr>
            <p:cNvSpPr/>
            <p:nvPr/>
          </p:nvSpPr>
          <p:spPr>
            <a:xfrm>
              <a:off x="8643581" y="4045304"/>
              <a:ext cx="997729" cy="146009"/>
            </a:xfrm>
            <a:prstGeom prst="roundRect">
              <a:avLst/>
            </a:prstGeom>
            <a:noFill/>
            <a:ln w="1905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90000" rIns="90000" bIns="90000" rtlCol="0" anchor="t"/>
            <a:lstStyle/>
            <a:p>
              <a:pPr algn="l">
                <a:spcAft>
                  <a:spcPts val="600"/>
                </a:spcAft>
              </a:pPr>
              <a:endParaRPr kumimoji="1" lang="ja-JP" altLang="en-US" sz="2400" dirty="0">
                <a:solidFill>
                  <a:schemeClr val="tx2"/>
                </a:solidFill>
                <a:latin typeface="+mn-ea"/>
              </a:endParaRPr>
            </a:p>
          </p:txBody>
        </p:sp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7FCC10D1-9F6F-8C99-EA5D-24FFFC7BACF0}"/>
                </a:ext>
              </a:extLst>
            </p:cNvPr>
            <p:cNvSpPr/>
            <p:nvPr/>
          </p:nvSpPr>
          <p:spPr>
            <a:xfrm>
              <a:off x="7695926" y="4728719"/>
              <a:ext cx="749608" cy="160610"/>
            </a:xfrm>
            <a:prstGeom prst="roundRect">
              <a:avLst/>
            </a:prstGeom>
            <a:noFill/>
            <a:ln w="1905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90000" rIns="90000" bIns="90000" rtlCol="0" anchor="t"/>
            <a:lstStyle/>
            <a:p>
              <a:pPr algn="l">
                <a:spcAft>
                  <a:spcPts val="600"/>
                </a:spcAft>
              </a:pPr>
              <a:endParaRPr kumimoji="1" lang="ja-JP" altLang="en-US" sz="2400" dirty="0">
                <a:solidFill>
                  <a:schemeClr val="tx2"/>
                </a:solidFill>
                <a:latin typeface="+mn-ea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92A7FF35-6644-06FB-D2A7-3A5FB9A12FE8}"/>
                </a:ext>
              </a:extLst>
            </p:cNvPr>
            <p:cNvSpPr txBox="1"/>
            <p:nvPr/>
          </p:nvSpPr>
          <p:spPr>
            <a:xfrm>
              <a:off x="9589689" y="3831257"/>
              <a:ext cx="324465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l">
                <a:spcAft>
                  <a:spcPts val="600"/>
                </a:spcAft>
              </a:pPr>
              <a:r>
                <a:rPr kumimoji="1" lang="ja-JP" altLang="en-US" sz="1400" b="1" dirty="0">
                  <a:solidFill>
                    <a:schemeClr val="accent5"/>
                  </a:solidFill>
                  <a:latin typeface="+mn-ea"/>
                  <a:ea typeface="+mn-ea"/>
                </a:rPr>
                <a:t>①</a:t>
              </a: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9ECA4E83-DED2-E324-4B5C-4A056480781C}"/>
                </a:ext>
              </a:extLst>
            </p:cNvPr>
            <p:cNvSpPr txBox="1"/>
            <p:nvPr/>
          </p:nvSpPr>
          <p:spPr>
            <a:xfrm>
              <a:off x="8562213" y="4625214"/>
              <a:ext cx="324465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l">
                <a:spcAft>
                  <a:spcPts val="600"/>
                </a:spcAft>
              </a:pPr>
              <a:r>
                <a:rPr kumimoji="1" lang="ja-JP" altLang="en-US" sz="1400" b="1" dirty="0">
                  <a:solidFill>
                    <a:schemeClr val="accent5"/>
                  </a:solidFill>
                  <a:latin typeface="+mn-ea"/>
                  <a:ea typeface="+mn-ea"/>
                </a:rPr>
                <a:t>②</a:t>
              </a:r>
            </a:p>
          </p:txBody>
        </p:sp>
      </p:grpSp>
      <p:sp>
        <p:nvSpPr>
          <p:cNvPr id="19" name="吹き出し: 角を丸めた四角形 18">
            <a:extLst>
              <a:ext uri="{FF2B5EF4-FFF2-40B4-BE49-F238E27FC236}">
                <a16:creationId xmlns:a16="http://schemas.microsoft.com/office/drawing/2014/main" id="{B6E97BC7-9079-5E33-138D-42D5FAD76958}"/>
              </a:ext>
            </a:extLst>
          </p:cNvPr>
          <p:cNvSpPr/>
          <p:nvPr/>
        </p:nvSpPr>
        <p:spPr>
          <a:xfrm>
            <a:off x="5187361" y="932503"/>
            <a:ext cx="1673878" cy="531946"/>
          </a:xfrm>
          <a:prstGeom prst="wedgeRoundRectCallout">
            <a:avLst>
              <a:gd name="adj1" fmla="val -47917"/>
              <a:gd name="adj2" fmla="val 231832"/>
              <a:gd name="adj3" fmla="val 1666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90000" rIns="90000" bIns="90000" rtlCol="0" anchor="t"/>
          <a:lstStyle/>
          <a:p>
            <a:pPr algn="l">
              <a:spcAft>
                <a:spcPts val="600"/>
              </a:spcAft>
            </a:pPr>
            <a:r>
              <a:rPr kumimoji="1" lang="en-US" altLang="ja-JP" sz="1000" dirty="0">
                <a:solidFill>
                  <a:schemeClr val="bg1"/>
                </a:solidFill>
                <a:latin typeface="+mn-ea"/>
              </a:rPr>
              <a:t>SDT</a:t>
            </a:r>
            <a:r>
              <a:rPr kumimoji="1" lang="ja-JP" altLang="en-US" sz="1000" dirty="0">
                <a:solidFill>
                  <a:schemeClr val="bg1"/>
                </a:solidFill>
                <a:latin typeface="+mn-ea"/>
              </a:rPr>
              <a:t>の</a:t>
            </a:r>
            <a:r>
              <a:rPr kumimoji="1" lang="en-US" altLang="ja-JP" sz="1000" dirty="0">
                <a:solidFill>
                  <a:schemeClr val="bg1"/>
                </a:solidFill>
                <a:latin typeface="+mn-ea"/>
              </a:rPr>
              <a:t>PPT</a:t>
            </a:r>
            <a:r>
              <a:rPr kumimoji="1" lang="ja-JP" altLang="en-US" sz="1000" dirty="0">
                <a:solidFill>
                  <a:schemeClr val="bg1"/>
                </a:solidFill>
                <a:latin typeface="+mn-ea"/>
              </a:rPr>
              <a:t>レポート出力の</a:t>
            </a:r>
            <a:r>
              <a:rPr lang="ja-JP" altLang="en-US" sz="1000" dirty="0">
                <a:solidFill>
                  <a:schemeClr val="bg1"/>
                </a:solidFill>
                <a:latin typeface="+mn-ea"/>
              </a:rPr>
              <a:t>画像を貼り付ける。</a:t>
            </a:r>
            <a:endParaRPr kumimoji="1" lang="ja-JP" altLang="en-US" sz="100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4" name="Image 5" descr="preencoded.png">
            <a:extLst>
              <a:ext uri="{FF2B5EF4-FFF2-40B4-BE49-F238E27FC236}">
                <a16:creationId xmlns:a16="http://schemas.microsoft.com/office/drawing/2014/main" id="{9CAECF1D-E362-9A5B-0B16-D97AAB0F92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2801" y="5980471"/>
            <a:ext cx="6000928" cy="23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300787"/>
      </p:ext>
    </p:extLst>
  </p:cSld>
  <p:clrMapOvr>
    <a:masterClrMapping/>
  </p:clrMapOvr>
  <p:transition spd="slow"/>
</p:sld>
</file>

<file path=ppt/theme/theme1.xml><?xml version="1.0" encoding="utf-8"?>
<a:theme xmlns:a="http://schemas.openxmlformats.org/drawingml/2006/main" name="M1">
  <a:themeElements>
    <a:clrScheme name="ユーザー定義 3">
      <a:dk1>
        <a:srgbClr val="000000"/>
      </a:dk1>
      <a:lt1>
        <a:srgbClr val="FFFFFF"/>
      </a:lt1>
      <a:dk2>
        <a:srgbClr val="000E4E"/>
      </a:dk2>
      <a:lt2>
        <a:srgbClr val="F2F2F2"/>
      </a:lt2>
      <a:accent1>
        <a:srgbClr val="00B7F1"/>
      </a:accent1>
      <a:accent2>
        <a:srgbClr val="0063CC"/>
      </a:accent2>
      <a:accent3>
        <a:srgbClr val="006603"/>
      </a:accent3>
      <a:accent4>
        <a:srgbClr val="85CC33"/>
      </a:accent4>
      <a:accent5>
        <a:srgbClr val="FF6A00"/>
      </a:accent5>
      <a:accent6>
        <a:srgbClr val="AD00CC"/>
      </a:accent6>
      <a:hlink>
        <a:srgbClr val="AD00CC"/>
      </a:hlink>
      <a:folHlink>
        <a:srgbClr val="999999"/>
      </a:folHlink>
    </a:clrScheme>
    <a:fontScheme name="CONNECT 2">
      <a:majorFont>
        <a:latin typeface="Calibri"/>
        <a:ea typeface="游ゴシック"/>
        <a:cs typeface=""/>
      </a:majorFont>
      <a:minorFont>
        <a:latin typeface="Calibri"/>
        <a:ea typeface="游ゴシック Mediu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accent1"/>
          </a:solidFill>
        </a:ln>
      </a:spPr>
      <a:bodyPr lIns="90000" tIns="90000" rIns="90000" bIns="90000" rtlCol="0" anchor="t"/>
      <a:lstStyle>
        <a:defPPr algn="l">
          <a:spcAft>
            <a:spcPts val="600"/>
          </a:spcAft>
          <a:defRPr kumimoji="1" sz="2400" dirty="0" smtClean="0">
            <a:solidFill>
              <a:schemeClr val="tx2"/>
            </a:solidFill>
            <a:latin typeface="+mn-ea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 anchor="ctr">
        <a:spAutoFit/>
      </a:bodyPr>
      <a:lstStyle>
        <a:defPPr algn="l">
          <a:spcAft>
            <a:spcPts val="600"/>
          </a:spcAft>
          <a:defRPr kumimoji="1" sz="2400" dirty="0" smtClean="0">
            <a:latin typeface="+mn-ea"/>
            <a:ea typeface="+mn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onnect_PPT_template_ver6.pptx" id="{87802006-BE63-40C1-B60C-38ACBA460C5F}" vid="{C9F7FDAC-3465-4CD6-94A1-475D9C939A53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01EE24C671E16499A83B7C2CF22A48F" ma:contentTypeVersion="16" ma:contentTypeDescription="新しいドキュメントを作成します。" ma:contentTypeScope="" ma:versionID="289b637bb6d31d1c42a51e9c39e42c25">
  <xsd:schema xmlns:xsd="http://www.w3.org/2001/XMLSchema" xmlns:xs="http://www.w3.org/2001/XMLSchema" xmlns:p="http://schemas.microsoft.com/office/2006/metadata/properties" xmlns:ns2="36be8796-c5a9-48c1-bc2f-32ec497c8c12" xmlns:ns3="bf792cf6-b72b-4dce-9cbe-19af49e4a4ad" targetNamespace="http://schemas.microsoft.com/office/2006/metadata/properties" ma:root="true" ma:fieldsID="27c95f80cb8251e428e08c45e9913704" ns2:_="" ns3:_="">
    <xsd:import namespace="36be8796-c5a9-48c1-bc2f-32ec497c8c12"/>
    <xsd:import namespace="bf792cf6-b72b-4dce-9cbe-19af49e4a4a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be8796-c5a9-48c1-bc2f-32ec497c8c1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画像タグ" ma:readOnly="false" ma:fieldId="{5cf76f15-5ced-4ddc-b409-7134ff3c332f}" ma:taxonomyMulti="true" ma:sspId="ce391acf-b2a8-4a1c-9c03-161b1cee912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792cf6-b72b-4dce-9cbe-19af49e4a4ad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6eb87d94-0904-4e0c-b42c-a0b0f7d8b039}" ma:internalName="TaxCatchAll" ma:showField="CatchAllData" ma:web="bf792cf6-b72b-4dce-9cbe-19af49e4a4a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6be8796-c5a9-48c1-bc2f-32ec497c8c12">
      <Terms xmlns="http://schemas.microsoft.com/office/infopath/2007/PartnerControls"/>
    </lcf76f155ced4ddcb4097134ff3c332f>
    <TaxCatchAll xmlns="bf792cf6-b72b-4dce-9cbe-19af49e4a4ad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D62B98A-0C73-42A1-BCBE-82B8C47AEF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6be8796-c5a9-48c1-bc2f-32ec497c8c12"/>
    <ds:schemaRef ds:uri="bf792cf6-b72b-4dce-9cbe-19af49e4a4a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5BEBB44-6952-40D8-A97B-E482929C03FD}">
  <ds:schemaRefs>
    <ds:schemaRef ds:uri="http://purl.org/dc/elements/1.1/"/>
    <ds:schemaRef ds:uri="http://purl.org/dc/dcmitype/"/>
    <ds:schemaRef ds:uri="http://www.w3.org/XML/1998/namespace"/>
    <ds:schemaRef ds:uri="36be8796-c5a9-48c1-bc2f-32ec497c8c12"/>
    <ds:schemaRef ds:uri="http://schemas.microsoft.com/office/2006/documentManagement/types"/>
    <ds:schemaRef ds:uri="http://purl.org/dc/terms/"/>
    <ds:schemaRef ds:uri="bf792cf6-b72b-4dce-9cbe-19af49e4a4ad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BFED9A0C-D2C2-4DD1-80E2-0711156A2F3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コネクトテンプレート_2024Ver</Template>
  <TotalTime>2002</TotalTime>
  <Words>2187</Words>
  <Application>Microsoft Office PowerPoint</Application>
  <PresentationFormat>ワイド画面</PresentationFormat>
  <Paragraphs>378</Paragraphs>
  <Slides>18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3" baseType="lpstr">
      <vt:lpstr>游ゴシック</vt:lpstr>
      <vt:lpstr>游ゴシック Medium</vt:lpstr>
      <vt:lpstr>Arial</vt:lpstr>
      <vt:lpstr>Calibri</vt:lpstr>
      <vt:lpstr>M1</vt:lpstr>
      <vt:lpstr>ナンバーキャッチシステム　完成図書</vt:lpstr>
      <vt:lpstr>目次</vt:lpstr>
      <vt:lpstr>１．システム構成</vt:lpstr>
      <vt:lpstr>システム構成</vt:lpstr>
      <vt:lpstr>２．機器一覧</vt:lpstr>
      <vt:lpstr>機器一覧</vt:lpstr>
      <vt:lpstr>３．カメラ設置情報</vt:lpstr>
      <vt:lpstr>カメラ設置情報</vt:lpstr>
      <vt:lpstr>カメラ設置情報</vt:lpstr>
      <vt:lpstr>カメラ設置情報</vt:lpstr>
      <vt:lpstr>４．動作仕様</vt:lpstr>
      <vt:lpstr>動作仕様：ナンバー照合</vt:lpstr>
      <vt:lpstr>照合用　登録ナンバーリスト</vt:lpstr>
      <vt:lpstr>動作仕様：滞留検知</vt:lpstr>
      <vt:lpstr>運用条件</vt:lpstr>
      <vt:lpstr>５．試験成績</vt:lpstr>
      <vt:lpstr>試験成績</vt:lpstr>
      <vt:lpstr>改訂履歴</vt:lpstr>
    </vt:vector>
  </TitlesOfParts>
  <Company>Panasonic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HATA TOSHIHIRO (畑 利広)</cp:lastModifiedBy>
  <cp:revision>41</cp:revision>
  <cp:lastPrinted>2023-02-08T12:05:18Z</cp:lastPrinted>
  <dcterms:created xsi:type="dcterms:W3CDTF">2024-12-17T23:55:35Z</dcterms:created>
  <dcterms:modified xsi:type="dcterms:W3CDTF">2025-10-06T08:48:38Z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0x010100E4B9E1FA795D0E47A0AE60AD47733B1C</vt:lpwstr>
  </property>
</Properties>
</file>