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86" r:id="rId3"/>
  </p:sldMasterIdLst>
  <p:notesMasterIdLst>
    <p:notesMasterId r:id="rId22"/>
  </p:notesMasterIdLst>
  <p:sldIdLst>
    <p:sldId id="256" r:id="rId4"/>
    <p:sldId id="2042" r:id="rId5"/>
    <p:sldId id="1004" r:id="rId6"/>
    <p:sldId id="2043" r:id="rId7"/>
    <p:sldId id="2032" r:id="rId8"/>
    <p:sldId id="2056" r:id="rId9"/>
    <p:sldId id="1007" r:id="rId10"/>
    <p:sldId id="2036" r:id="rId11"/>
    <p:sldId id="2038" r:id="rId12"/>
    <p:sldId id="2057" r:id="rId13"/>
    <p:sldId id="1016" r:id="rId14"/>
    <p:sldId id="2058" r:id="rId15"/>
    <p:sldId id="2050" r:id="rId16"/>
    <p:sldId id="2070" r:id="rId17"/>
    <p:sldId id="1123" r:id="rId18"/>
    <p:sldId id="2071" r:id="rId19"/>
    <p:sldId id="2055" r:id="rId20"/>
    <p:sldId id="827" r:id="rId21"/>
  </p:sldIdLst>
  <p:sldSz cx="12192000" cy="6858000"/>
  <p:notesSz cx="6807200" cy="993933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itchFamily="34" charset="0"/>
        <a:ea typeface="ＭＳ Ｐゴシック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296" userDrawn="1">
          <p15:clr>
            <a:srgbClr val="A4A3A4"/>
          </p15:clr>
        </p15:guide>
        <p15:guide id="3" orient="horz" pos="4065" userDrawn="1">
          <p15:clr>
            <a:srgbClr val="A4A3A4"/>
          </p15:clr>
        </p15:guide>
        <p15:guide id="5" pos="801" userDrawn="1">
          <p15:clr>
            <a:srgbClr val="A4A3A4"/>
          </p15:clr>
        </p15:guide>
        <p15:guide id="6" pos="624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スタイル (中間)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113A9D2-9D6B-4929-AA2D-F23B5EE8CBE7}" styleName="テーマ スタイル 2 - アクセント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B301B821-A1FF-4177-AEE7-76D212191A09}" styleName="中間スタイル 1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中間スタイル 1 - アクセント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711" autoAdjust="0"/>
    <p:restoredTop sz="94660"/>
  </p:normalViewPr>
  <p:slideViewPr>
    <p:cSldViewPr snapToGrid="0" showGuides="1">
      <p:cViewPr varScale="1">
        <p:scale>
          <a:sx n="98" d="100"/>
          <a:sy n="98" d="100"/>
        </p:scale>
        <p:origin x="307" y="86"/>
      </p:cViewPr>
      <p:guideLst>
        <p:guide orient="horz" pos="799"/>
        <p:guide pos="3296"/>
        <p:guide orient="horz" pos="4065"/>
        <p:guide pos="801"/>
        <p:guide pos="624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1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1" Type="http://schemas.openxmlformats.org/officeDocument/2006/relationships/customXml" Target="../customXml/item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viewProps" Target="view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presProps" Target="pres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50375" cy="498966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55221" y="0"/>
            <a:ext cx="2950374" cy="498966"/>
          </a:xfrm>
          <a:prstGeom prst="rect">
            <a:avLst/>
          </a:prstGeom>
        </p:spPr>
        <p:txBody>
          <a:bodyPr vert="horz" lIns="92236" tIns="46118" rIns="92236" bIns="46118" rtlCol="0"/>
          <a:lstStyle>
            <a:lvl1pPr algn="r">
              <a:defRPr sz="1200"/>
            </a:lvl1pPr>
          </a:lstStyle>
          <a:p>
            <a:fld id="{64C8FB13-D00E-4298-B375-C4D4BF84A6DF}" type="datetimeFigureOut">
              <a:rPr kumimoji="1" lang="ja-JP" altLang="en-US" smtClean="0"/>
              <a:t>2025/10/6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423863" y="1243013"/>
            <a:ext cx="5959475" cy="33528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236" tIns="46118" rIns="92236" bIns="4611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0239" y="4783357"/>
            <a:ext cx="5446723" cy="3913364"/>
          </a:xfrm>
          <a:prstGeom prst="rect">
            <a:avLst/>
          </a:prstGeom>
        </p:spPr>
        <p:txBody>
          <a:bodyPr vert="horz" lIns="92236" tIns="46118" rIns="92236" bIns="46118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440372"/>
            <a:ext cx="2950375" cy="498966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55221" y="9440372"/>
            <a:ext cx="2950374" cy="498966"/>
          </a:xfrm>
          <a:prstGeom prst="rect">
            <a:avLst/>
          </a:prstGeom>
        </p:spPr>
        <p:txBody>
          <a:bodyPr vert="horz" lIns="92236" tIns="46118" rIns="92236" bIns="46118" rtlCol="0" anchor="b"/>
          <a:lstStyle>
            <a:lvl1pPr algn="r">
              <a:defRPr sz="1200"/>
            </a:lvl1pPr>
          </a:lstStyle>
          <a:p>
            <a:fld id="{3E903B8A-2E50-4CF9-B943-C26C7677B27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0851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それでは、具体的に「映像監視ソフトウェアの設計」編をご説明させて頂きます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FD14C-551F-4F6D-9E44-D4BE9BC96F39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313455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それでは、具体的に「映像監視ソフトウェアの設計」編をご説明させて頂きます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FD14C-551F-4F6D-9E44-D4BE9BC96F39}" type="slidenum">
              <a:rPr lang="en-US" altLang="ja-JP" smtClean="0"/>
              <a:pPr>
                <a:defRPr/>
              </a:pPr>
              <a:t>7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517870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それでは、具体的に「映像監視ソフトウェアの設計」編をご説明させて頂きます</a:t>
            </a: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FD14C-551F-4F6D-9E44-D4BE9BC96F39}" type="slidenum">
              <a:rPr lang="en-US" altLang="ja-JP" smtClean="0"/>
              <a:pPr>
                <a:defRPr/>
              </a:pPr>
              <a:t>11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7940963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38D70C0-1B2E-65D9-48C9-4CAFAF7EE5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A3B1FBA6-4AA8-E58A-B9ED-B5748D640E4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09119D53-B805-F9B9-0425-66F74A304D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ja-JP" altLang="en-US"/>
              <a:t>それでは、具体的に「映像監視ソフトウェアの設計」編をご説明させて頂きます</a:t>
            </a:r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7634CC8-3A53-7375-7283-002413B6C8D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90FD14C-551F-4F6D-9E44-D4BE9BC96F39}" type="slidenum">
              <a:rPr lang="en-US" altLang="ja-JP" smtClean="0"/>
              <a:pPr>
                <a:defRPr/>
              </a:pPr>
              <a:t>15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32630037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E903B8A-2E50-4CF9-B943-C26C7677B272}" type="slidenum">
              <a:rPr kumimoji="1" lang="ja-JP" altLang="en-US" smtClean="0"/>
              <a:t>16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9984930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4A4C184-49D7-457F-8C52-A704908F5F0A}" type="slidenum">
              <a:rPr kumimoji="1" lang="ja-JP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游ゴシック" panose="020F0502020204030204"/>
                <a:ea typeface="游ゴシック" panose="020B0400000000000000" pitchFamily="50" charset="-128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1" lang="ja-JP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游ゴシック" panose="020F0502020204030204"/>
              <a:ea typeface="游ゴシック" panose="020B0400000000000000" pitchFamily="50" charset="-128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35560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 3">
            <a:extLst>
              <a:ext uri="{FF2B5EF4-FFF2-40B4-BE49-F238E27FC236}">
                <a16:creationId xmlns:a16="http://schemas.microsoft.com/office/drawing/2014/main" id="{8DDAD2BA-09F7-5B4B-B1EA-E1AD06B66FC8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9017"/>
            <a:ext cx="12192000" cy="5130800"/>
          </a:xfrm>
          <a:prstGeom prst="rect">
            <a:avLst/>
          </a:prstGeom>
        </p:spPr>
      </p:pic>
      <p:sp>
        <p:nvSpPr>
          <p:cNvPr id="10" name="テキスト プレースホルダー 3"/>
          <p:cNvSpPr>
            <a:spLocks noGrp="1"/>
          </p:cNvSpPr>
          <p:nvPr>
            <p:ph type="body" sz="quarter" idx="13" hasCustomPrompt="1"/>
          </p:nvPr>
        </p:nvSpPr>
        <p:spPr>
          <a:xfrm>
            <a:off x="875420" y="3789040"/>
            <a:ext cx="8172908" cy="769441"/>
          </a:xfrm>
          <a:prstGeom prst="rect">
            <a:avLst/>
          </a:prstGeom>
        </p:spPr>
        <p:txBody>
          <a:bodyPr wrap="square" anchor="t">
            <a:noAutofit/>
          </a:bodyPr>
          <a:lstStyle>
            <a:lvl1pPr marL="0" indent="0" algn="l">
              <a:lnSpc>
                <a:spcPct val="100000"/>
              </a:lnSpc>
              <a:buNone/>
              <a:defRPr lang="ja-JP" altLang="en-US" sz="2000" b="0" baseline="0" dirty="0" smtClean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ja-JP" altLang="en-US" dirty="0"/>
              <a:t>社名・肩書・名前</a:t>
            </a:r>
            <a:endParaRPr kumimoji="1" lang="en-US" altLang="ja-JP" dirty="0"/>
          </a:p>
        </p:txBody>
      </p:sp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75420" y="1358135"/>
            <a:ext cx="8172908" cy="1325563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lnSpc>
                <a:spcPct val="120000"/>
              </a:lnSpc>
              <a:defRPr sz="280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  <p:sp>
        <p:nvSpPr>
          <p:cNvPr id="5" name="テキスト プレースホルダー 3"/>
          <p:cNvSpPr>
            <a:spLocks noGrp="1"/>
          </p:cNvSpPr>
          <p:nvPr>
            <p:ph type="body" sz="quarter" idx="14" hasCustomPrompt="1"/>
          </p:nvPr>
        </p:nvSpPr>
        <p:spPr>
          <a:xfrm>
            <a:off x="875420" y="3429000"/>
            <a:ext cx="8172908" cy="318103"/>
          </a:xfrm>
          <a:prstGeom prst="rect">
            <a:avLst/>
          </a:prstGeom>
        </p:spPr>
        <p:txBody>
          <a:bodyPr wrap="square" anchor="b">
            <a:noAutofit/>
          </a:bodyPr>
          <a:lstStyle>
            <a:lvl1pPr marL="0" indent="0" algn="l">
              <a:lnSpc>
                <a:spcPct val="100000"/>
              </a:lnSpc>
              <a:buNone/>
              <a:defRPr lang="ja-JP" altLang="en-US" sz="1400" b="0" baseline="0" dirty="0" smtClean="0">
                <a:solidFill>
                  <a:schemeClr val="bg1"/>
                </a:solidFill>
                <a:latin typeface="+mn-ea"/>
                <a:ea typeface="+mn-ea"/>
              </a:defRPr>
            </a:lvl1pPr>
          </a:lstStyle>
          <a:p>
            <a:pPr lvl="0"/>
            <a:r>
              <a:rPr kumimoji="1" lang="en-US" altLang="ja-JP" dirty="0"/>
              <a:t>20xx.xx.xx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sz="quarter" idx="17" hasCustomPrompt="1"/>
          </p:nvPr>
        </p:nvSpPr>
        <p:spPr>
          <a:xfrm>
            <a:off x="875420" y="443735"/>
            <a:ext cx="8172908" cy="536993"/>
          </a:xfrm>
        </p:spPr>
        <p:txBody>
          <a:bodyPr>
            <a:noAutofit/>
          </a:bodyPr>
          <a:lstStyle>
            <a:lvl1pPr marL="0" indent="0">
              <a:buNone/>
              <a:defRPr sz="2000" b="1">
                <a:solidFill>
                  <a:schemeClr val="bg1"/>
                </a:solidFill>
                <a:latin typeface="+mj-ea"/>
                <a:ea typeface="+mj-ea"/>
              </a:defRPr>
            </a:lvl1pPr>
            <a:lvl2pPr marL="457212" indent="0">
              <a:buNone/>
              <a:defRPr sz="2000">
                <a:solidFill>
                  <a:schemeClr val="bg1"/>
                </a:solidFill>
              </a:defRPr>
            </a:lvl2pPr>
            <a:lvl3pPr marL="914422" indent="0">
              <a:buNone/>
              <a:defRPr sz="1800">
                <a:solidFill>
                  <a:schemeClr val="bg1"/>
                </a:solidFill>
              </a:defRPr>
            </a:lvl3pPr>
            <a:lvl4pPr marL="1371634" indent="0">
              <a:buNone/>
              <a:defRPr sz="1600">
                <a:solidFill>
                  <a:schemeClr val="bg1"/>
                </a:solidFill>
              </a:defRPr>
            </a:lvl4pPr>
            <a:lvl5pPr marL="1828846" indent="0"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ja-JP" altLang="en-US" dirty="0"/>
              <a:t>○○様御中</a:t>
            </a:r>
          </a:p>
        </p:txBody>
      </p:sp>
      <p:sp>
        <p:nvSpPr>
          <p:cNvPr id="11" name="テキスト プレースホルダー 10">
            <a:extLst>
              <a:ext uri="{FF2B5EF4-FFF2-40B4-BE49-F238E27FC236}">
                <a16:creationId xmlns:a16="http://schemas.microsoft.com/office/drawing/2014/main" id="{F7F3CD00-01B9-B241-94A3-97089553A4AD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9264352" y="5696992"/>
            <a:ext cx="2700300" cy="468312"/>
          </a:xfrm>
        </p:spPr>
        <p:txBody>
          <a:bodyPr anchor="ctr">
            <a:noAutofit/>
          </a:bodyPr>
          <a:lstStyle>
            <a:lvl1pPr marL="0" indent="0">
              <a:buNone/>
              <a:defRPr sz="1600">
                <a:latin typeface="+mn-ea"/>
                <a:ea typeface="+mn-ea"/>
              </a:defRPr>
            </a:lvl1pPr>
            <a:lvl2pPr marL="457212" indent="0">
              <a:buNone/>
              <a:defRPr/>
            </a:lvl2pPr>
            <a:lvl3pPr marL="914422" indent="0">
              <a:buNone/>
              <a:defRPr/>
            </a:lvl3pPr>
            <a:lvl4pPr marL="1371634" indent="0">
              <a:buNone/>
              <a:defRPr/>
            </a:lvl4pPr>
            <a:lvl5pPr marL="1828846" indent="0">
              <a:buNone/>
              <a:defRPr/>
            </a:lvl5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2529384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>
            <a:extLst>
              <a:ext uri="{FF2B5EF4-FFF2-40B4-BE49-F238E27FC236}">
                <a16:creationId xmlns:a16="http://schemas.microsoft.com/office/drawing/2014/main" id="{1381D13E-C3C9-1846-A93C-6912DEA13C12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タイトル 4"/>
          <p:cNvSpPr>
            <a:spLocks noGrp="1"/>
          </p:cNvSpPr>
          <p:nvPr>
            <p:ph type="title"/>
          </p:nvPr>
        </p:nvSpPr>
        <p:spPr>
          <a:xfrm>
            <a:off x="874800" y="2384884"/>
            <a:ext cx="8245536" cy="572400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542646784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orient="horz" pos="799">
          <p15:clr>
            <a:srgbClr val="FBAE40"/>
          </p15:clr>
        </p15:guide>
        <p15:guide id="4" orient="horz" pos="4156">
          <p15:clr>
            <a:srgbClr val="FBAE40"/>
          </p15:clr>
        </p15:guide>
        <p15:guide id="5" pos="197">
          <p15:clr>
            <a:srgbClr val="FBAE40"/>
          </p15:clr>
        </p15:guide>
        <p15:guide id="6" pos="7467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L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D10C04A1-1FFF-EB93-B4C0-F3C7964AC204}"/>
              </a:ext>
            </a:extLst>
          </p:cNvPr>
          <p:cNvSpPr/>
          <p:nvPr userDrawn="1"/>
        </p:nvSpPr>
        <p:spPr>
          <a:xfrm>
            <a:off x="0" y="0"/>
            <a:ext cx="12192000" cy="569913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AA000D62-F38B-6828-0649-9A10F404EFC7}"/>
              </a:ext>
            </a:extLst>
          </p:cNvPr>
          <p:cNvSpPr/>
          <p:nvPr userDrawn="1"/>
        </p:nvSpPr>
        <p:spPr>
          <a:xfrm>
            <a:off x="11769829" y="0"/>
            <a:ext cx="422171" cy="569913"/>
          </a:xfrm>
          <a:custGeom>
            <a:avLst/>
            <a:gdLst>
              <a:gd name="connsiteX0" fmla="*/ 0 w 422171"/>
              <a:gd name="connsiteY0" fmla="*/ 0 h 569913"/>
              <a:gd name="connsiteX1" fmla="*/ 422171 w 422171"/>
              <a:gd name="connsiteY1" fmla="*/ 0 h 569913"/>
              <a:gd name="connsiteX2" fmla="*/ 422171 w 422171"/>
              <a:gd name="connsiteY2" fmla="*/ 569913 h 569913"/>
              <a:gd name="connsiteX3" fmla="*/ 0 w 422171"/>
              <a:gd name="connsiteY3" fmla="*/ 569913 h 569913"/>
              <a:gd name="connsiteX4" fmla="*/ 14216 w 422171"/>
              <a:gd name="connsiteY4" fmla="*/ 539169 h 569913"/>
              <a:gd name="connsiteX5" fmla="*/ 62771 w 422171"/>
              <a:gd name="connsiteY5" fmla="*/ 284957 h 569913"/>
              <a:gd name="connsiteX6" fmla="*/ 14216 w 422171"/>
              <a:gd name="connsiteY6" fmla="*/ 30744 h 569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2171" h="569913">
                <a:moveTo>
                  <a:pt x="0" y="0"/>
                </a:moveTo>
                <a:lnTo>
                  <a:pt x="422171" y="0"/>
                </a:lnTo>
                <a:lnTo>
                  <a:pt x="422171" y="569913"/>
                </a:lnTo>
                <a:lnTo>
                  <a:pt x="0" y="569913"/>
                </a:lnTo>
                <a:lnTo>
                  <a:pt x="14216" y="539169"/>
                </a:lnTo>
                <a:cubicBezTo>
                  <a:pt x="45772" y="458863"/>
                  <a:pt x="62771" y="373481"/>
                  <a:pt x="62771" y="284957"/>
                </a:cubicBezTo>
                <a:cubicBezTo>
                  <a:pt x="62771" y="196432"/>
                  <a:pt x="45772" y="111050"/>
                  <a:pt x="14216" y="3074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90000" bIns="90000" rtlCol="0" anchor="t">
            <a:noAutofit/>
          </a:bodyPr>
          <a:lstStyle/>
          <a:p>
            <a:pPr algn="l">
              <a:spcAft>
                <a:spcPts val="600"/>
              </a:spcAft>
            </a:pPr>
            <a:endParaRPr kumimoji="1" lang="ja-JP" altLang="en-US" sz="240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9" name="テキスト ボックス 18"/>
          <p:cNvSpPr txBox="1"/>
          <p:nvPr userDrawn="1"/>
        </p:nvSpPr>
        <p:spPr>
          <a:xfrm>
            <a:off x="8796300" y="2972484"/>
            <a:ext cx="648072" cy="257066"/>
          </a:xfrm>
          <a:prstGeom prst="rect">
            <a:avLst/>
          </a:prstGeom>
        </p:spPr>
        <p:txBody>
          <a:bodyPr wrap="squar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900">
                <a:solidFill>
                  <a:schemeClr val="bg1"/>
                </a:solidFill>
                <a:latin typeface="+mn-ea"/>
                <a:ea typeface="+mn-ea"/>
              </a:rPr>
              <a:t>暫定版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EE0D353-12AE-6E34-DDFD-87A4D254940B}"/>
              </a:ext>
            </a:extLst>
          </p:cNvPr>
          <p:cNvSpPr txBox="1"/>
          <p:nvPr userDrawn="1"/>
        </p:nvSpPr>
        <p:spPr>
          <a:xfrm>
            <a:off x="-511444" y="433953"/>
            <a:ext cx="0" cy="0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endParaRPr kumimoji="1" lang="en-JP" sz="2400">
              <a:latin typeface="+mn-ea"/>
              <a:ea typeface="+mn-ea"/>
            </a:endParaRPr>
          </a:p>
        </p:txBody>
      </p:sp>
      <p:sp>
        <p:nvSpPr>
          <p:cNvPr id="2" name="テキスト ボックス 1">
            <a:extLst>
              <a:ext uri="{FF2B5EF4-FFF2-40B4-BE49-F238E27FC236}">
                <a16:creationId xmlns:a16="http://schemas.microsoft.com/office/drawing/2014/main" id="{A9B2F35E-9942-2144-4460-41A5127C60F7}"/>
              </a:ext>
            </a:extLst>
          </p:cNvPr>
          <p:cNvSpPr txBox="1"/>
          <p:nvPr userDrawn="1"/>
        </p:nvSpPr>
        <p:spPr>
          <a:xfrm>
            <a:off x="34724" y="-763929"/>
            <a:ext cx="0" cy="0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endParaRPr kumimoji="1" lang="ja-JP" altLang="en-US" sz="2400">
              <a:latin typeface="+mn-ea"/>
              <a:ea typeface="+mn-ea"/>
            </a:endParaRPr>
          </a:p>
        </p:txBody>
      </p:sp>
      <p:sp>
        <p:nvSpPr>
          <p:cNvPr id="17" name="タイトル 6">
            <a:extLst>
              <a:ext uri="{FF2B5EF4-FFF2-40B4-BE49-F238E27FC236}">
                <a16:creationId xmlns:a16="http://schemas.microsoft.com/office/drawing/2014/main" id="{19A17B03-B7FE-0A72-E174-7E84F79225F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1473200" cy="569913"/>
          </a:xfrm>
          <a:prstGeom prst="rect">
            <a:avLst/>
          </a:prstGeom>
          <a:noFill/>
        </p:spPr>
        <p:txBody>
          <a:bodyPr lIns="270000" anchor="ctr"/>
          <a:lstStyle>
            <a:lvl1pPr algn="l">
              <a:defRPr sz="1800" spc="0">
                <a:solidFill>
                  <a:schemeClr val="bg1"/>
                </a:solidFill>
              </a:defRPr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7" name="テキスト プレースホルダー 4">
            <a:extLst>
              <a:ext uri="{FF2B5EF4-FFF2-40B4-BE49-F238E27FC236}">
                <a16:creationId xmlns:a16="http://schemas.microsoft.com/office/drawing/2014/main" id="{3C01566E-7C69-B09B-4987-74578429C27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0" y="903287"/>
            <a:ext cx="12192000" cy="917575"/>
          </a:xfrm>
          <a:prstGeom prst="rect">
            <a:avLst/>
          </a:prstGeom>
        </p:spPr>
        <p:txBody>
          <a:bodyPr tIns="100800"/>
          <a:lstStyle>
            <a:lvl1pPr marL="0" indent="0" algn="ctr">
              <a:buNone/>
              <a:defRPr b="0">
                <a:solidFill>
                  <a:schemeClr val="tx2"/>
                </a:solidFill>
              </a:defRPr>
            </a:lvl1pPr>
            <a:lvl2pPr marL="457212" indent="0" algn="ctr">
              <a:buNone/>
              <a:defRPr>
                <a:solidFill>
                  <a:schemeClr val="tx2"/>
                </a:solidFill>
              </a:defRPr>
            </a:lvl2pPr>
            <a:lvl3pPr marL="914422" indent="0" algn="ctr">
              <a:buNone/>
              <a:defRPr>
                <a:solidFill>
                  <a:schemeClr val="tx2"/>
                </a:solidFill>
              </a:defRPr>
            </a:lvl3pPr>
            <a:lvl4pPr marL="1371634" indent="0" algn="ctr">
              <a:buNone/>
              <a:defRPr>
                <a:solidFill>
                  <a:schemeClr val="tx2"/>
                </a:solidFill>
              </a:defRPr>
            </a:lvl4pPr>
            <a:lvl5pPr marL="1828846" indent="0" algn="ctr">
              <a:buNone/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kumimoji="1" lang="ja-JP" altLang="en-US"/>
              <a:t>キーメッセージ</a:t>
            </a:r>
          </a:p>
        </p:txBody>
      </p:sp>
      <p:sp>
        <p:nvSpPr>
          <p:cNvPr id="11" name="スライド番号プレースホルダー 5">
            <a:extLst>
              <a:ext uri="{FF2B5EF4-FFF2-40B4-BE49-F238E27FC236}">
                <a16:creationId xmlns:a16="http://schemas.microsoft.com/office/drawing/2014/main" id="{AF82DBF8-D8AF-5061-524C-60F995EBBC12}"/>
              </a:ext>
            </a:extLst>
          </p:cNvPr>
          <p:cNvSpPr txBox="1">
            <a:spLocks/>
          </p:cNvSpPr>
          <p:nvPr userDrawn="1"/>
        </p:nvSpPr>
        <p:spPr>
          <a:xfrm>
            <a:off x="11672889" y="6510472"/>
            <a:ext cx="519112" cy="347528"/>
          </a:xfrm>
          <a:prstGeom prst="rect">
            <a:avLst/>
          </a:prstGeom>
          <a:noFill/>
        </p:spPr>
        <p:txBody>
          <a:bodyPr vert="horz" lIns="0" tIns="45720" rIns="0" bIns="45720" rtlCol="0" anchor="ctr"/>
          <a:lstStyle>
            <a:defPPr>
              <a:defRPr lang="ja-JP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kumimoji="1" sz="1100" b="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5pPr>
            <a:lvl6pPr marL="22860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6pPr>
            <a:lvl7pPr marL="27432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7pPr>
            <a:lvl8pPr marL="32004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8pPr>
            <a:lvl9pPr marL="3657600" algn="l" defTabSz="914400" rtl="0" eaLnBrk="1" latinLnBrk="0" hangingPunct="1">
              <a:defRPr kumimoji="1" kern="1200">
                <a:solidFill>
                  <a:schemeClr val="tx1"/>
                </a:solidFill>
                <a:latin typeface="Arial" pitchFamily="34" charset="0"/>
                <a:ea typeface="ＭＳ Ｐゴシック" pitchFamily="50" charset="-128"/>
                <a:cs typeface="+mn-cs"/>
              </a:defRPr>
            </a:lvl9pPr>
          </a:lstStyle>
          <a:p>
            <a:pPr algn="ctr"/>
            <a:fld id="{B00743E2-DB8E-42EE-B8E6-E10BB426BCEB}" type="slidenum">
              <a:rPr lang="ja-JP" altLang="en-US" sz="1000" smtClean="0">
                <a:solidFill>
                  <a:schemeClr val="tx2"/>
                </a:solidFill>
              </a:rPr>
              <a:pPr algn="ctr"/>
              <a:t>‹#›</a:t>
            </a:fld>
            <a:endParaRPr lang="ja-JP" altLang="en-US" sz="10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187611"/>
      </p:ext>
    </p:extLst>
  </p:cSld>
  <p:clrMapOvr>
    <a:masterClrMapping/>
  </p:clrMapOvr>
  <p:transition spd="slow"/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タイトル プレースホルダー 4"/>
          <p:cNvSpPr>
            <a:spLocks noGrp="1"/>
          </p:cNvSpPr>
          <p:nvPr>
            <p:ph type="title"/>
          </p:nvPr>
        </p:nvSpPr>
        <p:spPr>
          <a:xfrm>
            <a:off x="0" y="0"/>
            <a:ext cx="12192000" cy="572400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Autofit/>
          </a:bodyPr>
          <a:lstStyle/>
          <a:p>
            <a:r>
              <a:rPr kumimoji="1" lang="ja-JP" altLang="en-US" dirty="0"/>
              <a:t>マスター タイトルの書式設定</a:t>
            </a:r>
          </a:p>
        </p:txBody>
      </p:sp>
      <p:sp>
        <p:nvSpPr>
          <p:cNvPr id="6" name="テキスト プレースホルダー 5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/>
              <a:t>マスター テキストの書式設定</a:t>
            </a:r>
          </a:p>
          <a:p>
            <a:pPr lvl="1"/>
            <a:r>
              <a:rPr kumimoji="1" lang="ja-JP" altLang="en-US" dirty="0"/>
              <a:t>第 </a:t>
            </a:r>
            <a:r>
              <a:rPr kumimoji="1" lang="en-US" altLang="ja-JP" dirty="0"/>
              <a:t>2 </a:t>
            </a:r>
            <a:r>
              <a:rPr kumimoji="1" lang="ja-JP" altLang="en-US" dirty="0"/>
              <a:t>レベル</a:t>
            </a:r>
          </a:p>
          <a:p>
            <a:pPr lvl="2"/>
            <a:r>
              <a:rPr kumimoji="1" lang="ja-JP" altLang="en-US" dirty="0"/>
              <a:t>第 </a:t>
            </a:r>
            <a:r>
              <a:rPr kumimoji="1" lang="en-US" altLang="ja-JP" dirty="0"/>
              <a:t>3 </a:t>
            </a:r>
            <a:r>
              <a:rPr kumimoji="1" lang="ja-JP" altLang="en-US" dirty="0"/>
              <a:t>レベル</a:t>
            </a:r>
          </a:p>
          <a:p>
            <a:pPr lvl="3"/>
            <a:r>
              <a:rPr kumimoji="1" lang="ja-JP" altLang="en-US" dirty="0"/>
              <a:t>第 </a:t>
            </a:r>
            <a:r>
              <a:rPr kumimoji="1" lang="en-US" altLang="ja-JP" dirty="0"/>
              <a:t>4 </a:t>
            </a:r>
            <a:r>
              <a:rPr kumimoji="1" lang="ja-JP" altLang="en-US" dirty="0"/>
              <a:t>レベル</a:t>
            </a:r>
          </a:p>
          <a:p>
            <a:pPr lvl="4"/>
            <a:r>
              <a:rPr kumimoji="1" lang="ja-JP" altLang="en-US" dirty="0"/>
              <a:t>第 </a:t>
            </a:r>
            <a:r>
              <a:rPr kumimoji="1" lang="en-US" altLang="ja-JP" dirty="0"/>
              <a:t>5 </a:t>
            </a:r>
            <a:r>
              <a:rPr kumimoji="1" lang="ja-JP" altLang="en-US" dirty="0"/>
              <a:t>レベル</a:t>
            </a:r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0743E2-DB8E-42EE-B8E6-E10BB426BCEB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3330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8" r:id="rId1"/>
    <p:sldLayoutId id="2147483789" r:id="rId2"/>
    <p:sldLayoutId id="2147483835" r:id="rId3"/>
  </p:sldLayoutIdLst>
  <p:hf hdr="0" ftr="0" dt="0"/>
  <p:txStyles>
    <p:titleStyle>
      <a:lvl1pPr algn="ctr" defTabSz="914423" rtl="0" eaLnBrk="1" latinLnBrk="0" hangingPunct="1">
        <a:spcBef>
          <a:spcPct val="0"/>
        </a:spcBef>
        <a:buNone/>
        <a:defRPr kumimoji="1" sz="2800" b="1" kern="1200" spc="0" baseline="0">
          <a:solidFill>
            <a:schemeClr val="tx2"/>
          </a:solidFill>
          <a:latin typeface="+mj-ea"/>
          <a:ea typeface="+mj-ea"/>
          <a:cs typeface="+mj-cs"/>
        </a:defRPr>
      </a:lvl1pPr>
    </p:titleStyle>
    <p:bodyStyle>
      <a:lvl1pPr marL="342908" indent="-342908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 spc="0" baseline="0">
          <a:solidFill>
            <a:schemeClr val="tx1"/>
          </a:solidFill>
          <a:latin typeface="+mn-ea"/>
          <a:ea typeface="+mn-ea"/>
          <a:cs typeface="+mn-cs"/>
        </a:defRPr>
      </a:lvl1pPr>
      <a:lvl2pPr marL="742969" indent="-285757" algn="l" defTabSz="91442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400" kern="1200" spc="0" baseline="0">
          <a:solidFill>
            <a:schemeClr val="tx1"/>
          </a:solidFill>
          <a:latin typeface="+mn-ea"/>
          <a:ea typeface="+mn-ea"/>
          <a:cs typeface="+mn-cs"/>
        </a:defRPr>
      </a:lvl2pPr>
      <a:lvl3pPr marL="1143028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1800" kern="1200" spc="0" baseline="0">
          <a:solidFill>
            <a:schemeClr val="tx1"/>
          </a:solidFill>
          <a:latin typeface="+mn-ea"/>
          <a:ea typeface="+mn-ea"/>
          <a:cs typeface="+mn-cs"/>
        </a:defRPr>
      </a:lvl3pPr>
      <a:lvl4pPr marL="1600240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1800" kern="1200" spc="0" baseline="0">
          <a:solidFill>
            <a:schemeClr val="tx1"/>
          </a:solidFill>
          <a:latin typeface="+mn-ea"/>
          <a:ea typeface="+mn-ea"/>
          <a:cs typeface="+mn-cs"/>
        </a:defRPr>
      </a:lvl4pPr>
      <a:lvl5pPr marL="2057452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1800" kern="1200" spc="0" baseline="0">
          <a:solidFill>
            <a:schemeClr val="tx1"/>
          </a:solidFill>
          <a:latin typeface="+mn-ea"/>
          <a:ea typeface="+mn-ea"/>
          <a:cs typeface="+mn-cs"/>
        </a:defRPr>
      </a:lvl5pPr>
      <a:lvl6pPr marL="2514663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74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86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97" indent="-228606" algn="l" defTabSz="914423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12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23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34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46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57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69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80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91" algn="l" defTabSz="914423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9" Type="http://schemas.openxmlformats.org/officeDocument/2006/relationships/image" Target="../media/image2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.png"/><Relationship Id="rId5" Type="http://schemas.openxmlformats.org/officeDocument/2006/relationships/image" Target="../media/image7.png"/><Relationship Id="rId4" Type="http://schemas.openxmlformats.org/officeDocument/2006/relationships/image" Target="../media/image3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テキスト プレースホルダー 1">
            <a:extLst>
              <a:ext uri="{FF2B5EF4-FFF2-40B4-BE49-F238E27FC236}">
                <a16:creationId xmlns:a16="http://schemas.microsoft.com/office/drawing/2014/main" id="{AA279E32-7228-43B9-99D2-605A1E3B30D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ja-JP" altLang="en-US" sz="1800" dirty="0"/>
              <a:t>＊＊＊＊＊＊＊＊＊＊＊＊</a:t>
            </a:r>
            <a:endParaRPr kumimoji="1" lang="en-US" altLang="ja-JP" sz="1800" dirty="0"/>
          </a:p>
          <a:p>
            <a:r>
              <a:rPr lang="ja-JP" altLang="en-US" sz="1800" dirty="0"/>
              <a:t>＊＊＊＊＊＊＊＊＊＊＊＊</a:t>
            </a:r>
            <a:endParaRPr lang="en-US" altLang="ja-JP" sz="1800" dirty="0"/>
          </a:p>
        </p:txBody>
      </p:sp>
      <p:sp>
        <p:nvSpPr>
          <p:cNvPr id="3" name="タイトル 2">
            <a:extLst>
              <a:ext uri="{FF2B5EF4-FFF2-40B4-BE49-F238E27FC236}">
                <a16:creationId xmlns:a16="http://schemas.microsoft.com/office/drawing/2014/main" id="{496ACCDA-2BE1-4465-B874-5B131F270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2800" b="1" dirty="0" err="1">
                <a:solidFill>
                  <a:schemeClr val="bg1"/>
                </a:solidFill>
                <a:latin typeface="游ゴシック" panose="020B0400000000000000" pitchFamily="50" charset="-128"/>
                <a:ea typeface="游ゴシック" panose="020B0400000000000000" pitchFamily="50" charset="-128"/>
              </a:rPr>
              <a:t>NumberCATCHⅡ</a:t>
            </a:r>
            <a:br>
              <a:rPr kumimoji="1" lang="en-US" altLang="ja-JP" dirty="0"/>
            </a:br>
            <a:r>
              <a:rPr kumimoji="1" lang="ja-JP" altLang="en-US" dirty="0"/>
              <a:t>ナンバーキャッチシステム </a:t>
            </a:r>
            <a:r>
              <a:rPr lang="ja-JP" altLang="en-US" dirty="0"/>
              <a:t>操作マニュアル</a:t>
            </a:r>
            <a:endParaRPr kumimoji="1" lang="ja-JP" altLang="en-US" sz="1600" dirty="0"/>
          </a:p>
        </p:txBody>
      </p:sp>
      <p:sp>
        <p:nvSpPr>
          <p:cNvPr id="4" name="テキスト プレースホルダー 3">
            <a:extLst>
              <a:ext uri="{FF2B5EF4-FFF2-40B4-BE49-F238E27FC236}">
                <a16:creationId xmlns:a16="http://schemas.microsoft.com/office/drawing/2014/main" id="{2AEDC77A-3AB4-4533-89DC-868C465AB46C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kumimoji="1" lang="en-US" altLang="ja-JP" dirty="0"/>
              <a:t>202*. </a:t>
            </a:r>
            <a:r>
              <a:rPr lang="en-US" altLang="ja-JP" dirty="0"/>
              <a:t>*</a:t>
            </a:r>
            <a:r>
              <a:rPr kumimoji="1" lang="en-US" altLang="ja-JP" dirty="0"/>
              <a:t>.**   Ver.1.0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3338312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D9A11-1E10-ED26-627A-B1D5CA756A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FADE586-192B-1C95-18E2-D19BBE8E8C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3-2</a:t>
            </a:r>
            <a:r>
              <a:rPr lang="ja-JP" altLang="en-US" dirty="0"/>
              <a:t>　ナンバー照合　アラーム動作</a:t>
            </a:r>
            <a:endParaRPr kumimoji="1" lang="ja-JP" altLang="en-US" dirty="0"/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4F93D9E9-7235-6414-A066-7EEB697A472D}"/>
              </a:ext>
            </a:extLst>
          </p:cNvPr>
          <p:cNvSpPr txBox="1"/>
          <p:nvPr/>
        </p:nvSpPr>
        <p:spPr>
          <a:xfrm>
            <a:off x="414212" y="679121"/>
            <a:ext cx="10697575" cy="1173540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+mj-ea"/>
                <a:ea typeface="+mj-ea"/>
              </a:rPr>
              <a:t>ナンバー照合時のアラーム動作画面例　</a:t>
            </a:r>
            <a:endParaRPr kumimoji="1" lang="en-US" altLang="ja-JP" sz="1200" dirty="0">
              <a:latin typeface="+mj-ea"/>
              <a:ea typeface="+mj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200" dirty="0">
                <a:latin typeface="+mj-ea"/>
                <a:ea typeface="+mj-ea"/>
              </a:rPr>
              <a:t>　</a:t>
            </a:r>
            <a:r>
              <a:rPr lang="en-US" altLang="ja-JP" sz="1200" dirty="0">
                <a:latin typeface="+mj-ea"/>
                <a:ea typeface="+mj-ea"/>
              </a:rPr>
              <a:t>【</a:t>
            </a:r>
            <a:r>
              <a:rPr lang="ja-JP" altLang="en-US" sz="1200" dirty="0">
                <a:latin typeface="+mj-ea"/>
                <a:ea typeface="+mj-ea"/>
              </a:rPr>
              <a:t>アラーム設定の状態</a:t>
            </a:r>
            <a:r>
              <a:rPr lang="en-US" altLang="ja-JP" sz="1200" dirty="0">
                <a:latin typeface="+mj-ea"/>
                <a:ea typeface="+mj-ea"/>
              </a:rPr>
              <a:t>】</a:t>
            </a:r>
          </a:p>
          <a:p>
            <a:pPr algn="l">
              <a:spcAft>
                <a:spcPts val="600"/>
              </a:spcAft>
            </a:pPr>
            <a:r>
              <a:rPr lang="ja-JP" altLang="en-US" sz="1200" dirty="0">
                <a:latin typeface="+mj-ea"/>
                <a:ea typeface="+mj-ea"/>
              </a:rPr>
              <a:t>　　・</a:t>
            </a:r>
            <a:r>
              <a:rPr kumimoji="1" lang="ja-JP" altLang="en-US" sz="1200" b="1" dirty="0">
                <a:latin typeface="+mj-ea"/>
                <a:ea typeface="+mj-ea"/>
              </a:rPr>
              <a:t>メッセージ表示あり　 </a:t>
            </a:r>
            <a:r>
              <a:rPr kumimoji="1" lang="ja-JP" altLang="en-US" sz="1200" dirty="0">
                <a:latin typeface="+mj-ea"/>
                <a:ea typeface="+mj-ea"/>
              </a:rPr>
              <a:t>➡ </a:t>
            </a:r>
            <a:r>
              <a:rPr lang="ja-JP" altLang="en-US" sz="1200" dirty="0">
                <a:latin typeface="+mj-ea"/>
                <a:ea typeface="+mj-ea"/>
              </a:rPr>
              <a:t>操作モニターのあるウインドウに</a:t>
            </a:r>
            <a:r>
              <a:rPr lang="ja-JP" altLang="en-US" sz="1200" b="1" dirty="0">
                <a:solidFill>
                  <a:schemeClr val="accent5"/>
                </a:solidFill>
                <a:latin typeface="+mj-ea"/>
                <a:ea typeface="+mj-ea"/>
              </a:rPr>
              <a:t>ポップアップでメッセージウインドを表示</a:t>
            </a:r>
            <a:r>
              <a:rPr lang="ja-JP" altLang="en-US" sz="1200" dirty="0">
                <a:latin typeface="+mj-ea"/>
                <a:ea typeface="+mj-ea"/>
              </a:rPr>
              <a:t>。</a:t>
            </a:r>
            <a:endParaRPr lang="en-US" altLang="ja-JP" sz="1200" dirty="0">
              <a:latin typeface="+mj-ea"/>
              <a:ea typeface="+mj-ea"/>
            </a:endParaRPr>
          </a:p>
          <a:p>
            <a:pPr algn="l">
              <a:spcAft>
                <a:spcPts val="600"/>
              </a:spcAft>
            </a:pPr>
            <a:r>
              <a:rPr kumimoji="1" lang="ja-JP" altLang="en-US" sz="1200" dirty="0">
                <a:latin typeface="+mj-ea"/>
                <a:ea typeface="+mj-ea"/>
              </a:rPr>
              <a:t>　　・</a:t>
            </a:r>
            <a:r>
              <a:rPr kumimoji="1" lang="ja-JP" altLang="en-US" sz="1200" b="1" dirty="0">
                <a:latin typeface="+mj-ea"/>
                <a:ea typeface="+mj-ea"/>
              </a:rPr>
              <a:t>映像表示あり（再生） </a:t>
            </a:r>
            <a:r>
              <a:rPr kumimoji="1" lang="ja-JP" altLang="en-US" sz="1200" dirty="0">
                <a:latin typeface="+mj-ea"/>
                <a:ea typeface="+mj-ea"/>
              </a:rPr>
              <a:t>➡ 操作モニターで対象カメラの</a:t>
            </a:r>
            <a:r>
              <a:rPr kumimoji="1" lang="ja-JP" altLang="en-US" sz="1200" b="1" dirty="0">
                <a:solidFill>
                  <a:schemeClr val="accent5"/>
                </a:solidFill>
                <a:latin typeface="+mj-ea"/>
                <a:ea typeface="+mj-ea"/>
              </a:rPr>
              <a:t>録画映像をナンバー認識の約</a:t>
            </a:r>
            <a:r>
              <a:rPr kumimoji="1" lang="en-US" altLang="ja-JP" sz="1200" b="1" dirty="0">
                <a:solidFill>
                  <a:schemeClr val="accent5"/>
                </a:solidFill>
                <a:latin typeface="+mj-ea"/>
                <a:ea typeface="+mj-ea"/>
              </a:rPr>
              <a:t>5</a:t>
            </a:r>
            <a:r>
              <a:rPr kumimoji="1" lang="ja-JP" altLang="en-US" sz="1200" b="1" dirty="0">
                <a:solidFill>
                  <a:schemeClr val="accent5"/>
                </a:solidFill>
                <a:latin typeface="+mj-ea"/>
                <a:ea typeface="+mj-ea"/>
              </a:rPr>
              <a:t>秒前から自動再生</a:t>
            </a:r>
            <a:r>
              <a:rPr kumimoji="1" lang="ja-JP" altLang="en-US" sz="1200" dirty="0">
                <a:latin typeface="+mj-ea"/>
                <a:ea typeface="+mj-ea"/>
              </a:rPr>
              <a:t>。</a:t>
            </a:r>
            <a:endParaRPr kumimoji="1" lang="en-US" altLang="ja-JP" sz="1200" dirty="0">
              <a:latin typeface="+mj-ea"/>
              <a:ea typeface="+mj-ea"/>
            </a:endParaRPr>
          </a:p>
        </p:txBody>
      </p:sp>
      <p:grpSp>
        <p:nvGrpSpPr>
          <p:cNvPr id="13" name="グループ化 12">
            <a:extLst>
              <a:ext uri="{FF2B5EF4-FFF2-40B4-BE49-F238E27FC236}">
                <a16:creationId xmlns:a16="http://schemas.microsoft.com/office/drawing/2014/main" id="{1A7B23E5-E125-7D77-3DD5-95AB527F73F5}"/>
              </a:ext>
            </a:extLst>
          </p:cNvPr>
          <p:cNvGrpSpPr/>
          <p:nvPr/>
        </p:nvGrpSpPr>
        <p:grpSpPr>
          <a:xfrm>
            <a:off x="2280550" y="1964319"/>
            <a:ext cx="7630901" cy="4628385"/>
            <a:chOff x="2283471" y="1701613"/>
            <a:chExt cx="7630901" cy="4628385"/>
          </a:xfrm>
        </p:grpSpPr>
        <p:grpSp>
          <p:nvGrpSpPr>
            <p:cNvPr id="14" name="グループ化 13">
              <a:extLst>
                <a:ext uri="{FF2B5EF4-FFF2-40B4-BE49-F238E27FC236}">
                  <a16:creationId xmlns:a16="http://schemas.microsoft.com/office/drawing/2014/main" id="{42441373-38B3-8068-81B7-686DEC590715}"/>
                </a:ext>
              </a:extLst>
            </p:cNvPr>
            <p:cNvGrpSpPr/>
            <p:nvPr/>
          </p:nvGrpSpPr>
          <p:grpSpPr>
            <a:xfrm>
              <a:off x="2283471" y="1701613"/>
              <a:ext cx="7630901" cy="4628385"/>
              <a:chOff x="2283471" y="1701613"/>
              <a:chExt cx="7630901" cy="4628385"/>
            </a:xfrm>
          </p:grpSpPr>
          <p:pic>
            <p:nvPicPr>
              <p:cNvPr id="16" name="図 15">
                <a:extLst>
                  <a:ext uri="{FF2B5EF4-FFF2-40B4-BE49-F238E27FC236}">
                    <a16:creationId xmlns:a16="http://schemas.microsoft.com/office/drawing/2014/main" id="{B70E10AA-938A-9850-DCCA-65234EABF15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2283471" y="1701613"/>
                <a:ext cx="7630901" cy="4628385"/>
              </a:xfrm>
              <a:prstGeom prst="rect">
                <a:avLst/>
              </a:prstGeom>
            </p:spPr>
          </p:pic>
          <p:pic>
            <p:nvPicPr>
              <p:cNvPr id="17" name="図 16">
                <a:extLst>
                  <a:ext uri="{FF2B5EF4-FFF2-40B4-BE49-F238E27FC236}">
                    <a16:creationId xmlns:a16="http://schemas.microsoft.com/office/drawing/2014/main" id="{F99669E0-D2EB-526D-200C-68559B9100D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277521" y="3490661"/>
                <a:ext cx="1732879" cy="1552627"/>
              </a:xfrm>
              <a:prstGeom prst="rect">
                <a:avLst/>
              </a:prstGeom>
              <a:ln w="38100">
                <a:solidFill>
                  <a:schemeClr val="accent1"/>
                </a:solidFill>
              </a:ln>
            </p:spPr>
          </p:pic>
        </p:grpSp>
        <p:pic>
          <p:nvPicPr>
            <p:cNvPr id="15" name="図 14">
              <a:extLst>
                <a:ext uri="{FF2B5EF4-FFF2-40B4-BE49-F238E27FC236}">
                  <a16:creationId xmlns:a16="http://schemas.microsoft.com/office/drawing/2014/main" id="{D69067DF-44C8-D864-66B8-A1B6A388D5A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37192" y="2379716"/>
              <a:ext cx="529468" cy="159983"/>
            </a:xfrm>
            <a:prstGeom prst="rect">
              <a:avLst/>
            </a:prstGeom>
          </p:spPr>
        </p:pic>
      </p:grpSp>
      <p:sp>
        <p:nvSpPr>
          <p:cNvPr id="18" name="吹き出し: 四角形 17">
            <a:extLst>
              <a:ext uri="{FF2B5EF4-FFF2-40B4-BE49-F238E27FC236}">
                <a16:creationId xmlns:a16="http://schemas.microsoft.com/office/drawing/2014/main" id="{3E04EEBA-5055-F876-E2B4-F5C81906B390}"/>
              </a:ext>
            </a:extLst>
          </p:cNvPr>
          <p:cNvSpPr/>
          <p:nvPr/>
        </p:nvSpPr>
        <p:spPr>
          <a:xfrm>
            <a:off x="4087446" y="4631812"/>
            <a:ext cx="986400" cy="410705"/>
          </a:xfrm>
          <a:prstGeom prst="wedgeRectCallout">
            <a:avLst>
              <a:gd name="adj1" fmla="val 96954"/>
              <a:gd name="adj2" fmla="val -38549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ctr">
              <a:spcAft>
                <a:spcPts val="600"/>
              </a:spcAft>
            </a:pPr>
            <a:r>
              <a:rPr kumimoji="1" lang="ja-JP" altLang="en-US" sz="1400" b="1" dirty="0">
                <a:solidFill>
                  <a:schemeClr val="bg1"/>
                </a:solidFill>
                <a:latin typeface="+mj-ea"/>
                <a:ea typeface="+mj-ea"/>
              </a:rPr>
              <a:t>登録画像</a:t>
            </a:r>
          </a:p>
        </p:txBody>
      </p:sp>
      <p:sp>
        <p:nvSpPr>
          <p:cNvPr id="19" name="吹き出し: 四角形 18">
            <a:extLst>
              <a:ext uri="{FF2B5EF4-FFF2-40B4-BE49-F238E27FC236}">
                <a16:creationId xmlns:a16="http://schemas.microsoft.com/office/drawing/2014/main" id="{B0D235BB-41D4-9696-F0D3-ECA22D6F9126}"/>
              </a:ext>
            </a:extLst>
          </p:cNvPr>
          <p:cNvSpPr/>
          <p:nvPr/>
        </p:nvSpPr>
        <p:spPr>
          <a:xfrm>
            <a:off x="7107855" y="4631812"/>
            <a:ext cx="1050723" cy="410705"/>
          </a:xfrm>
          <a:prstGeom prst="wedgeRectCallout">
            <a:avLst>
              <a:gd name="adj1" fmla="val -73610"/>
              <a:gd name="adj2" fmla="val -108255"/>
            </a:avLst>
          </a:prstGeom>
          <a:solidFill>
            <a:schemeClr val="accent5"/>
          </a:solidFill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ctr">
              <a:spcAft>
                <a:spcPts val="600"/>
              </a:spcAft>
            </a:pPr>
            <a:r>
              <a:rPr kumimoji="1" lang="ja-JP" altLang="en-US" sz="1400" b="1" dirty="0">
                <a:solidFill>
                  <a:schemeClr val="bg1"/>
                </a:solidFill>
                <a:latin typeface="+mj-ea"/>
                <a:ea typeface="+mj-ea"/>
              </a:rPr>
              <a:t>付帯情報</a:t>
            </a:r>
          </a:p>
        </p:txBody>
      </p:sp>
      <p:sp>
        <p:nvSpPr>
          <p:cNvPr id="20" name="吹き出し: 四角形 19">
            <a:extLst>
              <a:ext uri="{FF2B5EF4-FFF2-40B4-BE49-F238E27FC236}">
                <a16:creationId xmlns:a16="http://schemas.microsoft.com/office/drawing/2014/main" id="{1E649C55-C977-10BB-4809-D4CCF2D5D90C}"/>
              </a:ext>
            </a:extLst>
          </p:cNvPr>
          <p:cNvSpPr/>
          <p:nvPr/>
        </p:nvSpPr>
        <p:spPr>
          <a:xfrm>
            <a:off x="4585516" y="3165612"/>
            <a:ext cx="1611098" cy="410705"/>
          </a:xfrm>
          <a:prstGeom prst="wedgeRectCallout">
            <a:avLst>
              <a:gd name="adj1" fmla="val 39167"/>
              <a:gd name="adj2" fmla="val 776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ctr">
              <a:spcAft>
                <a:spcPts val="600"/>
              </a:spcAft>
            </a:pPr>
            <a:r>
              <a:rPr lang="ja-JP" altLang="en-US" sz="1400" b="1" dirty="0">
                <a:solidFill>
                  <a:schemeClr val="bg1"/>
                </a:solidFill>
                <a:latin typeface="+mj-ea"/>
                <a:ea typeface="+mj-ea"/>
              </a:rPr>
              <a:t>メッセージ表示</a:t>
            </a:r>
            <a:endParaRPr kumimoji="1" lang="ja-JP" altLang="en-US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197691397"/>
      </p:ext>
    </p:extLst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C451E9-E329-4E30-9EE3-CE228140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４　滞留検知</a:t>
            </a:r>
            <a:endParaRPr kumimoji="1" lang="ja-JP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8792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82435-E37C-1046-C6FC-15C10751D2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3215AD0-A514-98DE-759C-3A2959DD7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4</a:t>
            </a:r>
            <a:r>
              <a:rPr kumimoji="1" lang="en-US" altLang="ja-JP" sz="1800" dirty="0"/>
              <a:t>-1</a:t>
            </a:r>
            <a:r>
              <a:rPr lang="ja-JP" altLang="en-US" dirty="0"/>
              <a:t>　滞留検知　アラーム動作</a:t>
            </a:r>
            <a:endParaRPr kumimoji="1" lang="ja-JP" altLang="en-US" dirty="0"/>
          </a:p>
        </p:txBody>
      </p:sp>
      <p:grpSp>
        <p:nvGrpSpPr>
          <p:cNvPr id="3" name="グループ化 2">
            <a:extLst>
              <a:ext uri="{FF2B5EF4-FFF2-40B4-BE49-F238E27FC236}">
                <a16:creationId xmlns:a16="http://schemas.microsoft.com/office/drawing/2014/main" id="{3ADB9BB7-B994-62DC-71D2-6EADD913D45E}"/>
              </a:ext>
            </a:extLst>
          </p:cNvPr>
          <p:cNvGrpSpPr/>
          <p:nvPr/>
        </p:nvGrpSpPr>
        <p:grpSpPr>
          <a:xfrm>
            <a:off x="2287270" y="2002672"/>
            <a:ext cx="7625610" cy="4625175"/>
            <a:chOff x="2287270" y="1798485"/>
            <a:chExt cx="7625610" cy="4625175"/>
          </a:xfrm>
        </p:grpSpPr>
        <p:pic>
          <p:nvPicPr>
            <p:cNvPr id="4" name="図 3">
              <a:extLst>
                <a:ext uri="{FF2B5EF4-FFF2-40B4-BE49-F238E27FC236}">
                  <a16:creationId xmlns:a16="http://schemas.microsoft.com/office/drawing/2014/main" id="{8867EF32-BB7F-547F-44C4-8AD18C8CEB1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287270" y="1798485"/>
              <a:ext cx="7625610" cy="4625175"/>
            </a:xfrm>
            <a:prstGeom prst="rect">
              <a:avLst/>
            </a:prstGeom>
          </p:spPr>
        </p:pic>
        <p:pic>
          <p:nvPicPr>
            <p:cNvPr id="5" name="図 4">
              <a:extLst>
                <a:ext uri="{FF2B5EF4-FFF2-40B4-BE49-F238E27FC236}">
                  <a16:creationId xmlns:a16="http://schemas.microsoft.com/office/drawing/2014/main" id="{C7B2791E-EFF7-A55F-AB58-95DE84435F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136990" y="2471814"/>
              <a:ext cx="545098" cy="164706"/>
            </a:xfrm>
            <a:prstGeom prst="rect">
              <a:avLst/>
            </a:prstGeom>
          </p:spPr>
        </p:pic>
        <p:pic>
          <p:nvPicPr>
            <p:cNvPr id="6" name="図 5">
              <a:extLst>
                <a:ext uri="{FF2B5EF4-FFF2-40B4-BE49-F238E27FC236}">
                  <a16:creationId xmlns:a16="http://schemas.microsoft.com/office/drawing/2014/main" id="{1B591C21-C100-A1DB-63A8-1D8DC6079DA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294609" y="3565995"/>
              <a:ext cx="2043451" cy="995630"/>
            </a:xfrm>
            <a:prstGeom prst="rect">
              <a:avLst/>
            </a:prstGeom>
            <a:ln w="38100">
              <a:solidFill>
                <a:schemeClr val="accent1"/>
              </a:solidFill>
            </a:ln>
          </p:spPr>
        </p:pic>
      </p:grpSp>
      <p:sp>
        <p:nvSpPr>
          <p:cNvPr id="7" name="テキスト ボックス 6">
            <a:extLst>
              <a:ext uri="{FF2B5EF4-FFF2-40B4-BE49-F238E27FC236}">
                <a16:creationId xmlns:a16="http://schemas.microsoft.com/office/drawing/2014/main" id="{B06D59FE-3D6B-27BA-D3BA-830D98FA65FF}"/>
              </a:ext>
            </a:extLst>
          </p:cNvPr>
          <p:cNvSpPr txBox="1"/>
          <p:nvPr/>
        </p:nvSpPr>
        <p:spPr>
          <a:xfrm>
            <a:off x="391232" y="694688"/>
            <a:ext cx="11640184" cy="1645221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滞留検知時のアラーム動作画面例</a:t>
            </a:r>
            <a:endParaRPr lang="en-US" altLang="ja-JP" sz="1400" b="1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　</a:t>
            </a:r>
            <a:r>
              <a:rPr lang="en-US" altLang="ja-JP" sz="1200" dirty="0">
                <a:latin typeface="+mn-ea"/>
                <a:ea typeface="+mn-ea"/>
              </a:rPr>
              <a:t>【</a:t>
            </a:r>
            <a:r>
              <a:rPr lang="ja-JP" altLang="en-US" sz="1200" dirty="0">
                <a:latin typeface="+mn-ea"/>
                <a:ea typeface="+mn-ea"/>
              </a:rPr>
              <a:t>アラーム設定</a:t>
            </a:r>
            <a:r>
              <a:rPr lang="en-US" altLang="ja-JP" sz="1200" dirty="0">
                <a:latin typeface="+mn-ea"/>
                <a:ea typeface="+mn-ea"/>
              </a:rPr>
              <a:t>】</a:t>
            </a:r>
          </a:p>
          <a:p>
            <a:pPr algn="l"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　　・</a:t>
            </a:r>
            <a:r>
              <a:rPr kumimoji="1" lang="ja-JP" altLang="en-US" sz="1200" b="1" dirty="0">
                <a:latin typeface="+mn-ea"/>
                <a:ea typeface="+mn-ea"/>
              </a:rPr>
              <a:t>メッセージ表示あり　 </a:t>
            </a:r>
            <a:r>
              <a:rPr kumimoji="1" lang="ja-JP" altLang="en-US" sz="1200" dirty="0">
                <a:latin typeface="+mn-ea"/>
                <a:ea typeface="+mn-ea"/>
              </a:rPr>
              <a:t>➡ </a:t>
            </a:r>
            <a:r>
              <a:rPr lang="ja-JP" altLang="en-US" sz="1200" dirty="0">
                <a:latin typeface="+mn-ea"/>
                <a:ea typeface="+mn-ea"/>
              </a:rPr>
              <a:t>操作モニターのあるウインドウに</a:t>
            </a:r>
            <a:r>
              <a:rPr lang="ja-JP" altLang="en-US" sz="1200" b="1" dirty="0">
                <a:solidFill>
                  <a:schemeClr val="accent5"/>
                </a:solidFill>
                <a:latin typeface="+mn-ea"/>
                <a:ea typeface="+mn-ea"/>
              </a:rPr>
              <a:t>ポップアップでメッセージウインドを表示</a:t>
            </a:r>
            <a:r>
              <a:rPr lang="ja-JP" altLang="en-US" sz="1200" dirty="0">
                <a:latin typeface="+mn-ea"/>
                <a:ea typeface="+mn-ea"/>
              </a:rPr>
              <a:t>。</a:t>
            </a: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kumimoji="1" lang="ja-JP" altLang="en-US" sz="1200" dirty="0">
                <a:latin typeface="+mn-ea"/>
                <a:ea typeface="+mn-ea"/>
              </a:rPr>
              <a:t>　　・</a:t>
            </a:r>
            <a:r>
              <a:rPr kumimoji="1" lang="ja-JP" altLang="en-US" sz="1200" b="1" dirty="0">
                <a:latin typeface="+mn-ea"/>
                <a:ea typeface="+mn-ea"/>
              </a:rPr>
              <a:t>映像表示あり（再生） </a:t>
            </a:r>
            <a:r>
              <a:rPr kumimoji="1" lang="ja-JP" altLang="en-US" sz="1200" dirty="0">
                <a:latin typeface="+mn-ea"/>
                <a:ea typeface="+mn-ea"/>
              </a:rPr>
              <a:t>➡ 操作モニターで対象カメラの</a:t>
            </a:r>
            <a:r>
              <a:rPr kumimoji="1" lang="ja-JP" altLang="en-US" sz="1200" b="1" dirty="0">
                <a:solidFill>
                  <a:schemeClr val="accent5"/>
                </a:solidFill>
                <a:latin typeface="+mn-ea"/>
                <a:ea typeface="+mn-ea"/>
              </a:rPr>
              <a:t>録画映像を入場時のナンバー認識の約</a:t>
            </a:r>
            <a:r>
              <a:rPr kumimoji="1" lang="en-US" altLang="ja-JP" sz="1200" b="1" dirty="0">
                <a:solidFill>
                  <a:schemeClr val="accent5"/>
                </a:solidFill>
                <a:latin typeface="+mn-ea"/>
                <a:ea typeface="+mn-ea"/>
              </a:rPr>
              <a:t>5</a:t>
            </a:r>
            <a:r>
              <a:rPr kumimoji="1" lang="ja-JP" altLang="en-US" sz="1200" b="1" dirty="0">
                <a:solidFill>
                  <a:schemeClr val="accent5"/>
                </a:solidFill>
                <a:latin typeface="+mn-ea"/>
                <a:ea typeface="+mn-ea"/>
              </a:rPr>
              <a:t>秒前から自動再生</a:t>
            </a:r>
            <a:endParaRPr kumimoji="1" lang="en-US" altLang="ja-JP" sz="1200" b="1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br>
              <a:rPr lang="en-US" altLang="ja-JP" sz="1200" dirty="0">
                <a:latin typeface="+mn-ea"/>
                <a:ea typeface="+mn-ea"/>
              </a:rPr>
            </a:br>
            <a:br>
              <a:rPr lang="en-US" altLang="ja-JP" sz="1400" dirty="0">
                <a:latin typeface="+mn-ea"/>
                <a:ea typeface="+mn-ea"/>
              </a:rPr>
            </a:br>
            <a:br>
              <a:rPr lang="en-US" altLang="ja-JP" sz="1400" dirty="0">
                <a:latin typeface="+mn-ea"/>
                <a:ea typeface="+mn-ea"/>
              </a:rPr>
            </a:br>
            <a:endParaRPr lang="en-US" altLang="ja-JP" sz="1400" dirty="0">
              <a:latin typeface="+mn-ea"/>
              <a:ea typeface="+mn-ea"/>
            </a:endParaRPr>
          </a:p>
        </p:txBody>
      </p:sp>
      <p:sp>
        <p:nvSpPr>
          <p:cNvPr id="8" name="吹き出し: 四角形 7">
            <a:extLst>
              <a:ext uri="{FF2B5EF4-FFF2-40B4-BE49-F238E27FC236}">
                <a16:creationId xmlns:a16="http://schemas.microsoft.com/office/drawing/2014/main" id="{AD64286B-8A04-D2AD-FDA0-EAA4ECCC4DAD}"/>
              </a:ext>
            </a:extLst>
          </p:cNvPr>
          <p:cNvSpPr/>
          <p:nvPr/>
        </p:nvSpPr>
        <p:spPr>
          <a:xfrm>
            <a:off x="4585516" y="3165612"/>
            <a:ext cx="1611098" cy="410705"/>
          </a:xfrm>
          <a:prstGeom prst="wedgeRectCallout">
            <a:avLst>
              <a:gd name="adj1" fmla="val 39167"/>
              <a:gd name="adj2" fmla="val 77640"/>
            </a:avLst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ctr">
              <a:spcAft>
                <a:spcPts val="600"/>
              </a:spcAft>
            </a:pPr>
            <a:r>
              <a:rPr lang="ja-JP" altLang="en-US" sz="1400" b="1" dirty="0">
                <a:solidFill>
                  <a:schemeClr val="bg1"/>
                </a:solidFill>
                <a:latin typeface="+mj-ea"/>
                <a:ea typeface="+mj-ea"/>
              </a:rPr>
              <a:t>メッセージ表示</a:t>
            </a:r>
            <a:endParaRPr kumimoji="1" lang="ja-JP" altLang="en-US" sz="1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3452975468"/>
      </p:ext>
    </p:extLst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68BE64-7A63-28AC-73B6-DCE985B5F7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6DC0F82-8AF6-B20F-F569-AE39517660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4-2</a:t>
            </a:r>
            <a:r>
              <a:rPr lang="ja-JP" altLang="en-US" dirty="0"/>
              <a:t>　滞留検索 </a:t>
            </a:r>
            <a:r>
              <a:rPr lang="en-US" altLang="ja-JP" dirty="0"/>
              <a:t>(1/2)</a:t>
            </a:r>
            <a:endParaRPr kumimoji="1" lang="ja-JP" altLang="en-US" dirty="0"/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8C6E7F88-7CB3-E4D0-1396-DF869D093988}"/>
              </a:ext>
            </a:extLst>
          </p:cNvPr>
          <p:cNvSpPr txBox="1"/>
          <p:nvPr/>
        </p:nvSpPr>
        <p:spPr>
          <a:xfrm>
            <a:off x="173867" y="573741"/>
            <a:ext cx="11018202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条件を指定して車両の滞留履歴（入場時間・出場時間・滞留時間）を検索できます。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grpSp>
        <p:nvGrpSpPr>
          <p:cNvPr id="32" name="グループ化 31">
            <a:extLst>
              <a:ext uri="{FF2B5EF4-FFF2-40B4-BE49-F238E27FC236}">
                <a16:creationId xmlns:a16="http://schemas.microsoft.com/office/drawing/2014/main" id="{92E36492-D6E8-FCA7-EF91-BE142D5DE325}"/>
              </a:ext>
            </a:extLst>
          </p:cNvPr>
          <p:cNvGrpSpPr/>
          <p:nvPr/>
        </p:nvGrpSpPr>
        <p:grpSpPr>
          <a:xfrm>
            <a:off x="6284324" y="1225601"/>
            <a:ext cx="5417476" cy="3309852"/>
            <a:chOff x="6284324" y="1808162"/>
            <a:chExt cx="5417476" cy="3309852"/>
          </a:xfrm>
        </p:grpSpPr>
        <p:grpSp>
          <p:nvGrpSpPr>
            <p:cNvPr id="33" name="グループ化 32">
              <a:extLst>
                <a:ext uri="{FF2B5EF4-FFF2-40B4-BE49-F238E27FC236}">
                  <a16:creationId xmlns:a16="http://schemas.microsoft.com/office/drawing/2014/main" id="{A886AF27-571B-6C22-69B7-ED919B71465E}"/>
                </a:ext>
              </a:extLst>
            </p:cNvPr>
            <p:cNvGrpSpPr/>
            <p:nvPr/>
          </p:nvGrpSpPr>
          <p:grpSpPr>
            <a:xfrm>
              <a:off x="6284324" y="1808162"/>
              <a:ext cx="5417476" cy="3309852"/>
              <a:chOff x="6284324" y="1808162"/>
              <a:chExt cx="5417476" cy="3309852"/>
            </a:xfrm>
          </p:grpSpPr>
          <p:pic>
            <p:nvPicPr>
              <p:cNvPr id="35" name="図 34">
                <a:extLst>
                  <a:ext uri="{FF2B5EF4-FFF2-40B4-BE49-F238E27FC236}">
                    <a16:creationId xmlns:a16="http://schemas.microsoft.com/office/drawing/2014/main" id="{85797F43-B0C2-DDEB-2FA6-30DF6FF5B68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725"/>
              <a:stretch/>
            </p:blipFill>
            <p:spPr>
              <a:xfrm>
                <a:off x="6284324" y="1808162"/>
                <a:ext cx="5417476" cy="3309852"/>
              </a:xfrm>
              <a:prstGeom prst="rect">
                <a:avLst/>
              </a:prstGeom>
            </p:spPr>
          </p:pic>
          <p:pic>
            <p:nvPicPr>
              <p:cNvPr id="36" name="図 35">
                <a:extLst>
                  <a:ext uri="{FF2B5EF4-FFF2-40B4-BE49-F238E27FC236}">
                    <a16:creationId xmlns:a16="http://schemas.microsoft.com/office/drawing/2014/main" id="{D6003001-F1CD-AF11-16DC-30D3844258A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310370" y="2261792"/>
                <a:ext cx="485661" cy="129695"/>
              </a:xfrm>
              <a:prstGeom prst="rect">
                <a:avLst/>
              </a:prstGeom>
            </p:spPr>
          </p:pic>
          <p:pic>
            <p:nvPicPr>
              <p:cNvPr id="37" name="図 36">
                <a:extLst>
                  <a:ext uri="{FF2B5EF4-FFF2-40B4-BE49-F238E27FC236}">
                    <a16:creationId xmlns:a16="http://schemas.microsoft.com/office/drawing/2014/main" id="{185D1DEA-F731-E29C-E244-5481A83E54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667068" y="2242260"/>
                <a:ext cx="681582" cy="397359"/>
              </a:xfrm>
              <a:prstGeom prst="rect">
                <a:avLst/>
              </a:prstGeom>
            </p:spPr>
          </p:pic>
          <p:pic>
            <p:nvPicPr>
              <p:cNvPr id="38" name="図 37">
                <a:extLst>
                  <a:ext uri="{FF2B5EF4-FFF2-40B4-BE49-F238E27FC236}">
                    <a16:creationId xmlns:a16="http://schemas.microsoft.com/office/drawing/2014/main" id="{EF77E2C2-0071-E7B8-B9B0-EF68C168BC1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08265" y="2228679"/>
                <a:ext cx="549405" cy="154805"/>
              </a:xfrm>
              <a:prstGeom prst="rect">
                <a:avLst/>
              </a:prstGeom>
            </p:spPr>
          </p:pic>
          <p:pic>
            <p:nvPicPr>
              <p:cNvPr id="39" name="図 38">
                <a:extLst>
                  <a:ext uri="{FF2B5EF4-FFF2-40B4-BE49-F238E27FC236}">
                    <a16:creationId xmlns:a16="http://schemas.microsoft.com/office/drawing/2014/main" id="{7BDC3E89-C8C5-198C-388B-8BDEE581013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356781" y="2379169"/>
                <a:ext cx="677316" cy="479140"/>
              </a:xfrm>
              <a:prstGeom prst="rect">
                <a:avLst/>
              </a:prstGeom>
            </p:spPr>
          </p:pic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E94F58AC-C74F-8BD5-FD4A-2B4B9CCC6233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91908" y="2242260"/>
                <a:ext cx="1526972" cy="653953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E5A143A4-5278-F884-051A-2427CD5B0E9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56751" y="2376240"/>
                <a:ext cx="697385" cy="469106"/>
              </a:xfrm>
              <a:prstGeom prst="rect">
                <a:avLst/>
              </a:prstGeom>
            </p:spPr>
          </p:pic>
          <p:pic>
            <p:nvPicPr>
              <p:cNvPr id="42" name="図 41">
                <a:extLst>
                  <a:ext uri="{FF2B5EF4-FFF2-40B4-BE49-F238E27FC236}">
                    <a16:creationId xmlns:a16="http://schemas.microsoft.com/office/drawing/2014/main" id="{BD307966-4248-9F4A-CAF5-C6C84A0BCA0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7783241" y="2308478"/>
                <a:ext cx="816517" cy="549405"/>
              </a:xfrm>
              <a:prstGeom prst="rect">
                <a:avLst/>
              </a:prstGeom>
            </p:spPr>
          </p:pic>
        </p:grpSp>
        <p:pic>
          <p:nvPicPr>
            <p:cNvPr id="34" name="図 33">
              <a:extLst>
                <a:ext uri="{FF2B5EF4-FFF2-40B4-BE49-F238E27FC236}">
                  <a16:creationId xmlns:a16="http://schemas.microsoft.com/office/drawing/2014/main" id="{8ED9FFF5-730B-4842-AE52-0C724D197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8965494" y="2897433"/>
              <a:ext cx="1004711" cy="148734"/>
            </a:xfrm>
            <a:prstGeom prst="rect">
              <a:avLst/>
            </a:prstGeom>
          </p:spPr>
        </p:pic>
      </p:grp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716BD938-1AA7-06F2-EF51-9153BBF72E20}"/>
              </a:ext>
            </a:extLst>
          </p:cNvPr>
          <p:cNvSpPr txBox="1"/>
          <p:nvPr/>
        </p:nvSpPr>
        <p:spPr>
          <a:xfrm>
            <a:off x="600757" y="1225601"/>
            <a:ext cx="4932070" cy="4618038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ナンバーキャッチモニター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滞留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タブをクリック。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滞留ルール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入場カメラと出場カメラ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を選択（入出場所）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 ナンバーを指定する場合は、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陸事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車種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用途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一連番号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開始日時と終了日時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（検索対象期間）を入力。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⑥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滞留時間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（入場～出場までの経過時間）を入力。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・数字は直接入力も可能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・指定しない場合は数値を削除する　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比較方法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（完全一致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部分一致）を選択し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➡ 対象となる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滞留履歴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を最新から順に表示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「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部分一致」選択時は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ワイルド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カードとして “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も使用可能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    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例）車種に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”1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??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入力 ⇒普通貨物車（大型・中型トラック）が該当</a:t>
            </a:r>
            <a:endParaRPr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⑧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リストを選択する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と、画面右側に詳細な認識情報が表示されます。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⑨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リストをダブルクリック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、または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「再生」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をクリックすると、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操作モニターで入場時のカメラ映像が再生されます。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カメラがレコーダーに登録されている場合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⑩「登録ナンバー追加」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ナンバー照合用に登録ナンバーリストへの追加ができます。</a:t>
            </a:r>
            <a:endParaRPr lang="en-US" altLang="ja-JP" sz="3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⑪「編集」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すると、認識したナンバー情報の編集ができます。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FA65AD44-6FFF-08E2-043E-46772EFC936C}"/>
              </a:ext>
            </a:extLst>
          </p:cNvPr>
          <p:cNvSpPr/>
          <p:nvPr/>
        </p:nvSpPr>
        <p:spPr>
          <a:xfrm>
            <a:off x="9869421" y="1487116"/>
            <a:ext cx="891733" cy="16256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5" name="テキスト ボックス 44">
            <a:extLst>
              <a:ext uri="{FF2B5EF4-FFF2-40B4-BE49-F238E27FC236}">
                <a16:creationId xmlns:a16="http://schemas.microsoft.com/office/drawing/2014/main" id="{AE8DEDF1-BD04-616E-BD2E-2BDAF3BDB28B}"/>
              </a:ext>
            </a:extLst>
          </p:cNvPr>
          <p:cNvSpPr txBox="1"/>
          <p:nvPr/>
        </p:nvSpPr>
        <p:spPr>
          <a:xfrm>
            <a:off x="5372099" y="4592147"/>
            <a:ext cx="6329701" cy="15011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⑫「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CSV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出力」、⑬「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HTML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出力」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については　「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3-2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ナンバー認識情報検索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(2/2)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」のページを参照。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・一度の検索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表示できる滞留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履歴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は、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件（表示は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ページ最大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件）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までです。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検索結果が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件以上の場合は、検索条件を変更して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件以内にしてください。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件を超えた場合、最新から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件を表示します。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全景画像は最新から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件までの認識情報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に表示されます。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それより古いものはサムネイル画像（ナンバー画像）が表示されます。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489FD422-BB7E-6CBD-23A6-EE46DA1A1ACB}"/>
              </a:ext>
            </a:extLst>
          </p:cNvPr>
          <p:cNvSpPr/>
          <p:nvPr/>
        </p:nvSpPr>
        <p:spPr>
          <a:xfrm>
            <a:off x="6609635" y="1656163"/>
            <a:ext cx="553695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ED0301C6-AEF1-753C-913A-51AFD730FDD8}"/>
              </a:ext>
            </a:extLst>
          </p:cNvPr>
          <p:cNvSpPr/>
          <p:nvPr/>
        </p:nvSpPr>
        <p:spPr>
          <a:xfrm>
            <a:off x="6339529" y="1880017"/>
            <a:ext cx="1382793" cy="310143"/>
          </a:xfrm>
          <a:prstGeom prst="roundRect">
            <a:avLst>
              <a:gd name="adj" fmla="val 5352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B5A72404-A43B-4D6F-B75B-D121290025F0}"/>
              </a:ext>
            </a:extLst>
          </p:cNvPr>
          <p:cNvSpPr/>
          <p:nvPr/>
        </p:nvSpPr>
        <p:spPr>
          <a:xfrm>
            <a:off x="8776460" y="1651453"/>
            <a:ext cx="1203837" cy="463808"/>
          </a:xfrm>
          <a:prstGeom prst="roundRect">
            <a:avLst>
              <a:gd name="adj" fmla="val 5352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F442F4DC-870D-0E13-6504-BA6BB960DEAA}"/>
              </a:ext>
            </a:extLst>
          </p:cNvPr>
          <p:cNvSpPr/>
          <p:nvPr/>
        </p:nvSpPr>
        <p:spPr>
          <a:xfrm>
            <a:off x="6862492" y="2296314"/>
            <a:ext cx="1737737" cy="215391"/>
          </a:xfrm>
          <a:prstGeom prst="roundRect">
            <a:avLst>
              <a:gd name="adj" fmla="val 5352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F6F2B0B9-6F4B-FDCF-390F-5D510C6F23EB}"/>
              </a:ext>
            </a:extLst>
          </p:cNvPr>
          <p:cNvSpPr/>
          <p:nvPr/>
        </p:nvSpPr>
        <p:spPr>
          <a:xfrm>
            <a:off x="9178876" y="2313035"/>
            <a:ext cx="820471" cy="147783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EBEB5EE7-DF9A-8C01-D3E4-2C6FDE03C578}"/>
              </a:ext>
            </a:extLst>
          </p:cNvPr>
          <p:cNvSpPr/>
          <p:nvPr/>
        </p:nvSpPr>
        <p:spPr>
          <a:xfrm>
            <a:off x="6295223" y="3054699"/>
            <a:ext cx="4507242" cy="46380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659E1AAE-929C-B568-D8D4-5D01CED7EE36}"/>
              </a:ext>
            </a:extLst>
          </p:cNvPr>
          <p:cNvSpPr/>
          <p:nvPr/>
        </p:nvSpPr>
        <p:spPr>
          <a:xfrm>
            <a:off x="6292767" y="4251378"/>
            <a:ext cx="378181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647D236D-0C9D-DC20-2B17-8F49F2580BC7}"/>
              </a:ext>
            </a:extLst>
          </p:cNvPr>
          <p:cNvSpPr/>
          <p:nvPr/>
        </p:nvSpPr>
        <p:spPr>
          <a:xfrm>
            <a:off x="6292767" y="4383302"/>
            <a:ext cx="378181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08C1D422-9090-6AB9-1E07-9F0FF98A8C5E}"/>
              </a:ext>
            </a:extLst>
          </p:cNvPr>
          <p:cNvSpPr/>
          <p:nvPr/>
        </p:nvSpPr>
        <p:spPr>
          <a:xfrm>
            <a:off x="6698606" y="4383302"/>
            <a:ext cx="378181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C0997829-E891-1770-CE75-3F75EB235D63}"/>
              </a:ext>
            </a:extLst>
          </p:cNvPr>
          <p:cNvSpPr/>
          <p:nvPr/>
        </p:nvSpPr>
        <p:spPr>
          <a:xfrm>
            <a:off x="7327171" y="4251378"/>
            <a:ext cx="378181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58E98344-9258-F2DD-B2DD-83F1BE5D3058}"/>
              </a:ext>
            </a:extLst>
          </p:cNvPr>
          <p:cNvSpPr/>
          <p:nvPr/>
        </p:nvSpPr>
        <p:spPr>
          <a:xfrm>
            <a:off x="6721601" y="4251378"/>
            <a:ext cx="553695" cy="13434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4318B50C-43EC-82ED-C8DC-2C8247FD0F8C}"/>
              </a:ext>
            </a:extLst>
          </p:cNvPr>
          <p:cNvSpPr/>
          <p:nvPr/>
        </p:nvSpPr>
        <p:spPr>
          <a:xfrm>
            <a:off x="9707631" y="1160862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0B389CEE-24A0-6435-4246-A3129B13A2B3}"/>
              </a:ext>
            </a:extLst>
          </p:cNvPr>
          <p:cNvSpPr/>
          <p:nvPr/>
        </p:nvSpPr>
        <p:spPr>
          <a:xfrm>
            <a:off x="6237431" y="133122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DE9F8B5E-6199-EA61-8034-D3EA7C442930}"/>
              </a:ext>
            </a:extLst>
          </p:cNvPr>
          <p:cNvSpPr/>
          <p:nvPr/>
        </p:nvSpPr>
        <p:spPr>
          <a:xfrm>
            <a:off x="7158037" y="1564470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4BF35AE5-5428-88DC-A1D0-20B4FB6C4686}"/>
              </a:ext>
            </a:extLst>
          </p:cNvPr>
          <p:cNvSpPr/>
          <p:nvPr/>
        </p:nvSpPr>
        <p:spPr>
          <a:xfrm>
            <a:off x="8665757" y="13373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31F2EBE5-7DAF-4C14-E9DA-3B580128876B}"/>
              </a:ext>
            </a:extLst>
          </p:cNvPr>
          <p:cNvSpPr/>
          <p:nvPr/>
        </p:nvSpPr>
        <p:spPr>
          <a:xfrm>
            <a:off x="6480717" y="218990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87B73CCC-370F-1E4C-188C-84055F2E43D3}"/>
              </a:ext>
            </a:extLst>
          </p:cNvPr>
          <p:cNvSpPr/>
          <p:nvPr/>
        </p:nvSpPr>
        <p:spPr>
          <a:xfrm>
            <a:off x="8593307" y="2160336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12C4ACE6-7ECE-43B5-74F3-53F9E649385C}"/>
              </a:ext>
            </a:extLst>
          </p:cNvPr>
          <p:cNvSpPr/>
          <p:nvPr/>
        </p:nvSpPr>
        <p:spPr>
          <a:xfrm>
            <a:off x="6174562" y="2715860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⑧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6EBDF0B8-6A60-DA9A-6497-91CD54445BBA}"/>
              </a:ext>
            </a:extLst>
          </p:cNvPr>
          <p:cNvSpPr/>
          <p:nvPr/>
        </p:nvSpPr>
        <p:spPr>
          <a:xfrm>
            <a:off x="6212662" y="393542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⑨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4F5B9640-2AEB-4338-FC97-A84F8B3C717F}"/>
              </a:ext>
            </a:extLst>
          </p:cNvPr>
          <p:cNvSpPr/>
          <p:nvPr/>
        </p:nvSpPr>
        <p:spPr>
          <a:xfrm>
            <a:off x="6746855" y="393542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⑩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4A1F0DAD-5195-0D27-BF54-1B2E4910F014}"/>
              </a:ext>
            </a:extLst>
          </p:cNvPr>
          <p:cNvSpPr/>
          <p:nvPr/>
        </p:nvSpPr>
        <p:spPr>
          <a:xfrm>
            <a:off x="7253243" y="393542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⑪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FBED465E-1671-8C78-AED3-5456C146186E}"/>
              </a:ext>
            </a:extLst>
          </p:cNvPr>
          <p:cNvSpPr/>
          <p:nvPr/>
        </p:nvSpPr>
        <p:spPr>
          <a:xfrm>
            <a:off x="5929200" y="4239726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⑫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4531D34D-B0BD-1D3F-024D-237F5754FA1E}"/>
              </a:ext>
            </a:extLst>
          </p:cNvPr>
          <p:cNvSpPr/>
          <p:nvPr/>
        </p:nvSpPr>
        <p:spPr>
          <a:xfrm>
            <a:off x="6948931" y="4239726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⑬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9" name="四角形: 角を丸くする 68">
            <a:extLst>
              <a:ext uri="{FF2B5EF4-FFF2-40B4-BE49-F238E27FC236}">
                <a16:creationId xmlns:a16="http://schemas.microsoft.com/office/drawing/2014/main" id="{1AF82611-EFBA-7E6B-12E6-5C1B41E6642D}"/>
              </a:ext>
            </a:extLst>
          </p:cNvPr>
          <p:cNvSpPr/>
          <p:nvPr/>
        </p:nvSpPr>
        <p:spPr>
          <a:xfrm>
            <a:off x="7776790" y="1808926"/>
            <a:ext cx="816517" cy="484075"/>
          </a:xfrm>
          <a:prstGeom prst="roundRect">
            <a:avLst>
              <a:gd name="adj" fmla="val 5352"/>
            </a:avLst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70" name="正方形/長方形 69">
            <a:extLst>
              <a:ext uri="{FF2B5EF4-FFF2-40B4-BE49-F238E27FC236}">
                <a16:creationId xmlns:a16="http://schemas.microsoft.com/office/drawing/2014/main" id="{8F4A30B8-AB5E-C98A-B8CB-41888762367D}"/>
              </a:ext>
            </a:extLst>
          </p:cNvPr>
          <p:cNvSpPr/>
          <p:nvPr/>
        </p:nvSpPr>
        <p:spPr>
          <a:xfrm>
            <a:off x="8076477" y="14897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58854831"/>
      </p:ext>
    </p:extLst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2481E4-147C-E3B9-ACDE-71F4E708F9B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6BBC6138-7069-AEFA-6452-0BFB55A956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4-2</a:t>
            </a:r>
            <a:r>
              <a:rPr lang="ja-JP" altLang="en-US" dirty="0"/>
              <a:t>　滞留検索 </a:t>
            </a:r>
            <a:r>
              <a:rPr lang="en-US" altLang="ja-JP" dirty="0"/>
              <a:t>(2/2)</a:t>
            </a:r>
            <a:endParaRPr kumimoji="1" lang="ja-JP" altLang="en-US" dirty="0"/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E29168F1-A5D8-6B7F-AAB9-EAEA5776FC81}"/>
              </a:ext>
            </a:extLst>
          </p:cNvPr>
          <p:cNvSpPr txBox="1"/>
          <p:nvPr/>
        </p:nvSpPr>
        <p:spPr>
          <a:xfrm>
            <a:off x="331364" y="726483"/>
            <a:ext cx="78448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8440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+mj-ea"/>
                <a:ea typeface="+mj-ea"/>
                <a:cs typeface="+mn-cs"/>
              </a:rPr>
              <a:t>■ 滞留車両（出場していない車両）の検索方法</a:t>
            </a:r>
            <a:endParaRPr kumimoji="1" lang="en-US" altLang="ja-JP" sz="1400" b="1" i="0" u="none" strike="noStrike" kern="0" cap="none" spc="0" normalizeH="0" baseline="0" noProof="0" dirty="0">
              <a:ln>
                <a:noFill/>
              </a:ln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grpSp>
        <p:nvGrpSpPr>
          <p:cNvPr id="21" name="グループ化 20">
            <a:extLst>
              <a:ext uri="{FF2B5EF4-FFF2-40B4-BE49-F238E27FC236}">
                <a16:creationId xmlns:a16="http://schemas.microsoft.com/office/drawing/2014/main" id="{400829F1-86AA-0C1C-F102-8081D050FCF1}"/>
              </a:ext>
            </a:extLst>
          </p:cNvPr>
          <p:cNvGrpSpPr/>
          <p:nvPr/>
        </p:nvGrpSpPr>
        <p:grpSpPr>
          <a:xfrm>
            <a:off x="4861654" y="1158006"/>
            <a:ext cx="6805890" cy="4154376"/>
            <a:chOff x="4861654" y="1519342"/>
            <a:chExt cx="6805890" cy="4154376"/>
          </a:xfrm>
        </p:grpSpPr>
        <p:grpSp>
          <p:nvGrpSpPr>
            <p:cNvPr id="22" name="グループ化 21">
              <a:extLst>
                <a:ext uri="{FF2B5EF4-FFF2-40B4-BE49-F238E27FC236}">
                  <a16:creationId xmlns:a16="http://schemas.microsoft.com/office/drawing/2014/main" id="{A6BBEC08-AEA4-509A-2A36-50A98FF4DE5B}"/>
                </a:ext>
              </a:extLst>
            </p:cNvPr>
            <p:cNvGrpSpPr/>
            <p:nvPr/>
          </p:nvGrpSpPr>
          <p:grpSpPr>
            <a:xfrm>
              <a:off x="4861654" y="1519342"/>
              <a:ext cx="6805890" cy="4154376"/>
              <a:chOff x="4861654" y="1519342"/>
              <a:chExt cx="6805890" cy="4154376"/>
            </a:xfrm>
          </p:grpSpPr>
          <p:pic>
            <p:nvPicPr>
              <p:cNvPr id="24" name="図 23">
                <a:extLst>
                  <a:ext uri="{FF2B5EF4-FFF2-40B4-BE49-F238E27FC236}">
                    <a16:creationId xmlns:a16="http://schemas.microsoft.com/office/drawing/2014/main" id="{D93547FF-D386-B5E2-3EC9-C4937F9059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635"/>
              <a:stretch/>
            </p:blipFill>
            <p:spPr>
              <a:xfrm>
                <a:off x="4861654" y="1519342"/>
                <a:ext cx="6805890" cy="4154376"/>
              </a:xfrm>
              <a:prstGeom prst="rect">
                <a:avLst/>
              </a:prstGeom>
            </p:spPr>
          </p:pic>
          <p:pic>
            <p:nvPicPr>
              <p:cNvPr id="25" name="図 24">
                <a:extLst>
                  <a:ext uri="{FF2B5EF4-FFF2-40B4-BE49-F238E27FC236}">
                    <a16:creationId xmlns:a16="http://schemas.microsoft.com/office/drawing/2014/main" id="{EE74677D-D6FE-77DA-982B-21FC9BA031F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887396" y="2059956"/>
                <a:ext cx="3133455" cy="810919"/>
              </a:xfrm>
              <a:prstGeom prst="rect">
                <a:avLst/>
              </a:prstGeom>
            </p:spPr>
          </p:pic>
        </p:grpSp>
        <p:pic>
          <p:nvPicPr>
            <p:cNvPr id="23" name="図 22">
              <a:extLst>
                <a:ext uri="{FF2B5EF4-FFF2-40B4-BE49-F238E27FC236}">
                  <a16:creationId xmlns:a16="http://schemas.microsoft.com/office/drawing/2014/main" id="{1CC57F7A-2EE4-06C2-9F2B-5A1003C6DD26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8259992" y="2910184"/>
              <a:ext cx="1219374" cy="168950"/>
            </a:xfrm>
            <a:prstGeom prst="rect">
              <a:avLst/>
            </a:prstGeom>
          </p:spPr>
        </p:pic>
      </p:grpSp>
      <p:sp>
        <p:nvSpPr>
          <p:cNvPr id="26" name="四角形: 角を丸くする 25">
            <a:extLst>
              <a:ext uri="{FF2B5EF4-FFF2-40B4-BE49-F238E27FC236}">
                <a16:creationId xmlns:a16="http://schemas.microsoft.com/office/drawing/2014/main" id="{3B17F416-C900-0F0F-FE52-7EBC0C6580D2}"/>
              </a:ext>
            </a:extLst>
          </p:cNvPr>
          <p:cNvSpPr/>
          <p:nvPr/>
        </p:nvSpPr>
        <p:spPr>
          <a:xfrm>
            <a:off x="8999219" y="2525139"/>
            <a:ext cx="503359" cy="21636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27" name="正方形/長方形 26">
            <a:extLst>
              <a:ext uri="{FF2B5EF4-FFF2-40B4-BE49-F238E27FC236}">
                <a16:creationId xmlns:a16="http://schemas.microsoft.com/office/drawing/2014/main" id="{270F47C1-E133-BE97-BE46-5D773E4CE689}"/>
              </a:ext>
            </a:extLst>
          </p:cNvPr>
          <p:cNvSpPr/>
          <p:nvPr/>
        </p:nvSpPr>
        <p:spPr>
          <a:xfrm>
            <a:off x="7574031" y="180692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28" name="四角形: 角を丸くする 27">
            <a:extLst>
              <a:ext uri="{FF2B5EF4-FFF2-40B4-BE49-F238E27FC236}">
                <a16:creationId xmlns:a16="http://schemas.microsoft.com/office/drawing/2014/main" id="{EDB2221A-678D-D4FA-B1F7-C23EABC9D70C}"/>
              </a:ext>
            </a:extLst>
          </p:cNvPr>
          <p:cNvSpPr/>
          <p:nvPr/>
        </p:nvSpPr>
        <p:spPr>
          <a:xfrm>
            <a:off x="5588902" y="2480083"/>
            <a:ext cx="2102662" cy="28798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2BFDA7DC-ECA1-E6F4-5853-BFDDD7162C99}"/>
              </a:ext>
            </a:extLst>
          </p:cNvPr>
          <p:cNvSpPr txBox="1"/>
          <p:nvPr/>
        </p:nvSpPr>
        <p:spPr>
          <a:xfrm>
            <a:off x="563115" y="1153486"/>
            <a:ext cx="4076091" cy="4154377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①～④ 前ページ参照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 開始日時と終了日時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（検索対象期間）を入力。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・開始日時：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検索当日の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時</a:t>
            </a:r>
            <a:endParaRPr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・終了日時：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検索翌日の現在時刻</a:t>
            </a:r>
            <a:endParaRPr kumimoji="1"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当日より前に入場した車両も含める場合：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・開始日時：対象期間開始日の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0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・終了日時：検索翌日の現在時刻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⑥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滞留時間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（入場～出場までの経過時間）を入力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〇日以上：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日以上</a:t>
            </a:r>
            <a:endParaRPr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〇日以下：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空欄</a:t>
            </a:r>
            <a:endParaRPr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b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比較方法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（完全一致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部分一致）を選択し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「検索」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➡ 対象となる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滞留履歴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を最新から順に表示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「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部分一致」選択時は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ワイルド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カードとして “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も使用可能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   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例）車種に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”1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??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入力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　　　　 ⇒普通貨物車（大型・中型トラック）が該当</a:t>
            </a:r>
            <a:endParaRPr lang="en-US" altLang="ja-JP" sz="1100" b="1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⑧～⑩ 前ページ参照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DEF92BCC-7035-5337-52F4-2ABEF570B953}"/>
              </a:ext>
            </a:extLst>
          </p:cNvPr>
          <p:cNvSpPr/>
          <p:nvPr/>
        </p:nvSpPr>
        <p:spPr>
          <a:xfrm>
            <a:off x="4861655" y="5458512"/>
            <a:ext cx="6878061" cy="10750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【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注意事項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】</a:t>
            </a:r>
          </a:p>
          <a:p>
            <a:pPr algn="l"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・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入場時と出場時にナンバー情報の全項目（陸事、車種、用途、一連番号）が一致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していること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　が条件です。</a:t>
            </a:r>
          </a:p>
          <a:p>
            <a:pPr algn="l"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rPr>
              <a:t>・一部読み取れなかったり、間違って認識した項目があった場合は、実態と異なった結果となります。</a:t>
            </a:r>
          </a:p>
        </p:txBody>
      </p:sp>
      <p:sp>
        <p:nvSpPr>
          <p:cNvPr id="31" name="四角形: 角を丸くする 30">
            <a:extLst>
              <a:ext uri="{FF2B5EF4-FFF2-40B4-BE49-F238E27FC236}">
                <a16:creationId xmlns:a16="http://schemas.microsoft.com/office/drawing/2014/main" id="{623B6399-CCA0-CB38-49B7-4A2667065858}"/>
              </a:ext>
            </a:extLst>
          </p:cNvPr>
          <p:cNvSpPr/>
          <p:nvPr/>
        </p:nvSpPr>
        <p:spPr>
          <a:xfrm>
            <a:off x="8003686" y="1701033"/>
            <a:ext cx="1436146" cy="56120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2" name="正方形/長方形 31">
            <a:extLst>
              <a:ext uri="{FF2B5EF4-FFF2-40B4-BE49-F238E27FC236}">
                <a16:creationId xmlns:a16="http://schemas.microsoft.com/office/drawing/2014/main" id="{9D626E47-E721-E971-B124-5906A40A5860}"/>
              </a:ext>
            </a:extLst>
          </p:cNvPr>
          <p:cNvSpPr/>
          <p:nvPr/>
        </p:nvSpPr>
        <p:spPr>
          <a:xfrm>
            <a:off x="5187254" y="242546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9B847D5B-F78F-E8B9-B2EB-ED850364D752}"/>
              </a:ext>
            </a:extLst>
          </p:cNvPr>
          <p:cNvSpPr/>
          <p:nvPr/>
        </p:nvSpPr>
        <p:spPr>
          <a:xfrm>
            <a:off x="8566562" y="224477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77495382"/>
      </p:ext>
    </p:extLst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27F2B47-9B4B-A19C-BF06-C132A3E4A6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46ED29A-E4F0-7070-E900-73F187E2F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５　アラームリスト</a:t>
            </a:r>
            <a:endParaRPr kumimoji="1" lang="ja-JP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7095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0F1AD8B-8EBD-CB53-DB49-F27B50523F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589E195-3A71-7101-B1E2-2663661F55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5</a:t>
            </a:r>
            <a:r>
              <a:rPr kumimoji="1" lang="en-US" altLang="ja-JP" sz="1800" dirty="0"/>
              <a:t>-</a:t>
            </a:r>
            <a:r>
              <a:rPr lang="en-US" altLang="ja-JP" dirty="0"/>
              <a:t>1</a:t>
            </a:r>
            <a:r>
              <a:rPr lang="ja-JP" altLang="en-US" dirty="0"/>
              <a:t>　アラームリスト表示</a:t>
            </a:r>
            <a:endParaRPr kumimoji="1" lang="ja-JP" altLang="en-US" dirty="0"/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E55AF0CC-8DA8-D5FB-BBA4-58B87C6AEC99}"/>
              </a:ext>
            </a:extLst>
          </p:cNvPr>
          <p:cNvSpPr txBox="1"/>
          <p:nvPr/>
        </p:nvSpPr>
        <p:spPr>
          <a:xfrm>
            <a:off x="196468" y="570504"/>
            <a:ext cx="11018202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ナンバー照合や滞留検知のアラーム履歴を画面で確認できます。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sp>
        <p:nvSpPr>
          <p:cNvPr id="30" name="テキスト ボックス 29">
            <a:extLst>
              <a:ext uri="{FF2B5EF4-FFF2-40B4-BE49-F238E27FC236}">
                <a16:creationId xmlns:a16="http://schemas.microsoft.com/office/drawing/2014/main" id="{7AE8AD8B-74C8-4A56-4863-CA96467CAB53}"/>
              </a:ext>
            </a:extLst>
          </p:cNvPr>
          <p:cNvSpPr txBox="1"/>
          <p:nvPr/>
        </p:nvSpPr>
        <p:spPr>
          <a:xfrm>
            <a:off x="314008" y="1210824"/>
            <a:ext cx="5220418" cy="4901973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① </a:t>
            </a:r>
            <a:r>
              <a:rPr kumimoji="1" lang="ja-JP" altLang="en-US" sz="1200" dirty="0">
                <a:latin typeface="+mn-ea"/>
                <a:ea typeface="+mn-ea"/>
              </a:rPr>
              <a:t>ナンバーキャッチモニター</a:t>
            </a:r>
            <a:r>
              <a:rPr lang="ja-JP" altLang="en-US" sz="1200" dirty="0">
                <a:latin typeface="+mn-ea"/>
                <a:ea typeface="+mn-ea"/>
              </a:rPr>
              <a:t>の</a:t>
            </a:r>
            <a:r>
              <a:rPr kumimoji="1" lang="ja-JP" altLang="en-US" sz="1200" b="1" dirty="0">
                <a:latin typeface="+mj-ea"/>
                <a:ea typeface="+mj-ea"/>
              </a:rPr>
              <a:t>「アラーム」</a:t>
            </a:r>
            <a:r>
              <a:rPr kumimoji="1" lang="ja-JP" altLang="en-US" sz="1200" dirty="0">
                <a:latin typeface="+mn-ea"/>
                <a:ea typeface="+mn-ea"/>
              </a:rPr>
              <a:t>タブをクリック。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latin typeface="+mn-ea"/>
                <a:ea typeface="+mn-ea"/>
              </a:rPr>
              <a:t>　 ➡ アラーム履歴がリスト表示されます。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altLang="ja-JP" sz="4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②</a:t>
            </a:r>
            <a:r>
              <a:rPr lang="ja-JP" altLang="en-US" sz="1200" b="1" dirty="0">
                <a:latin typeface="+mj-ea"/>
                <a:ea typeface="+mj-ea"/>
              </a:rPr>
              <a:t>「オートスクロール」</a:t>
            </a:r>
            <a:r>
              <a:rPr lang="ja-JP" altLang="en-US" sz="1200" dirty="0">
                <a:latin typeface="+mn-ea"/>
                <a:ea typeface="+mn-ea"/>
              </a:rPr>
              <a:t>をクリックし</a:t>
            </a:r>
            <a:r>
              <a:rPr lang="en-US" altLang="ja-JP" sz="1200" dirty="0">
                <a:latin typeface="+mn-ea"/>
                <a:ea typeface="+mn-ea"/>
              </a:rPr>
              <a:t>ON(</a:t>
            </a:r>
            <a:r>
              <a:rPr lang="ja-JP" altLang="en-US" sz="1200" dirty="0">
                <a:latin typeface="+mn-ea"/>
                <a:ea typeface="+mn-ea"/>
              </a:rPr>
              <a:t>緑</a:t>
            </a:r>
            <a:r>
              <a:rPr lang="en-US" altLang="ja-JP" sz="1200" dirty="0">
                <a:latin typeface="+mn-ea"/>
                <a:ea typeface="+mn-ea"/>
              </a:rPr>
              <a:t>)</a:t>
            </a:r>
            <a:r>
              <a:rPr lang="ja-JP" altLang="en-US" sz="1200" dirty="0">
                <a:latin typeface="+mn-ea"/>
                <a:ea typeface="+mn-ea"/>
              </a:rPr>
              <a:t>にし</a:t>
            </a:r>
            <a:r>
              <a:rPr kumimoji="1" lang="ja-JP" altLang="en-US" sz="1200" dirty="0">
                <a:latin typeface="+mn-ea"/>
                <a:ea typeface="+mn-ea"/>
              </a:rPr>
              <a:t>ておくと、</a:t>
            </a:r>
            <a:br>
              <a:rPr lang="en-US" altLang="ja-JP" sz="1200" dirty="0">
                <a:latin typeface="+mn-ea"/>
                <a:ea typeface="+mn-ea"/>
              </a:rPr>
            </a:br>
            <a:r>
              <a:rPr lang="ja-JP" altLang="en-US" sz="1200" dirty="0">
                <a:latin typeface="+mn-ea"/>
                <a:ea typeface="+mn-ea"/>
              </a:rPr>
              <a:t>　 アラームが発生す</a:t>
            </a:r>
            <a:r>
              <a:rPr kumimoji="1" lang="ja-JP" altLang="en-US" sz="1200" dirty="0">
                <a:latin typeface="+mn-ea"/>
                <a:ea typeface="+mn-ea"/>
              </a:rPr>
              <a:t>るたびに、最新のものから上から順に</a:t>
            </a:r>
            <a:br>
              <a:rPr lang="en-US" altLang="ja-JP" sz="1200" dirty="0">
                <a:latin typeface="+mn-ea"/>
                <a:ea typeface="+mn-ea"/>
              </a:rPr>
            </a:br>
            <a:r>
              <a:rPr lang="ja-JP" altLang="en-US" sz="1200" dirty="0">
                <a:latin typeface="+mn-ea"/>
                <a:ea typeface="+mn-ea"/>
              </a:rPr>
              <a:t>　 アラーム</a:t>
            </a:r>
            <a:r>
              <a:rPr kumimoji="1" lang="ja-JP" altLang="en-US" sz="1200" dirty="0">
                <a:latin typeface="+mn-ea"/>
                <a:ea typeface="+mn-ea"/>
              </a:rPr>
              <a:t>情報が自動的にスクロールして表示されます。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kumimoji="1" lang="en-US" altLang="ja-JP" sz="4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latin typeface="+mn-ea"/>
                <a:ea typeface="+mn-ea"/>
              </a:rPr>
              <a:t>③ </a:t>
            </a:r>
            <a:r>
              <a:rPr lang="ja-JP" altLang="en-US" sz="1200" b="1" dirty="0">
                <a:latin typeface="+mj-ea"/>
                <a:ea typeface="+mj-ea"/>
              </a:rPr>
              <a:t>リストを選択する</a:t>
            </a:r>
            <a:r>
              <a:rPr kumimoji="1" lang="ja-JP" altLang="en-US" sz="1200" dirty="0">
                <a:latin typeface="+mn-ea"/>
                <a:ea typeface="+mn-ea"/>
              </a:rPr>
              <a:t>と、画面右側に詳細な認識情報が表示されます。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endParaRPr lang="en-US" altLang="ja-JP" sz="4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④ </a:t>
            </a:r>
            <a:r>
              <a:rPr lang="ja-JP" altLang="en-US" sz="1200" b="1" dirty="0">
                <a:latin typeface="+mj-ea"/>
                <a:ea typeface="+mj-ea"/>
              </a:rPr>
              <a:t>リストをダブルクリック</a:t>
            </a:r>
            <a:r>
              <a:rPr lang="ja-JP" altLang="en-US" sz="1200" dirty="0">
                <a:latin typeface="+mn-ea"/>
                <a:ea typeface="+mn-ea"/>
              </a:rPr>
              <a:t>、または</a:t>
            </a:r>
            <a:r>
              <a:rPr lang="ja-JP" altLang="en-US" sz="1200" b="1" dirty="0">
                <a:latin typeface="+mj-ea"/>
                <a:ea typeface="+mj-ea"/>
              </a:rPr>
              <a:t>「再生」</a:t>
            </a:r>
            <a:r>
              <a:rPr lang="ja-JP" altLang="en-US" sz="1200" dirty="0">
                <a:latin typeface="+mn-ea"/>
                <a:ea typeface="+mn-ea"/>
              </a:rPr>
              <a:t>をクリックすると、</a:t>
            </a:r>
            <a:br>
              <a:rPr lang="en-US" altLang="ja-JP" sz="1200" dirty="0">
                <a:latin typeface="+mn-ea"/>
                <a:ea typeface="+mn-ea"/>
              </a:rPr>
            </a:br>
            <a:r>
              <a:rPr lang="ja-JP" altLang="en-US" sz="1200" dirty="0">
                <a:latin typeface="+mn-ea"/>
                <a:ea typeface="+mn-ea"/>
              </a:rPr>
              <a:t>　 操作モニターでナンバー認識時のカメラ映像が再生されます。</a:t>
            </a:r>
            <a:endParaRPr lang="en-US" altLang="ja-JP" sz="12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　 </a:t>
            </a:r>
            <a:r>
              <a:rPr lang="en-US" altLang="ja-JP" sz="1200" dirty="0">
                <a:latin typeface="+mn-ea"/>
                <a:ea typeface="+mn-ea"/>
              </a:rPr>
              <a:t>※</a:t>
            </a:r>
            <a:r>
              <a:rPr lang="ja-JP" altLang="en-US" sz="1200" dirty="0">
                <a:latin typeface="+mn-ea"/>
                <a:ea typeface="+mn-ea"/>
              </a:rPr>
              <a:t>カメラがレコーダーに登録されている場合です。</a:t>
            </a:r>
            <a:endParaRPr lang="en-US" altLang="ja-JP" sz="1200" dirty="0"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　 </a:t>
            </a:r>
            <a:r>
              <a:rPr lang="en-US" altLang="ja-JP" sz="1200" dirty="0">
                <a:latin typeface="+mn-ea"/>
                <a:ea typeface="+mn-ea"/>
              </a:rPr>
              <a:t>※</a:t>
            </a:r>
            <a:r>
              <a:rPr lang="ja-JP" altLang="en-US" sz="1200" dirty="0">
                <a:latin typeface="+mn-ea"/>
                <a:ea typeface="+mn-ea"/>
              </a:rPr>
              <a:t>滞留検知時は入場時の映像が再生されます。</a:t>
            </a:r>
            <a:endParaRPr lang="en-US" altLang="ja-JP" sz="12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altLang="ja-JP" sz="4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⑤</a:t>
            </a:r>
            <a:r>
              <a:rPr lang="ja-JP" altLang="en-US" sz="1200" b="1" dirty="0">
                <a:latin typeface="+mj-ea"/>
                <a:ea typeface="+mj-ea"/>
              </a:rPr>
              <a:t>「登録ナンバー追加」</a:t>
            </a:r>
            <a:r>
              <a:rPr lang="ja-JP" altLang="en-US" sz="1200" dirty="0">
                <a:latin typeface="+mn-ea"/>
                <a:ea typeface="+mn-ea"/>
              </a:rPr>
              <a:t>をクリック</a:t>
            </a:r>
            <a:r>
              <a:rPr kumimoji="1" lang="ja-JP" altLang="en-US" sz="1200" dirty="0">
                <a:latin typeface="+mn-ea"/>
                <a:ea typeface="+mn-ea"/>
              </a:rPr>
              <a:t>すると、</a:t>
            </a:r>
            <a:br>
              <a:rPr kumimoji="1" lang="en-US" altLang="ja-JP" sz="1200" dirty="0">
                <a:latin typeface="+mn-ea"/>
                <a:ea typeface="+mn-ea"/>
              </a:rPr>
            </a:br>
            <a:r>
              <a:rPr kumimoji="1" lang="ja-JP" altLang="en-US" sz="1200" dirty="0">
                <a:latin typeface="+mn-ea"/>
                <a:ea typeface="+mn-ea"/>
              </a:rPr>
              <a:t>　 ナンバー照合用に登録ナンバーリストへの追加ができます。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altLang="ja-JP" sz="4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latin typeface="+mn-ea"/>
                <a:ea typeface="+mn-ea"/>
              </a:rPr>
              <a:t>⑥</a:t>
            </a:r>
            <a:r>
              <a:rPr lang="ja-JP" altLang="en-US" sz="1200" b="1" dirty="0">
                <a:latin typeface="+mj-ea"/>
                <a:ea typeface="+mj-ea"/>
              </a:rPr>
              <a:t>「編集」</a:t>
            </a:r>
            <a:r>
              <a:rPr lang="ja-JP" altLang="en-US" sz="1200" dirty="0">
                <a:latin typeface="+mn-ea"/>
                <a:ea typeface="+mn-ea"/>
              </a:rPr>
              <a:t>をクリック</a:t>
            </a:r>
            <a:r>
              <a:rPr kumimoji="1" lang="ja-JP" altLang="en-US" sz="1200" dirty="0">
                <a:latin typeface="+mn-ea"/>
                <a:ea typeface="+mn-ea"/>
              </a:rPr>
              <a:t>すると、認識したナンバー情報の編集ができます。</a:t>
            </a:r>
            <a:endParaRPr kumimoji="1" lang="en-US" altLang="ja-JP" sz="12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kumimoji="1" lang="en-US" altLang="ja-JP" sz="400" dirty="0"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latin typeface="+mn-ea"/>
                <a:ea typeface="+mn-ea"/>
              </a:rPr>
              <a:t>⑦ リストの行の先頭に</a:t>
            </a:r>
            <a:r>
              <a:rPr lang="ja-JP" altLang="en-US" sz="1200" dirty="0">
                <a:latin typeface="+mn-ea"/>
                <a:ea typeface="+mn-ea"/>
              </a:rPr>
              <a:t>「✓」</a:t>
            </a:r>
            <a:r>
              <a:rPr kumimoji="1" lang="ja-JP" altLang="en-US" sz="1200" dirty="0">
                <a:latin typeface="+mn-ea"/>
                <a:ea typeface="+mn-ea"/>
              </a:rPr>
              <a:t>を入れ、</a:t>
            </a:r>
            <a:br>
              <a:rPr kumimoji="1" lang="en-US" altLang="ja-JP" sz="1200" dirty="0">
                <a:latin typeface="+mn-ea"/>
                <a:ea typeface="+mn-ea"/>
              </a:rPr>
            </a:br>
            <a:r>
              <a:rPr kumimoji="1" lang="ja-JP" altLang="en-US" sz="1200" dirty="0">
                <a:latin typeface="+mn-ea"/>
                <a:ea typeface="+mn-ea"/>
              </a:rPr>
              <a:t>　</a:t>
            </a:r>
            <a:r>
              <a:rPr lang="ja-JP" altLang="en-US" sz="1200" b="1" dirty="0">
                <a:latin typeface="+mj-ea"/>
                <a:ea typeface="+mj-ea"/>
              </a:rPr>
              <a:t>「処置済」</a:t>
            </a:r>
            <a:r>
              <a:rPr lang="ja-JP" altLang="en-US" sz="1200" dirty="0">
                <a:latin typeface="+mn-ea"/>
                <a:ea typeface="+mn-ea"/>
              </a:rPr>
              <a:t>をクリック</a:t>
            </a:r>
            <a:r>
              <a:rPr kumimoji="1" lang="ja-JP" altLang="en-US" sz="1200" dirty="0">
                <a:latin typeface="+mn-ea"/>
                <a:ea typeface="+mn-ea"/>
              </a:rPr>
              <a:t>すると、処置結果が「済」となります。</a:t>
            </a:r>
            <a:endParaRPr kumimoji="1" lang="en-US" altLang="ja-JP" sz="1200" dirty="0">
              <a:latin typeface="+mn-ea"/>
              <a:ea typeface="+mn-ea"/>
            </a:endParaRPr>
          </a:p>
        </p:txBody>
      </p:sp>
      <p:grpSp>
        <p:nvGrpSpPr>
          <p:cNvPr id="31" name="グループ化 30">
            <a:extLst>
              <a:ext uri="{FF2B5EF4-FFF2-40B4-BE49-F238E27FC236}">
                <a16:creationId xmlns:a16="http://schemas.microsoft.com/office/drawing/2014/main" id="{B4A7C7A1-1159-E911-0B6A-05C4ACE55FCA}"/>
              </a:ext>
            </a:extLst>
          </p:cNvPr>
          <p:cNvGrpSpPr/>
          <p:nvPr/>
        </p:nvGrpSpPr>
        <p:grpSpPr>
          <a:xfrm>
            <a:off x="5383660" y="1225056"/>
            <a:ext cx="6603478" cy="4005220"/>
            <a:chOff x="5265600" y="1263744"/>
            <a:chExt cx="6603478" cy="4005220"/>
          </a:xfrm>
        </p:grpSpPr>
        <p:pic>
          <p:nvPicPr>
            <p:cNvPr id="32" name="図 31">
              <a:extLst>
                <a:ext uri="{FF2B5EF4-FFF2-40B4-BE49-F238E27FC236}">
                  <a16:creationId xmlns:a16="http://schemas.microsoft.com/office/drawing/2014/main" id="{173E7941-D19A-429C-6B6D-63932686E94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265600" y="1263744"/>
              <a:ext cx="6603478" cy="4005220"/>
            </a:xfrm>
            <a:prstGeom prst="rect">
              <a:avLst/>
            </a:prstGeom>
          </p:spPr>
        </p:pic>
        <p:pic>
          <p:nvPicPr>
            <p:cNvPr id="33" name="図 32">
              <a:extLst>
                <a:ext uri="{FF2B5EF4-FFF2-40B4-BE49-F238E27FC236}">
                  <a16:creationId xmlns:a16="http://schemas.microsoft.com/office/drawing/2014/main" id="{399FBD95-CF98-2A5A-B9BA-04711E72F4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072986" y="4909395"/>
              <a:ext cx="455574" cy="173048"/>
            </a:xfrm>
            <a:prstGeom prst="rect">
              <a:avLst/>
            </a:prstGeom>
          </p:spPr>
        </p:pic>
      </p:grpSp>
      <p:pic>
        <p:nvPicPr>
          <p:cNvPr id="34" name="図 33">
            <a:extLst>
              <a:ext uri="{FF2B5EF4-FFF2-40B4-BE49-F238E27FC236}">
                <a16:creationId xmlns:a16="http://schemas.microsoft.com/office/drawing/2014/main" id="{9D209EF9-846D-9D83-1F16-8BD88A015D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951071" y="1774998"/>
            <a:ext cx="959236" cy="137034"/>
          </a:xfrm>
          <a:prstGeom prst="rect">
            <a:avLst/>
          </a:prstGeom>
          <a:ln w="38100">
            <a:solidFill>
              <a:schemeClr val="accent5"/>
            </a:solidFill>
          </a:ln>
        </p:spPr>
      </p:pic>
      <p:sp>
        <p:nvSpPr>
          <p:cNvPr id="35" name="四角形: 角を丸くする 34">
            <a:extLst>
              <a:ext uri="{FF2B5EF4-FFF2-40B4-BE49-F238E27FC236}">
                <a16:creationId xmlns:a16="http://schemas.microsoft.com/office/drawing/2014/main" id="{75DB5B60-CB02-CA87-CA79-8DF30A312A95}"/>
              </a:ext>
            </a:extLst>
          </p:cNvPr>
          <p:cNvSpPr/>
          <p:nvPr/>
        </p:nvSpPr>
        <p:spPr>
          <a:xfrm>
            <a:off x="5416053" y="1576752"/>
            <a:ext cx="1072327" cy="18796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673411F4-C067-02BF-8390-131A57136B96}"/>
              </a:ext>
            </a:extLst>
          </p:cNvPr>
          <p:cNvSpPr/>
          <p:nvPr/>
        </p:nvSpPr>
        <p:spPr>
          <a:xfrm>
            <a:off x="10945154" y="1774998"/>
            <a:ext cx="959236" cy="1370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1ECCADD6-ECC4-0B46-89E2-6D0CA25E8CF1}"/>
              </a:ext>
            </a:extLst>
          </p:cNvPr>
          <p:cNvSpPr/>
          <p:nvPr/>
        </p:nvSpPr>
        <p:spPr>
          <a:xfrm>
            <a:off x="5403452" y="2475543"/>
            <a:ext cx="5468968" cy="56932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CA556C98-8D07-618C-67C2-B93E24F85A7A}"/>
              </a:ext>
            </a:extLst>
          </p:cNvPr>
          <p:cNvSpPr/>
          <p:nvPr/>
        </p:nvSpPr>
        <p:spPr>
          <a:xfrm>
            <a:off x="5385385" y="4911403"/>
            <a:ext cx="447675" cy="13625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A8A5146E-7DF7-EA6C-6753-E4B62FB3067D}"/>
              </a:ext>
            </a:extLst>
          </p:cNvPr>
          <p:cNvSpPr/>
          <p:nvPr/>
        </p:nvSpPr>
        <p:spPr>
          <a:xfrm>
            <a:off x="5908922" y="4905887"/>
            <a:ext cx="682328" cy="1455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A911C089-54AB-0B96-B8B1-249C6CA827AE}"/>
              </a:ext>
            </a:extLst>
          </p:cNvPr>
          <p:cNvSpPr/>
          <p:nvPr/>
        </p:nvSpPr>
        <p:spPr>
          <a:xfrm>
            <a:off x="6680506" y="4904855"/>
            <a:ext cx="421284" cy="12756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26754411-8908-B12E-CDBE-AC737D32BE19}"/>
              </a:ext>
            </a:extLst>
          </p:cNvPr>
          <p:cNvSpPr txBox="1"/>
          <p:nvPr/>
        </p:nvSpPr>
        <p:spPr>
          <a:xfrm>
            <a:off x="5403453" y="5527010"/>
            <a:ext cx="6583686" cy="585787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・本画面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表示できる認識情報は、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最新のものから最大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件まで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履歴としては最大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万件まで保存可能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42" name="図 41">
            <a:extLst>
              <a:ext uri="{FF2B5EF4-FFF2-40B4-BE49-F238E27FC236}">
                <a16:creationId xmlns:a16="http://schemas.microsoft.com/office/drawing/2014/main" id="{53293510-4681-B8F6-71B3-D4500F2C4AB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25431" y="2699247"/>
            <a:ext cx="94318" cy="118658"/>
          </a:xfrm>
          <a:prstGeom prst="rect">
            <a:avLst/>
          </a:prstGeom>
          <a:ln w="38100">
            <a:solidFill>
              <a:schemeClr val="accent5"/>
            </a:solidFill>
          </a:ln>
        </p:spPr>
      </p:pic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149DA9CF-CFE8-3A18-3F7C-E88C6C472847}"/>
              </a:ext>
            </a:extLst>
          </p:cNvPr>
          <p:cNvSpPr/>
          <p:nvPr/>
        </p:nvSpPr>
        <p:spPr>
          <a:xfrm>
            <a:off x="7191046" y="4908665"/>
            <a:ext cx="421284" cy="12756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4" name="吹き出し: 四角形 43">
            <a:extLst>
              <a:ext uri="{FF2B5EF4-FFF2-40B4-BE49-F238E27FC236}">
                <a16:creationId xmlns:a16="http://schemas.microsoft.com/office/drawing/2014/main" id="{934C7FBE-AA45-4886-1AE3-916CFEE62B4B}"/>
              </a:ext>
            </a:extLst>
          </p:cNvPr>
          <p:cNvSpPr/>
          <p:nvPr/>
        </p:nvSpPr>
        <p:spPr>
          <a:xfrm>
            <a:off x="6179270" y="2042285"/>
            <a:ext cx="2380584" cy="545921"/>
          </a:xfrm>
          <a:prstGeom prst="wedgeRectCallout">
            <a:avLst>
              <a:gd name="adj1" fmla="val -29400"/>
              <a:gd name="adj2" fmla="val -75726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l"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/>
                </a:solidFill>
                <a:latin typeface="+mn-ea"/>
                <a:ea typeface="+mn-ea"/>
              </a:rPr>
              <a:t>・各タイトル</a:t>
            </a:r>
            <a:r>
              <a:rPr lang="ja-JP" altLang="en-US" sz="1000" dirty="0">
                <a:solidFill>
                  <a:schemeClr val="tx1"/>
                </a:solidFill>
                <a:latin typeface="+mn-ea"/>
                <a:ea typeface="+mn-ea"/>
              </a:rPr>
              <a:t>の</a:t>
            </a:r>
            <a:r>
              <a:rPr kumimoji="1" lang="ja-JP" altLang="en-US" sz="1000" dirty="0">
                <a:solidFill>
                  <a:schemeClr val="tx1"/>
                </a:solidFill>
                <a:latin typeface="+mn-ea"/>
                <a:ea typeface="+mn-ea"/>
              </a:rPr>
              <a:t>クリックでソート可能</a:t>
            </a:r>
            <a:br>
              <a:rPr kumimoji="1" lang="en-US" altLang="ja-JP" sz="1000" dirty="0">
                <a:solidFill>
                  <a:schemeClr val="tx1"/>
                </a:solidFill>
                <a:latin typeface="+mn-ea"/>
                <a:ea typeface="+mn-ea"/>
              </a:rPr>
            </a:br>
            <a:r>
              <a:rPr kumimoji="1" lang="ja-JP" altLang="en-US" sz="1000" dirty="0">
                <a:solidFill>
                  <a:schemeClr val="tx1"/>
                </a:solidFill>
                <a:latin typeface="+mn-ea"/>
                <a:ea typeface="+mn-ea"/>
              </a:rPr>
              <a:t>・ドラッグして列の順序変更可能</a:t>
            </a:r>
            <a:br>
              <a:rPr kumimoji="1" lang="en-US" altLang="ja-JP" sz="1000" dirty="0">
                <a:solidFill>
                  <a:schemeClr val="tx1"/>
                </a:solidFill>
                <a:latin typeface="+mn-ea"/>
                <a:ea typeface="+mn-ea"/>
              </a:rPr>
            </a:br>
            <a:r>
              <a:rPr kumimoji="1" lang="ja-JP" altLang="en-US" sz="1000" dirty="0">
                <a:solidFill>
                  <a:schemeClr val="tx1"/>
                </a:solidFill>
                <a:latin typeface="+mn-ea"/>
                <a:ea typeface="+mn-ea"/>
              </a:rPr>
              <a:t>・右クリックで表示項目の選択可能</a:t>
            </a:r>
            <a:endParaRPr kumimoji="1" lang="en-US" altLang="ja-JP" sz="1000" dirty="0">
              <a:solidFill>
                <a:schemeClr val="tx1"/>
              </a:solidFill>
              <a:latin typeface="+mn-ea"/>
              <a:ea typeface="+mn-ea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23CA8626-714F-9351-58B2-231EA1921FA8}"/>
              </a:ext>
            </a:extLst>
          </p:cNvPr>
          <p:cNvSpPr/>
          <p:nvPr/>
        </p:nvSpPr>
        <p:spPr>
          <a:xfrm>
            <a:off x="5242298" y="125191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D5A5C69F-E0A0-F522-9D6F-39F9778FE8BE}"/>
              </a:ext>
            </a:extLst>
          </p:cNvPr>
          <p:cNvSpPr/>
          <p:nvPr/>
        </p:nvSpPr>
        <p:spPr>
          <a:xfrm>
            <a:off x="10502674" y="161842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B684ABDE-94D1-9826-6DC7-1EB00189B02B}"/>
              </a:ext>
            </a:extLst>
          </p:cNvPr>
          <p:cNvSpPr/>
          <p:nvPr/>
        </p:nvSpPr>
        <p:spPr>
          <a:xfrm>
            <a:off x="5242298" y="213741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BB367959-1344-7C3E-9FEB-A09D121AC34E}"/>
              </a:ext>
            </a:extLst>
          </p:cNvPr>
          <p:cNvSpPr/>
          <p:nvPr/>
        </p:nvSpPr>
        <p:spPr>
          <a:xfrm>
            <a:off x="5343898" y="458821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19660031-EF9C-8355-E663-082E061DFC53}"/>
              </a:ext>
            </a:extLst>
          </p:cNvPr>
          <p:cNvSpPr/>
          <p:nvPr/>
        </p:nvSpPr>
        <p:spPr>
          <a:xfrm>
            <a:off x="6004454" y="458821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FF176973-A747-9FAC-5775-250D2A3796BD}"/>
              </a:ext>
            </a:extLst>
          </p:cNvPr>
          <p:cNvSpPr/>
          <p:nvPr/>
        </p:nvSpPr>
        <p:spPr>
          <a:xfrm>
            <a:off x="6645129" y="458821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182ABE77-1A9D-8604-9EBF-373B9F7F3649}"/>
              </a:ext>
            </a:extLst>
          </p:cNvPr>
          <p:cNvSpPr/>
          <p:nvPr/>
        </p:nvSpPr>
        <p:spPr>
          <a:xfrm>
            <a:off x="7140465" y="458821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469843505"/>
      </p:ext>
    </p:extLst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782B3DB-EE96-C591-8740-21AE8234D6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9AB84E-D5C5-6589-FB4F-27EA43D95B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dirty="0"/>
              <a:t>5</a:t>
            </a:r>
            <a:r>
              <a:rPr kumimoji="1" lang="en-US" altLang="ja-JP" dirty="0"/>
              <a:t>-2</a:t>
            </a:r>
            <a:r>
              <a:rPr lang="ja-JP" altLang="en-US" dirty="0"/>
              <a:t>　アラーム検索</a:t>
            </a:r>
            <a:endParaRPr kumimoji="1" lang="ja-JP" altLang="en-US" dirty="0"/>
          </a:p>
        </p:txBody>
      </p:sp>
      <p:sp>
        <p:nvSpPr>
          <p:cNvPr id="35" name="テキスト ボックス 34">
            <a:extLst>
              <a:ext uri="{FF2B5EF4-FFF2-40B4-BE49-F238E27FC236}">
                <a16:creationId xmlns:a16="http://schemas.microsoft.com/office/drawing/2014/main" id="{EF0D6C30-C78B-0A32-3FC2-ED573DB2EDCB}"/>
              </a:ext>
            </a:extLst>
          </p:cNvPr>
          <p:cNvSpPr txBox="1"/>
          <p:nvPr/>
        </p:nvSpPr>
        <p:spPr>
          <a:xfrm>
            <a:off x="165206" y="578866"/>
            <a:ext cx="11018202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条件を指定してナンバー照合や滞留検知のアラーム履歴を検索できます。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grpSp>
        <p:nvGrpSpPr>
          <p:cNvPr id="37" name="グループ化 36">
            <a:extLst>
              <a:ext uri="{FF2B5EF4-FFF2-40B4-BE49-F238E27FC236}">
                <a16:creationId xmlns:a16="http://schemas.microsoft.com/office/drawing/2014/main" id="{0AF37ED3-2DF2-3077-0D74-66DDDB062226}"/>
              </a:ext>
            </a:extLst>
          </p:cNvPr>
          <p:cNvGrpSpPr/>
          <p:nvPr/>
        </p:nvGrpSpPr>
        <p:grpSpPr>
          <a:xfrm>
            <a:off x="5715527" y="1155680"/>
            <a:ext cx="5995047" cy="3672871"/>
            <a:chOff x="5727719" y="1517014"/>
            <a:chExt cx="5995047" cy="3672871"/>
          </a:xfrm>
        </p:grpSpPr>
        <p:grpSp>
          <p:nvGrpSpPr>
            <p:cNvPr id="38" name="グループ化 37">
              <a:extLst>
                <a:ext uri="{FF2B5EF4-FFF2-40B4-BE49-F238E27FC236}">
                  <a16:creationId xmlns:a16="http://schemas.microsoft.com/office/drawing/2014/main" id="{120120D7-0BAB-5C98-195B-44A444217A74}"/>
                </a:ext>
              </a:extLst>
            </p:cNvPr>
            <p:cNvGrpSpPr/>
            <p:nvPr/>
          </p:nvGrpSpPr>
          <p:grpSpPr>
            <a:xfrm>
              <a:off x="5727719" y="1517014"/>
              <a:ext cx="5995047" cy="3672871"/>
              <a:chOff x="5727719" y="1517014"/>
              <a:chExt cx="5995047" cy="3672871"/>
            </a:xfrm>
          </p:grpSpPr>
          <p:pic>
            <p:nvPicPr>
              <p:cNvPr id="40" name="図 39">
                <a:extLst>
                  <a:ext uri="{FF2B5EF4-FFF2-40B4-BE49-F238E27FC236}">
                    <a16:creationId xmlns:a16="http://schemas.microsoft.com/office/drawing/2014/main" id="{AFB08112-3551-4E56-35B0-7F547C8A642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r="998"/>
              <a:stretch/>
            </p:blipFill>
            <p:spPr>
              <a:xfrm>
                <a:off x="5727719" y="1517014"/>
                <a:ext cx="5995047" cy="3672871"/>
              </a:xfrm>
              <a:prstGeom prst="rect">
                <a:avLst/>
              </a:prstGeom>
            </p:spPr>
          </p:pic>
          <p:pic>
            <p:nvPicPr>
              <p:cNvPr id="41" name="図 40">
                <a:extLst>
                  <a:ext uri="{FF2B5EF4-FFF2-40B4-BE49-F238E27FC236}">
                    <a16:creationId xmlns:a16="http://schemas.microsoft.com/office/drawing/2014/main" id="{E0097694-35D1-2C28-0F27-1DDE9A5709E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708694" y="2740266"/>
                <a:ext cx="1113065" cy="180497"/>
              </a:xfrm>
              <a:prstGeom prst="rect">
                <a:avLst/>
              </a:prstGeom>
            </p:spPr>
          </p:pic>
        </p:grpSp>
        <p:pic>
          <p:nvPicPr>
            <p:cNvPr id="39" name="図 38">
              <a:extLst>
                <a:ext uri="{FF2B5EF4-FFF2-40B4-BE49-F238E27FC236}">
                  <a16:creationId xmlns:a16="http://schemas.microsoft.com/office/drawing/2014/main" id="{9BFB56E3-7C78-3DAD-6B48-91DBE19B439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66401" y="2008426"/>
              <a:ext cx="2073468" cy="634395"/>
            </a:xfrm>
            <a:prstGeom prst="rect">
              <a:avLst/>
            </a:prstGeom>
          </p:spPr>
        </p:pic>
      </p:grp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19E61F2C-1115-6C8B-701B-482E7397815F}"/>
              </a:ext>
            </a:extLst>
          </p:cNvPr>
          <p:cNvSpPr txBox="1"/>
          <p:nvPr/>
        </p:nvSpPr>
        <p:spPr>
          <a:xfrm>
            <a:off x="326407" y="1155680"/>
            <a:ext cx="5316387" cy="5074286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ナンバーキャッチモニター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「アラーム検索」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タブをクリック。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処置状態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（未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済）を選択。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アラーム名、タイプ、ルール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を選択。指定しない場合は、「すべて」を選択。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アラーム名指定時はタイプとルールの選択は不可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カメラ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（場所）を選択。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 ナンバーを指定する場合は、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陸事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車種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用途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一連番号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⑥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開始日時と終了日時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（検索対象期間）を入力。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比較方法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（完全一致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部分一致）を選択し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➡ 対象となる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アラーム履歴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を最新から順に表示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「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部分一致」選択時は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ワイルド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カードとして “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も使用可能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    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例）一連番号に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”77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?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入力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⇒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”770”,”777”,”779”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等の３桁番号が該当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⑧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リストを選択する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と、画面右側に詳細な認識情報が表示されます。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⑨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リストをダブルクリック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、または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「再生」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をクリックすると、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操作モニターでナンバー認識時のカメラ映像が再生されます。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カメラがレコーダーに登録されている場合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滞留検知時は入場時の映像が再生されます</a:t>
            </a:r>
            <a:endParaRPr kumimoji="1"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⑩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「登録ナンバー追加」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ナンバー照合用に登録ナンバーリストへの追加ができます。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⑪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「編集」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すると、認識したナンバー情報の編集ができます。</a:t>
            </a:r>
            <a:endParaRPr lang="en-US" altLang="ja-JP" sz="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⑫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リストの行の先頭に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「✓」を入れ、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「処置済」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すると、処置結果が「済」となります。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49F94FD5-A83A-4D14-7290-2BD8B9C66D08}"/>
              </a:ext>
            </a:extLst>
          </p:cNvPr>
          <p:cNvSpPr txBox="1"/>
          <p:nvPr/>
        </p:nvSpPr>
        <p:spPr>
          <a:xfrm>
            <a:off x="5282753" y="4916930"/>
            <a:ext cx="6440013" cy="1463733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⑬「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CSV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出力」、⑭「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HTML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出力」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については　「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3-2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ナンバー認識情報検索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(2/2)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」のページを参照。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・一度の検索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表示できる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アラーム履歴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は、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件（表示は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ページ最大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件）まで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検索結果が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件以上の場合は、検索条件を変更して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件以内にしてください。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件を超えた場合、最新から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件を表示します。（履歴としては最大</a:t>
            </a: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万件まで保存可能）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全景画像は、最新から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件までの認識情報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に表示されます。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それより古いものはサムネイル画像（ナンバー画像）が表示されます。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50AB3A1D-7470-32D6-D827-557931410BA9}"/>
              </a:ext>
            </a:extLst>
          </p:cNvPr>
          <p:cNvSpPr/>
          <p:nvPr/>
        </p:nvSpPr>
        <p:spPr>
          <a:xfrm>
            <a:off x="7725428" y="1459845"/>
            <a:ext cx="980906" cy="16256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071238B5-6F1E-4523-5026-47528AA13B97}"/>
              </a:ext>
            </a:extLst>
          </p:cNvPr>
          <p:cNvSpPr/>
          <p:nvPr/>
        </p:nvSpPr>
        <p:spPr>
          <a:xfrm>
            <a:off x="7462410" y="113131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61CB9558-5C44-25E8-36CC-4E8644255775}"/>
              </a:ext>
            </a:extLst>
          </p:cNvPr>
          <p:cNvSpPr/>
          <p:nvPr/>
        </p:nvSpPr>
        <p:spPr>
          <a:xfrm>
            <a:off x="8481334" y="1624156"/>
            <a:ext cx="1305587" cy="51830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993941D4-A28E-B5B9-4911-61680F58DB1F}"/>
              </a:ext>
            </a:extLst>
          </p:cNvPr>
          <p:cNvSpPr/>
          <p:nvPr/>
        </p:nvSpPr>
        <p:spPr>
          <a:xfrm>
            <a:off x="8951378" y="2376308"/>
            <a:ext cx="891733" cy="19669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A008F883-FDFA-8524-DB1D-09ABD919CF10}"/>
              </a:ext>
            </a:extLst>
          </p:cNvPr>
          <p:cNvSpPr/>
          <p:nvPr/>
        </p:nvSpPr>
        <p:spPr>
          <a:xfrm>
            <a:off x="5727718" y="3174519"/>
            <a:ext cx="5067281" cy="51830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0AA12E29-8B21-FC21-149F-BD95A92F1264}"/>
              </a:ext>
            </a:extLst>
          </p:cNvPr>
          <p:cNvSpPr/>
          <p:nvPr/>
        </p:nvSpPr>
        <p:spPr>
          <a:xfrm>
            <a:off x="5734237" y="4532833"/>
            <a:ext cx="415999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97039B76-045F-9638-1526-BFB549B57589}"/>
              </a:ext>
            </a:extLst>
          </p:cNvPr>
          <p:cNvSpPr/>
          <p:nvPr/>
        </p:nvSpPr>
        <p:spPr>
          <a:xfrm>
            <a:off x="5734237" y="4656639"/>
            <a:ext cx="415999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76718439-9A15-6AF4-DDB9-FB1BFBBA77E4}"/>
              </a:ext>
            </a:extLst>
          </p:cNvPr>
          <p:cNvSpPr/>
          <p:nvPr/>
        </p:nvSpPr>
        <p:spPr>
          <a:xfrm>
            <a:off x="6201036" y="4656639"/>
            <a:ext cx="415999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C03630D1-3202-D69A-7512-4F1C7BF9318F}"/>
              </a:ext>
            </a:extLst>
          </p:cNvPr>
          <p:cNvSpPr/>
          <p:nvPr/>
        </p:nvSpPr>
        <p:spPr>
          <a:xfrm>
            <a:off x="6890601" y="4532833"/>
            <a:ext cx="415999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D85ABCB9-F2EC-BC73-F618-B2CA74B0EB3F}"/>
              </a:ext>
            </a:extLst>
          </p:cNvPr>
          <p:cNvSpPr/>
          <p:nvPr/>
        </p:nvSpPr>
        <p:spPr>
          <a:xfrm>
            <a:off x="7360157" y="4532833"/>
            <a:ext cx="415999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69D72CE7-56FF-75D7-5DF8-ADC63ACD635B}"/>
              </a:ext>
            </a:extLst>
          </p:cNvPr>
          <p:cNvSpPr/>
          <p:nvPr/>
        </p:nvSpPr>
        <p:spPr>
          <a:xfrm>
            <a:off x="6226529" y="4532833"/>
            <a:ext cx="609065" cy="13648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5" name="四角形: 角を丸くする 54">
            <a:extLst>
              <a:ext uri="{FF2B5EF4-FFF2-40B4-BE49-F238E27FC236}">
                <a16:creationId xmlns:a16="http://schemas.microsoft.com/office/drawing/2014/main" id="{4327C2FA-CA25-9C45-71A6-4F42648C40B0}"/>
              </a:ext>
            </a:extLst>
          </p:cNvPr>
          <p:cNvSpPr/>
          <p:nvPr/>
        </p:nvSpPr>
        <p:spPr>
          <a:xfrm>
            <a:off x="6322857" y="1798975"/>
            <a:ext cx="457599" cy="29256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6" name="四角形: 角を丸くする 55">
            <a:extLst>
              <a:ext uri="{FF2B5EF4-FFF2-40B4-BE49-F238E27FC236}">
                <a16:creationId xmlns:a16="http://schemas.microsoft.com/office/drawing/2014/main" id="{EB5CA33B-4393-FB95-6407-7AFE7241A833}"/>
              </a:ext>
            </a:extLst>
          </p:cNvPr>
          <p:cNvSpPr/>
          <p:nvPr/>
        </p:nvSpPr>
        <p:spPr>
          <a:xfrm>
            <a:off x="6322857" y="1641827"/>
            <a:ext cx="457599" cy="1501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7" name="四角形: 角を丸くする 56">
            <a:extLst>
              <a:ext uri="{FF2B5EF4-FFF2-40B4-BE49-F238E27FC236}">
                <a16:creationId xmlns:a16="http://schemas.microsoft.com/office/drawing/2014/main" id="{67D1EF7C-C59E-BBD0-A826-757DA0CF5AB6}"/>
              </a:ext>
            </a:extLst>
          </p:cNvPr>
          <p:cNvSpPr/>
          <p:nvPr/>
        </p:nvSpPr>
        <p:spPr>
          <a:xfrm>
            <a:off x="6322857" y="2121721"/>
            <a:ext cx="457599" cy="1501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BAB48C6C-D555-25B9-52CD-E60369055AC4}"/>
              </a:ext>
            </a:extLst>
          </p:cNvPr>
          <p:cNvSpPr/>
          <p:nvPr/>
        </p:nvSpPr>
        <p:spPr>
          <a:xfrm>
            <a:off x="5945285" y="150400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1706EFDC-6F1E-1C51-BAAD-A99FD58DC9EC}"/>
              </a:ext>
            </a:extLst>
          </p:cNvPr>
          <p:cNvSpPr/>
          <p:nvPr/>
        </p:nvSpPr>
        <p:spPr>
          <a:xfrm>
            <a:off x="5945285" y="174555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301F97DC-D3FC-AB77-DA61-7A895AF28099}"/>
              </a:ext>
            </a:extLst>
          </p:cNvPr>
          <p:cNvSpPr/>
          <p:nvPr/>
        </p:nvSpPr>
        <p:spPr>
          <a:xfrm>
            <a:off x="5945285" y="1985912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F9003390-A041-E883-D772-D5419E722739}"/>
              </a:ext>
            </a:extLst>
          </p:cNvPr>
          <p:cNvSpPr/>
          <p:nvPr/>
        </p:nvSpPr>
        <p:spPr>
          <a:xfrm>
            <a:off x="8116691" y="168721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95C911D7-EC21-528C-61E9-8F02390937F1}"/>
              </a:ext>
            </a:extLst>
          </p:cNvPr>
          <p:cNvSpPr/>
          <p:nvPr/>
        </p:nvSpPr>
        <p:spPr>
          <a:xfrm>
            <a:off x="8333777" y="224880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967921E3-F5F0-9001-2179-30ECBF08AA53}"/>
              </a:ext>
            </a:extLst>
          </p:cNvPr>
          <p:cNvSpPr/>
          <p:nvPr/>
        </p:nvSpPr>
        <p:spPr>
          <a:xfrm>
            <a:off x="5624200" y="283340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⑧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D1E07828-9E52-F096-02CB-10C617749BE4}"/>
              </a:ext>
            </a:extLst>
          </p:cNvPr>
          <p:cNvSpPr/>
          <p:nvPr/>
        </p:nvSpPr>
        <p:spPr>
          <a:xfrm>
            <a:off x="5675000" y="420369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⑨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61C7D60C-03BE-72B9-9503-DC463A139558}"/>
              </a:ext>
            </a:extLst>
          </p:cNvPr>
          <p:cNvSpPr/>
          <p:nvPr/>
        </p:nvSpPr>
        <p:spPr>
          <a:xfrm>
            <a:off x="6281157" y="420369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⑩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57BEC96A-4ECA-4BE7-0429-D80C09765DB5}"/>
              </a:ext>
            </a:extLst>
          </p:cNvPr>
          <p:cNvSpPr/>
          <p:nvPr/>
        </p:nvSpPr>
        <p:spPr>
          <a:xfrm>
            <a:off x="6839399" y="420369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⑪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7" name="正方形/長方形 66">
            <a:extLst>
              <a:ext uri="{FF2B5EF4-FFF2-40B4-BE49-F238E27FC236}">
                <a16:creationId xmlns:a16="http://schemas.microsoft.com/office/drawing/2014/main" id="{AD77E1DB-E433-39AE-0831-4D4780ACA004}"/>
              </a:ext>
            </a:extLst>
          </p:cNvPr>
          <p:cNvSpPr/>
          <p:nvPr/>
        </p:nvSpPr>
        <p:spPr>
          <a:xfrm>
            <a:off x="7326411" y="420369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⑫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8" name="正方形/長方形 67">
            <a:extLst>
              <a:ext uri="{FF2B5EF4-FFF2-40B4-BE49-F238E27FC236}">
                <a16:creationId xmlns:a16="http://schemas.microsoft.com/office/drawing/2014/main" id="{566D2DA5-1271-FE94-C89E-AA8629B27B51}"/>
              </a:ext>
            </a:extLst>
          </p:cNvPr>
          <p:cNvSpPr/>
          <p:nvPr/>
        </p:nvSpPr>
        <p:spPr>
          <a:xfrm>
            <a:off x="5344643" y="451865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⑬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9" name="正方形/長方形 68">
            <a:extLst>
              <a:ext uri="{FF2B5EF4-FFF2-40B4-BE49-F238E27FC236}">
                <a16:creationId xmlns:a16="http://schemas.microsoft.com/office/drawing/2014/main" id="{F549E451-88C7-E468-C4F0-85236B436EF9}"/>
              </a:ext>
            </a:extLst>
          </p:cNvPr>
          <p:cNvSpPr/>
          <p:nvPr/>
        </p:nvSpPr>
        <p:spPr>
          <a:xfrm>
            <a:off x="6496271" y="451865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⑭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70" name="四角形: 角を丸くする 69">
            <a:extLst>
              <a:ext uri="{FF2B5EF4-FFF2-40B4-BE49-F238E27FC236}">
                <a16:creationId xmlns:a16="http://schemas.microsoft.com/office/drawing/2014/main" id="{5F969522-C3A4-ED0B-6B17-9CDB3FD25EE6}"/>
              </a:ext>
            </a:extLst>
          </p:cNvPr>
          <p:cNvSpPr/>
          <p:nvPr/>
        </p:nvSpPr>
        <p:spPr>
          <a:xfrm>
            <a:off x="7246885" y="1638473"/>
            <a:ext cx="609065" cy="56120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71" name="正方形/長方形 70">
            <a:extLst>
              <a:ext uri="{FF2B5EF4-FFF2-40B4-BE49-F238E27FC236}">
                <a16:creationId xmlns:a16="http://schemas.microsoft.com/office/drawing/2014/main" id="{8485E993-B11A-7F62-4002-913A9818EB43}"/>
              </a:ext>
            </a:extLst>
          </p:cNvPr>
          <p:cNvSpPr/>
          <p:nvPr/>
        </p:nvSpPr>
        <p:spPr>
          <a:xfrm>
            <a:off x="6852810" y="166776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13539792"/>
      </p:ext>
    </p:extLst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タイトル 6"/>
          <p:cNvSpPr>
            <a:spLocks noGrp="1"/>
          </p:cNvSpPr>
          <p:nvPr>
            <p:ph type="title"/>
          </p:nvPr>
        </p:nvSpPr>
        <p:spPr>
          <a:xfrm>
            <a:off x="0" y="0"/>
            <a:ext cx="11473200" cy="569913"/>
          </a:xfrm>
        </p:spPr>
        <p:txBody>
          <a:bodyPr/>
          <a:lstStyle/>
          <a:p>
            <a:r>
              <a:rPr lang="ja-JP" altLang="en-US"/>
              <a:t>改版履歴</a:t>
            </a:r>
          </a:p>
        </p:txBody>
      </p:sp>
      <p:graphicFrame>
        <p:nvGraphicFramePr>
          <p:cNvPr id="85" name="表 84">
            <a:extLst>
              <a:ext uri="{FF2B5EF4-FFF2-40B4-BE49-F238E27FC236}">
                <a16:creationId xmlns:a16="http://schemas.microsoft.com/office/drawing/2014/main" id="{9BAA9E8C-9AD9-6D87-D5C7-54524999FE6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0611207"/>
              </p:ext>
            </p:extLst>
          </p:nvPr>
        </p:nvGraphicFramePr>
        <p:xfrm>
          <a:off x="330171" y="960640"/>
          <a:ext cx="11531657" cy="509279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947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8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53805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2512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300" b="0" i="0" dirty="0">
                          <a:solidFill>
                            <a:schemeClr val="tx1"/>
                          </a:solidFill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Segoe UI Semilight" panose="020B0402040204020203" pitchFamily="34" charset="0"/>
                        </a:rPr>
                        <a:t>版</a:t>
                      </a:r>
                    </a:p>
                  </a:txBody>
                  <a:tcPr marL="121920" marR="121920" marT="60960" marB="6096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300" b="0" i="0" dirty="0">
                          <a:solidFill>
                            <a:schemeClr val="tx1"/>
                          </a:solidFill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Segoe UI Semilight" panose="020B0402040204020203" pitchFamily="34" charset="0"/>
                        </a:rPr>
                        <a:t>日付</a:t>
                      </a:r>
                    </a:p>
                  </a:txBody>
                  <a:tcPr marL="121920" marR="121920" marT="60960" marB="6096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sz="1300" b="0" i="0" dirty="0">
                          <a:solidFill>
                            <a:schemeClr val="tx1"/>
                          </a:solidFill>
                          <a:latin typeface="游ゴシック Medium" panose="020B0500000000000000" pitchFamily="50" charset="-128"/>
                          <a:ea typeface="游ゴシック Medium" panose="020B0500000000000000" pitchFamily="50" charset="-128"/>
                          <a:cs typeface="Segoe UI Semilight" panose="020B0402040204020203" pitchFamily="34" charset="0"/>
                        </a:rPr>
                        <a:t>変更内容</a:t>
                      </a:r>
                    </a:p>
                  </a:txBody>
                  <a:tcPr marL="121920" marR="121920" marT="60960" marB="60960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45783"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  <a:latin typeface="+mn-lt"/>
                          <a:ea typeface="Meiryo UI" panose="020B0604030504040204" pitchFamily="50" charset="-128"/>
                          <a:cs typeface="Segoe UI Semilight" panose="020B0402040204020203" pitchFamily="34" charset="0"/>
                        </a:rPr>
                        <a:t>1.0</a:t>
                      </a:r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+mn-lt"/>
                          <a:ea typeface="Meiryo UI" panose="020B0604030504040204" pitchFamily="50" charset="-128"/>
                          <a:cs typeface="Segoe UI Semilight" panose="020B0402040204020203" pitchFamily="34" charset="0"/>
                        </a:rPr>
                        <a:t>版</a:t>
                      </a: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1" lang="en-US" altLang="ja-JP" sz="1600" b="0" dirty="0">
                          <a:solidFill>
                            <a:schemeClr val="tx1"/>
                          </a:solidFill>
                          <a:latin typeface="+mn-lt"/>
                          <a:ea typeface="Meiryo UI" panose="020B0604030504040204" pitchFamily="50" charset="-128"/>
                          <a:cs typeface="Segoe UI Semilight" panose="020B0402040204020203" pitchFamily="34" charset="0"/>
                        </a:rPr>
                        <a:t>202*.*.**</a:t>
                      </a: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/>
                </a:tc>
                <a:tc>
                  <a:txBody>
                    <a:bodyPr/>
                    <a:lstStyle/>
                    <a:p>
                      <a:r>
                        <a:rPr kumimoji="1" lang="ja-JP" altLang="en-US" sz="1600" b="0" dirty="0">
                          <a:solidFill>
                            <a:schemeClr val="tx1"/>
                          </a:solidFill>
                          <a:latin typeface="+mn-lt"/>
                          <a:ea typeface="Meiryo UI" panose="020B0604030504040204" pitchFamily="50" charset="-128"/>
                          <a:cs typeface="Segoe UI Semilight" panose="020B0402040204020203" pitchFamily="34" charset="0"/>
                        </a:rPr>
                        <a:t>・初版　発行</a:t>
                      </a:r>
                    </a:p>
                  </a:txBody>
                  <a:tcPr marL="121920" marR="121920" marT="60960" marB="6096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959795"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33856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7708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5114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1" lang="ja-JP" altLang="en-US" sz="1600" b="0" dirty="0">
                        <a:solidFill>
                          <a:schemeClr val="tx1"/>
                        </a:solidFill>
                        <a:latin typeface="+mn-lt"/>
                        <a:ea typeface="Meiryo UI" panose="020B0604030504040204" pitchFamily="50" charset="-128"/>
                        <a:cs typeface="Segoe UI Semilight" panose="020B0402040204020203" pitchFamily="34" charset="0"/>
                      </a:endParaRPr>
                    </a:p>
                  </a:txBody>
                  <a:tcPr marL="121920" marR="121920" marT="60960" marB="60960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5854948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F20EC5-3B9E-4D4A-38AE-00643D229A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3B9A253-F192-EEC0-3A07-5A5EAB1410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dirty="0"/>
              <a:t>1</a:t>
            </a:r>
            <a:r>
              <a:rPr kumimoji="1" lang="ja-JP" altLang="en-US" dirty="0"/>
              <a:t>　</a:t>
            </a:r>
            <a:r>
              <a:rPr kumimoji="1" lang="ja-JP" altLang="en-US" sz="1800" dirty="0"/>
              <a:t>ナンバーキャッチシステムの起動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FA743E38-CD77-CD7D-B660-B9EDC4C6CC02}"/>
              </a:ext>
            </a:extLst>
          </p:cNvPr>
          <p:cNvSpPr txBox="1"/>
          <p:nvPr/>
        </p:nvSpPr>
        <p:spPr>
          <a:xfrm>
            <a:off x="540342" y="1011020"/>
            <a:ext cx="10674735" cy="445193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600" b="1" dirty="0">
                <a:solidFill>
                  <a:schemeClr val="accent2"/>
                </a:solidFill>
                <a:latin typeface="+mn-ea"/>
                <a:ea typeface="+mn-ea"/>
              </a:rPr>
              <a:t>■ナンバーキャッチソフトウェアの起動</a:t>
            </a:r>
            <a:endParaRPr lang="en-US" altLang="ja-JP" sz="16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latin typeface="+mn-ea"/>
                <a:ea typeface="+mn-ea"/>
              </a:rPr>
              <a:t>　　ナンバーキャッチソフトウェアは</a:t>
            </a:r>
            <a:r>
              <a:rPr lang="en-US" altLang="ja-JP" sz="1400" b="1" dirty="0">
                <a:latin typeface="+mn-ea"/>
                <a:ea typeface="+mn-ea"/>
              </a:rPr>
              <a:t>PC</a:t>
            </a:r>
            <a:r>
              <a:rPr lang="ja-JP" altLang="en-US" sz="1400" b="1" dirty="0">
                <a:latin typeface="+mn-ea"/>
                <a:ea typeface="+mn-ea"/>
              </a:rPr>
              <a:t>の電源をいれると自動的に起動し、</a:t>
            </a:r>
            <a:r>
              <a:rPr lang="en-US" altLang="ja-JP" sz="1400" b="1" dirty="0">
                <a:latin typeface="+mn-ea"/>
                <a:ea typeface="+mn-ea"/>
              </a:rPr>
              <a:t>PC</a:t>
            </a:r>
            <a:r>
              <a:rPr lang="ja-JP" altLang="en-US" sz="1400" b="1" dirty="0">
                <a:latin typeface="+mn-ea"/>
                <a:ea typeface="+mn-ea"/>
              </a:rPr>
              <a:t>の電源が入っている間は常時動いており、</a:t>
            </a:r>
            <a:endParaRPr lang="en-US" altLang="ja-JP" sz="1400" b="1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solidFill>
                  <a:schemeClr val="accent5"/>
                </a:solidFill>
                <a:latin typeface="+mn-ea"/>
                <a:ea typeface="+mn-ea"/>
              </a:rPr>
              <a:t>　　</a:t>
            </a:r>
            <a:r>
              <a:rPr lang="ja-JP" altLang="en-US" sz="1400" dirty="0">
                <a:latin typeface="+mn-ea"/>
                <a:ea typeface="+mn-ea"/>
              </a:rPr>
              <a:t>車両のナンバー情報の蓄積や各種アラーム動作（パトライト、ゲート開閉など）を行います。</a:t>
            </a:r>
            <a:endParaRPr lang="en-US" altLang="ja-JP" sz="14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latin typeface="+mn-ea"/>
                <a:ea typeface="+mn-ea"/>
              </a:rPr>
              <a:t>　　</a:t>
            </a:r>
            <a:r>
              <a:rPr lang="en-US" altLang="ja-JP" sz="1400" dirty="0">
                <a:solidFill>
                  <a:schemeClr val="accent5"/>
                </a:solidFill>
                <a:latin typeface="+mn-ea"/>
                <a:ea typeface="+mn-ea"/>
              </a:rPr>
              <a:t>PC</a:t>
            </a:r>
            <a:r>
              <a:rPr lang="ja-JP" altLang="en-US" sz="1400" dirty="0">
                <a:solidFill>
                  <a:schemeClr val="accent5"/>
                </a:solidFill>
                <a:latin typeface="+mn-ea"/>
                <a:ea typeface="+mn-ea"/>
              </a:rPr>
              <a:t>の電源が入っていないとその間のナンバー情報は破棄され、ゲート開閉などもできませんのでご注意ください。</a:t>
            </a:r>
            <a:br>
              <a:rPr lang="en-US" altLang="ja-JP" sz="1400" dirty="0">
                <a:solidFill>
                  <a:schemeClr val="accent5"/>
                </a:solidFill>
                <a:latin typeface="+mn-ea"/>
                <a:ea typeface="+mn-ea"/>
              </a:rPr>
            </a:br>
            <a:br>
              <a:rPr lang="en-US" altLang="ja-JP" sz="1400" dirty="0">
                <a:latin typeface="+mn-ea"/>
                <a:ea typeface="+mn-ea"/>
              </a:rPr>
            </a:br>
            <a:br>
              <a:rPr lang="en-US" altLang="ja-JP" sz="1400" dirty="0">
                <a:latin typeface="+mn-ea"/>
                <a:ea typeface="+mn-ea"/>
              </a:rPr>
            </a:br>
            <a:r>
              <a:rPr lang="ja-JP" altLang="en-US" sz="1600" b="1" dirty="0">
                <a:solidFill>
                  <a:schemeClr val="accent2"/>
                </a:solidFill>
                <a:latin typeface="+mn-ea"/>
                <a:ea typeface="+mn-ea"/>
              </a:rPr>
              <a:t>■映像監視ソフトウェアの起動</a:t>
            </a:r>
            <a:endParaRPr lang="en-US" altLang="ja-JP" sz="1600" b="1" dirty="0">
              <a:solidFill>
                <a:schemeClr val="accent2"/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latin typeface="+mn-ea"/>
                <a:ea typeface="+mn-ea"/>
              </a:rPr>
              <a:t>　　映像監視ソフトウェアを起動することで、</a:t>
            </a:r>
            <a:r>
              <a:rPr lang="ja-JP" altLang="en-US" sz="1400" b="1" dirty="0">
                <a:latin typeface="+mn-ea"/>
                <a:ea typeface="+mn-ea"/>
              </a:rPr>
              <a:t>車両のナンバー情報や映像の確認、履歴出力などができます</a:t>
            </a:r>
            <a:r>
              <a:rPr lang="ja-JP" altLang="en-US" sz="1400" dirty="0">
                <a:latin typeface="+mn-ea"/>
                <a:ea typeface="+mn-ea"/>
              </a:rPr>
              <a:t>。</a:t>
            </a:r>
            <a:endParaRPr lang="en-US" altLang="ja-JP" sz="14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latin typeface="+mn-ea"/>
                <a:ea typeface="+mn-ea"/>
              </a:rPr>
              <a:t>　　デスクトップ上の「運用ソフトウェア」のアイコンをクリックして起動してください。</a:t>
            </a:r>
            <a:endParaRPr lang="en-US" altLang="ja-JP" sz="14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400" dirty="0">
                <a:latin typeface="+mn-ea"/>
                <a:ea typeface="+mn-ea"/>
              </a:rPr>
              <a:t>　　　</a:t>
            </a:r>
            <a:endParaRPr lang="en-US" altLang="ja-JP" sz="1400" dirty="0">
              <a:latin typeface="+mn-ea"/>
              <a:ea typeface="+mn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EA541F99-CA98-485C-36CF-830419FBF42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923" y="3560571"/>
            <a:ext cx="1114581" cy="971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7897863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C451E9-E329-4E30-9EE3-CE228140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２　ナンバー情報　確認・検索</a:t>
            </a:r>
            <a:endParaRPr kumimoji="1" lang="ja-JP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02939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BF1BC4-E49E-92FD-A116-832DD851EC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831018-C0E3-BDA8-7C5A-E92CD6A03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2-1</a:t>
            </a:r>
            <a:r>
              <a:rPr lang="ja-JP" altLang="en-US" dirty="0"/>
              <a:t>　ナンバー情報の確認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71CEF732-506B-AD58-128A-8DC4EAB0CB9D}"/>
              </a:ext>
            </a:extLst>
          </p:cNvPr>
          <p:cNvSpPr txBox="1"/>
          <p:nvPr/>
        </p:nvSpPr>
        <p:spPr>
          <a:xfrm>
            <a:off x="251174" y="570915"/>
            <a:ext cx="11018202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カメラで認識した全ての車両のナンバー情報を画面に表示します。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1DB8289-5F87-816E-C1B6-646B95013743}"/>
              </a:ext>
            </a:extLst>
          </p:cNvPr>
          <p:cNvSpPr txBox="1"/>
          <p:nvPr/>
        </p:nvSpPr>
        <p:spPr>
          <a:xfrm>
            <a:off x="297940" y="1096962"/>
            <a:ext cx="5194836" cy="5196093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ASM300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の操作モニターのツールバーの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ナンバーキャッチ</a:t>
            </a:r>
            <a:r>
              <a:rPr kumimoji="1"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アイコンをクリック。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画面上部の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「認識情報」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タブをクリック。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「オートスクロール」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をクリックし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ON(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緑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)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にし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ておくと、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カメラでナンバーを読み取る度に、最新のものから上から順に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ナンバー情報が自動的にスクロールして表示されます。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リストを選択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すると、画面右側に詳細な認識情報が表示されます。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 リストを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ダブルクリック、または「再生」をクリックすると、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操作モニターでナンバー認識時のカメラ映像が再生されます。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　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（カメラがレコーダーに登録されている場合）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⑥「登録ナンバー追加」をクリック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ナンバー照合用に登録ナンバーリストへの追加ができます。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「編集」をクリック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すると、認識したナンバー情報の編集ができます。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0" name="図 29">
            <a:extLst>
              <a:ext uri="{FF2B5EF4-FFF2-40B4-BE49-F238E27FC236}">
                <a16:creationId xmlns:a16="http://schemas.microsoft.com/office/drawing/2014/main" id="{F9C95C57-3E48-65E0-4905-D063227509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0725" y="1507249"/>
            <a:ext cx="2549595" cy="416113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2755AEEE-915F-3F56-F923-96FA1811DBC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5843" t="24445" r="18283" b="21813"/>
          <a:stretch/>
        </p:blipFill>
        <p:spPr>
          <a:xfrm>
            <a:off x="4431812" y="1504253"/>
            <a:ext cx="856016" cy="638518"/>
          </a:xfrm>
          <a:prstGeom prst="rect">
            <a:avLst/>
          </a:prstGeom>
          <a:ln w="38100">
            <a:solidFill>
              <a:schemeClr val="accent5"/>
            </a:solidFill>
          </a:ln>
        </p:spPr>
      </p:pic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766E17B8-3347-1769-7B0C-EC10BAC8C3D3}"/>
              </a:ext>
            </a:extLst>
          </p:cNvPr>
          <p:cNvSpPr/>
          <p:nvPr/>
        </p:nvSpPr>
        <p:spPr>
          <a:xfrm>
            <a:off x="3531844" y="1645817"/>
            <a:ext cx="294296" cy="16044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cxnSp>
        <p:nvCxnSpPr>
          <p:cNvPr id="33" name="直線コネクタ 32">
            <a:extLst>
              <a:ext uri="{FF2B5EF4-FFF2-40B4-BE49-F238E27FC236}">
                <a16:creationId xmlns:a16="http://schemas.microsoft.com/office/drawing/2014/main" id="{E057DEC5-6272-526E-33DC-B259FCE90571}"/>
              </a:ext>
            </a:extLst>
          </p:cNvPr>
          <p:cNvCxnSpPr>
            <a:cxnSpLocks/>
            <a:stCxn id="31" idx="1"/>
            <a:endCxn id="32" idx="3"/>
          </p:cNvCxnSpPr>
          <p:nvPr/>
        </p:nvCxnSpPr>
        <p:spPr>
          <a:xfrm flipH="1" flipV="1">
            <a:off x="3826140" y="1726042"/>
            <a:ext cx="605672" cy="97470"/>
          </a:xfrm>
          <a:prstGeom prst="line">
            <a:avLst/>
          </a:prstGeom>
          <a:ln w="381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正方形/長方形 33">
            <a:extLst>
              <a:ext uri="{FF2B5EF4-FFF2-40B4-BE49-F238E27FC236}">
                <a16:creationId xmlns:a16="http://schemas.microsoft.com/office/drawing/2014/main" id="{DD93B6EA-D250-042C-C4A8-F5EC4B40D97B}"/>
              </a:ext>
            </a:extLst>
          </p:cNvPr>
          <p:cNvSpPr/>
          <p:nvPr/>
        </p:nvSpPr>
        <p:spPr>
          <a:xfrm>
            <a:off x="3139560" y="151676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0639C69B-36C6-E1E8-90B0-A4AC3F7BFC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30451" y="1216289"/>
            <a:ext cx="6016971" cy="3760607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39CAE9BB-DF0B-53B8-56F0-C6CD14C8F29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40458" y="1820830"/>
            <a:ext cx="1052901" cy="150415"/>
          </a:xfrm>
          <a:prstGeom prst="rect">
            <a:avLst/>
          </a:prstGeom>
        </p:spPr>
      </p:pic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F2FB1C3A-9C3F-AE83-5869-ADA8974A213C}"/>
              </a:ext>
            </a:extLst>
          </p:cNvPr>
          <p:cNvSpPr/>
          <p:nvPr/>
        </p:nvSpPr>
        <p:spPr>
          <a:xfrm>
            <a:off x="7155246" y="1600322"/>
            <a:ext cx="1166407" cy="19598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AA772035-336E-E39A-8F52-56D1E2D28D86}"/>
              </a:ext>
            </a:extLst>
          </p:cNvPr>
          <p:cNvSpPr/>
          <p:nvPr/>
        </p:nvSpPr>
        <p:spPr>
          <a:xfrm>
            <a:off x="10795170" y="1808337"/>
            <a:ext cx="1143476" cy="178735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D0A54FBB-BA83-4B7B-13FF-F6526549C5B0}"/>
              </a:ext>
            </a:extLst>
          </p:cNvPr>
          <p:cNvSpPr/>
          <p:nvPr/>
        </p:nvSpPr>
        <p:spPr>
          <a:xfrm>
            <a:off x="5957109" y="2734146"/>
            <a:ext cx="4803225" cy="87920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FF800A33-B5EB-B510-A8A1-FE8A7AFC8C38}"/>
              </a:ext>
            </a:extLst>
          </p:cNvPr>
          <p:cNvSpPr/>
          <p:nvPr/>
        </p:nvSpPr>
        <p:spPr>
          <a:xfrm>
            <a:off x="5926174" y="4667936"/>
            <a:ext cx="518535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A288B3F2-012B-AD10-4555-8B1F33237822}"/>
              </a:ext>
            </a:extLst>
          </p:cNvPr>
          <p:cNvSpPr/>
          <p:nvPr/>
        </p:nvSpPr>
        <p:spPr>
          <a:xfrm>
            <a:off x="6507863" y="4667567"/>
            <a:ext cx="755073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D334A2FA-46CA-8CF6-6361-FBE6D574097A}"/>
              </a:ext>
            </a:extLst>
          </p:cNvPr>
          <p:cNvSpPr/>
          <p:nvPr/>
        </p:nvSpPr>
        <p:spPr>
          <a:xfrm>
            <a:off x="7331008" y="4668099"/>
            <a:ext cx="510534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53A2C6E2-6D00-5869-2643-0EA8E93A5FC7}"/>
              </a:ext>
            </a:extLst>
          </p:cNvPr>
          <p:cNvSpPr txBox="1"/>
          <p:nvPr/>
        </p:nvSpPr>
        <p:spPr>
          <a:xfrm>
            <a:off x="5376311" y="4976897"/>
            <a:ext cx="6571111" cy="150786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/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・本画面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表示できる認識情報は、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最新のものから最大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件まで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です。（履歴は最大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万件まで保存可能）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・同じ車両で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も、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認識した各項目（陸事・車種・用途・一連番号）が</a:t>
            </a: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つでも異なれば、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別の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車両としてそれぞれ表示されます。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・また、同じナンバー情報であっても以下の場合は複数件表示されます。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① ナンバー認識中に外的要因でナンバープレートが未検出となり再度認識したとき。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② カメラ側の入場</a:t>
            </a: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出場設定を自動にしている場合に、通過中に車両が上下動したとき。</a:t>
            </a:r>
          </a:p>
        </p:txBody>
      </p:sp>
      <p:sp>
        <p:nvSpPr>
          <p:cNvPr id="44" name="吹き出し: 四角形 43">
            <a:extLst>
              <a:ext uri="{FF2B5EF4-FFF2-40B4-BE49-F238E27FC236}">
                <a16:creationId xmlns:a16="http://schemas.microsoft.com/office/drawing/2014/main" id="{E4E8770D-2D1C-178D-4773-301CBEA2F7FC}"/>
              </a:ext>
            </a:extLst>
          </p:cNvPr>
          <p:cNvSpPr/>
          <p:nvPr/>
        </p:nvSpPr>
        <p:spPr>
          <a:xfrm>
            <a:off x="6180007" y="2067348"/>
            <a:ext cx="2380584" cy="545921"/>
          </a:xfrm>
          <a:prstGeom prst="wedgeRectCallout">
            <a:avLst>
              <a:gd name="adj1" fmla="val -37604"/>
              <a:gd name="adj2" fmla="val -7084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/>
          <a:lstStyle/>
          <a:p>
            <a:pPr algn="l"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/>
                </a:solidFill>
                <a:latin typeface="+mn-ea"/>
              </a:rPr>
              <a:t>・各タイトルのクリックでソート可能</a:t>
            </a:r>
            <a:br>
              <a:rPr kumimoji="1" lang="ja-JP" altLang="en-US" sz="1000" dirty="0">
                <a:solidFill>
                  <a:schemeClr val="tx1"/>
                </a:solidFill>
                <a:latin typeface="+mn-ea"/>
              </a:rPr>
            </a:br>
            <a:r>
              <a:rPr kumimoji="1" lang="ja-JP" altLang="en-US" sz="1000" dirty="0">
                <a:solidFill>
                  <a:schemeClr val="tx1"/>
                </a:solidFill>
                <a:latin typeface="+mn-ea"/>
              </a:rPr>
              <a:t>・ドラッグして列の順序変更可能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D77F25AA-411E-6DF9-2F4F-B3B9188A20E7}"/>
              </a:ext>
            </a:extLst>
          </p:cNvPr>
          <p:cNvSpPr/>
          <p:nvPr/>
        </p:nvSpPr>
        <p:spPr>
          <a:xfrm>
            <a:off x="6759168" y="149049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C0AD2F32-8A80-48E1-93B2-333FE7C4AE2C}"/>
              </a:ext>
            </a:extLst>
          </p:cNvPr>
          <p:cNvSpPr/>
          <p:nvPr/>
        </p:nvSpPr>
        <p:spPr>
          <a:xfrm>
            <a:off x="5748976" y="2417170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FC7658EB-4B4C-2490-240D-5C748C711BB2}"/>
              </a:ext>
            </a:extLst>
          </p:cNvPr>
          <p:cNvSpPr/>
          <p:nvPr/>
        </p:nvSpPr>
        <p:spPr>
          <a:xfrm>
            <a:off x="5913434" y="432813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11B95B06-350D-3E3F-7460-267159ED259D}"/>
              </a:ext>
            </a:extLst>
          </p:cNvPr>
          <p:cNvSpPr/>
          <p:nvPr/>
        </p:nvSpPr>
        <p:spPr>
          <a:xfrm>
            <a:off x="6609850" y="432813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EA3B6F8C-E1E2-396A-0AC4-F340AC744FDD}"/>
              </a:ext>
            </a:extLst>
          </p:cNvPr>
          <p:cNvSpPr/>
          <p:nvPr/>
        </p:nvSpPr>
        <p:spPr>
          <a:xfrm>
            <a:off x="7321046" y="432813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1297860D-1E89-6AEC-D87D-E0A96408630B}"/>
              </a:ext>
            </a:extLst>
          </p:cNvPr>
          <p:cNvSpPr/>
          <p:nvPr/>
        </p:nvSpPr>
        <p:spPr>
          <a:xfrm>
            <a:off x="10396425" y="169355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7336011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D56DBE-41E4-ADB3-3E14-77FDD964F7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73CB78E-5A1D-62B1-40BA-D62FE5A8A6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2-2</a:t>
            </a:r>
            <a:r>
              <a:rPr lang="ja-JP" altLang="en-US" dirty="0"/>
              <a:t>　ナンバー情報の検索 </a:t>
            </a:r>
            <a:r>
              <a:rPr lang="en-US" altLang="ja-JP" dirty="0"/>
              <a:t>(1/2)</a:t>
            </a:r>
            <a:endParaRPr kumimoji="1" lang="ja-JP" altLang="en-US" dirty="0"/>
          </a:p>
        </p:txBody>
      </p:sp>
      <p:sp>
        <p:nvSpPr>
          <p:cNvPr id="34" name="テキスト ボックス 33">
            <a:extLst>
              <a:ext uri="{FF2B5EF4-FFF2-40B4-BE49-F238E27FC236}">
                <a16:creationId xmlns:a16="http://schemas.microsoft.com/office/drawing/2014/main" id="{1ED0B2E6-CCB2-D2F0-7401-FAB324449A24}"/>
              </a:ext>
            </a:extLst>
          </p:cNvPr>
          <p:cNvSpPr txBox="1"/>
          <p:nvPr/>
        </p:nvSpPr>
        <p:spPr>
          <a:xfrm>
            <a:off x="222557" y="571110"/>
            <a:ext cx="8345750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条件を指定して認識したナンバー情報を検索できます。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grpSp>
        <p:nvGrpSpPr>
          <p:cNvPr id="36" name="グループ化 35">
            <a:extLst>
              <a:ext uri="{FF2B5EF4-FFF2-40B4-BE49-F238E27FC236}">
                <a16:creationId xmlns:a16="http://schemas.microsoft.com/office/drawing/2014/main" id="{39140406-DF85-5FDF-9794-E116B6834772}"/>
              </a:ext>
            </a:extLst>
          </p:cNvPr>
          <p:cNvGrpSpPr/>
          <p:nvPr/>
        </p:nvGrpSpPr>
        <p:grpSpPr>
          <a:xfrm>
            <a:off x="5819377" y="1209727"/>
            <a:ext cx="5958286" cy="3723928"/>
            <a:chOff x="5819377" y="1637430"/>
            <a:chExt cx="5958286" cy="3723928"/>
          </a:xfrm>
        </p:grpSpPr>
        <p:pic>
          <p:nvPicPr>
            <p:cNvPr id="37" name="図 36">
              <a:extLst>
                <a:ext uri="{FF2B5EF4-FFF2-40B4-BE49-F238E27FC236}">
                  <a16:creationId xmlns:a16="http://schemas.microsoft.com/office/drawing/2014/main" id="{0FF7B928-F081-988B-95F8-032B7727F8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819377" y="1637430"/>
              <a:ext cx="5958286" cy="3723928"/>
            </a:xfrm>
            <a:prstGeom prst="rect">
              <a:avLst/>
            </a:prstGeom>
          </p:spPr>
        </p:pic>
        <p:pic>
          <p:nvPicPr>
            <p:cNvPr id="38" name="図 37">
              <a:extLst>
                <a:ext uri="{FF2B5EF4-FFF2-40B4-BE49-F238E27FC236}">
                  <a16:creationId xmlns:a16="http://schemas.microsoft.com/office/drawing/2014/main" id="{D8BB3505-9BE3-5BD0-9AD2-0BBB53C1F83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448716" y="3102721"/>
              <a:ext cx="1219374" cy="183641"/>
            </a:xfrm>
            <a:prstGeom prst="rect">
              <a:avLst/>
            </a:prstGeom>
          </p:spPr>
        </p:pic>
      </p:grpSp>
      <p:sp>
        <p:nvSpPr>
          <p:cNvPr id="39" name="テキスト ボックス 38">
            <a:extLst>
              <a:ext uri="{FF2B5EF4-FFF2-40B4-BE49-F238E27FC236}">
                <a16:creationId xmlns:a16="http://schemas.microsoft.com/office/drawing/2014/main" id="{5F3FCE76-DBC8-E863-285B-1A8558634A20}"/>
              </a:ext>
            </a:extLst>
          </p:cNvPr>
          <p:cNvSpPr txBox="1"/>
          <p:nvPr/>
        </p:nvSpPr>
        <p:spPr>
          <a:xfrm>
            <a:off x="615927" y="1135614"/>
            <a:ext cx="4904181" cy="5040683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ナンバーキャッチモニター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「認識情報検索」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タブをクリック。</a:t>
            </a:r>
            <a:endParaRPr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カメラ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（場所）を選択。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陸事・車種・用途・一連番号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指定しない場合は、陸事は“すべて”を選択し、他は空白とする。</a:t>
            </a:r>
            <a:endParaRPr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入出区分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（入場／出場）を選択。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kumimoji="1"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照合結果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（一致／不一致）を選択。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指定しない場合は、「すべて」を選択。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⑥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 開始日時と終了日時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（検索対象期間）を入力。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比較方法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（完全一致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/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部分一致）を選択し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「検索」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➡ 対象となる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アラーム履歴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を最新から順に表示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「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部分一致」選択時は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ワイルド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カードとして “</a:t>
            </a:r>
            <a:r>
              <a:rPr kumimoji="1"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?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 も使用可能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       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例）一連番号に 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”77</a:t>
            </a:r>
            <a:r>
              <a:rPr lang="en-US" altLang="ja-JP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?”</a:t>
            </a:r>
            <a: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入力 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⇒</a:t>
            </a:r>
            <a: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”770”,”777”,”779”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等の３桁番号が該当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⑧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リストを選択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すると、画面右側に詳細な認識情報が表示されます。</a:t>
            </a:r>
            <a:endParaRPr kumimoji="1"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⑨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リストをダブルクリック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、または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「再生」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をクリックすると、</a:t>
            </a:r>
            <a:endParaRPr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操作モニターでナンバー認識時の映像が再生されます。</a:t>
            </a:r>
            <a:br>
              <a:rPr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　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（カメラがレコーダーに登録されている場合）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⑩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「登録ナンバー追加」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</a:t>
            </a:r>
            <a:br>
              <a:rPr kumimoji="1" lang="en-US" altLang="ja-JP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ナンバー照合用に登録ナンバーリストへの追加ができます。</a:t>
            </a:r>
            <a:endParaRPr lang="en-US" altLang="ja-JP" sz="4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spcAft>
                <a:spcPts val="600"/>
              </a:spcAft>
            </a:pP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⑪</a:t>
            </a:r>
            <a:r>
              <a:rPr lang="ja-JP" altLang="en-US" sz="11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「編集」</a:t>
            </a:r>
            <a:r>
              <a:rPr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r>
              <a:rPr kumimoji="1" lang="ja-JP" altLang="en-US" sz="11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すると、認識したナンバー情報の編集ができます。</a:t>
            </a:r>
            <a:endParaRPr kumimoji="1" lang="en-US" altLang="ja-JP" sz="11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4624189B-6485-A8B6-95F8-6AF379D76BA1}"/>
              </a:ext>
            </a:extLst>
          </p:cNvPr>
          <p:cNvSpPr txBox="1"/>
          <p:nvPr/>
        </p:nvSpPr>
        <p:spPr>
          <a:xfrm>
            <a:off x="5819375" y="4987212"/>
            <a:ext cx="5958287" cy="1181359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・一度の検索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表示できる認識情報は、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1,000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件（表示は</a:t>
            </a:r>
            <a:r>
              <a:rPr kumimoji="1"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ページ最大</a:t>
            </a:r>
            <a:r>
              <a:rPr kumimoji="1"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件）まで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です。</a:t>
            </a:r>
            <a:b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検索結果が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件以上の場合は、検索条件を変更して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件以内にしてください。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件を超えた場合、最新から</a:t>
            </a:r>
            <a: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1,000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件を表示します。（履歴としては最大</a:t>
            </a: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80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万件まで保存可能）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全景画像は最新から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件まで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の情報に表示されます。</a:t>
            </a:r>
            <a:br>
              <a:rPr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それより古いものはサムネイル画像（ナンバー画像）が表示されます。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A613823F-9F08-6C47-C4AB-4CFFAED5A7C7}"/>
              </a:ext>
            </a:extLst>
          </p:cNvPr>
          <p:cNvSpPr/>
          <p:nvPr/>
        </p:nvSpPr>
        <p:spPr>
          <a:xfrm>
            <a:off x="9362075" y="1603117"/>
            <a:ext cx="1166407" cy="17816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2" name="四角形: 角を丸くする 41">
            <a:extLst>
              <a:ext uri="{FF2B5EF4-FFF2-40B4-BE49-F238E27FC236}">
                <a16:creationId xmlns:a16="http://schemas.microsoft.com/office/drawing/2014/main" id="{7DB3A8D5-3449-7369-5685-CEB15DAF7576}"/>
              </a:ext>
            </a:extLst>
          </p:cNvPr>
          <p:cNvSpPr/>
          <p:nvPr/>
        </p:nvSpPr>
        <p:spPr>
          <a:xfrm>
            <a:off x="6615775" y="1775086"/>
            <a:ext cx="566528" cy="15559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3" name="四角形: 角を丸くする 42">
            <a:extLst>
              <a:ext uri="{FF2B5EF4-FFF2-40B4-BE49-F238E27FC236}">
                <a16:creationId xmlns:a16="http://schemas.microsoft.com/office/drawing/2014/main" id="{1AB22F4F-067C-0275-6C3C-AA155DD5C36E}"/>
              </a:ext>
            </a:extLst>
          </p:cNvPr>
          <p:cNvSpPr/>
          <p:nvPr/>
        </p:nvSpPr>
        <p:spPr>
          <a:xfrm>
            <a:off x="9601674" y="1912028"/>
            <a:ext cx="1005255" cy="454552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4" name="四角形: 角を丸くする 43">
            <a:extLst>
              <a:ext uri="{FF2B5EF4-FFF2-40B4-BE49-F238E27FC236}">
                <a16:creationId xmlns:a16="http://schemas.microsoft.com/office/drawing/2014/main" id="{63B23190-DFDA-DB8F-AF62-994797DEC7CE}"/>
              </a:ext>
            </a:extLst>
          </p:cNvPr>
          <p:cNvSpPr/>
          <p:nvPr/>
        </p:nvSpPr>
        <p:spPr>
          <a:xfrm>
            <a:off x="9716695" y="2660931"/>
            <a:ext cx="957728" cy="197331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6BDF373A-685A-92B6-E805-6633995C8F07}"/>
              </a:ext>
            </a:extLst>
          </p:cNvPr>
          <p:cNvSpPr/>
          <p:nvPr/>
        </p:nvSpPr>
        <p:spPr>
          <a:xfrm>
            <a:off x="5820240" y="3507869"/>
            <a:ext cx="4796783" cy="495193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6" name="四角形: 角を丸くする 45">
            <a:extLst>
              <a:ext uri="{FF2B5EF4-FFF2-40B4-BE49-F238E27FC236}">
                <a16:creationId xmlns:a16="http://schemas.microsoft.com/office/drawing/2014/main" id="{0548CA81-70FE-F06A-2F0A-D741575A11FA}"/>
              </a:ext>
            </a:extLst>
          </p:cNvPr>
          <p:cNvSpPr/>
          <p:nvPr/>
        </p:nvSpPr>
        <p:spPr>
          <a:xfrm>
            <a:off x="5833507" y="4604200"/>
            <a:ext cx="471395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52D7DCE0-CCC3-05D3-230C-B09E1D478A48}"/>
              </a:ext>
            </a:extLst>
          </p:cNvPr>
          <p:cNvSpPr/>
          <p:nvPr/>
        </p:nvSpPr>
        <p:spPr>
          <a:xfrm>
            <a:off x="8957481" y="1485765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8" name="四角形: 角を丸くする 47">
            <a:extLst>
              <a:ext uri="{FF2B5EF4-FFF2-40B4-BE49-F238E27FC236}">
                <a16:creationId xmlns:a16="http://schemas.microsoft.com/office/drawing/2014/main" id="{B0CF5958-C23D-9381-1D4D-1CA314C56C12}"/>
              </a:ext>
            </a:extLst>
          </p:cNvPr>
          <p:cNvSpPr/>
          <p:nvPr/>
        </p:nvSpPr>
        <p:spPr>
          <a:xfrm>
            <a:off x="6615775" y="2322165"/>
            <a:ext cx="566528" cy="15559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9579BD48-E93F-F0C7-7F73-01B7DF81A386}"/>
              </a:ext>
            </a:extLst>
          </p:cNvPr>
          <p:cNvSpPr/>
          <p:nvPr/>
        </p:nvSpPr>
        <p:spPr>
          <a:xfrm>
            <a:off x="6615775" y="2449537"/>
            <a:ext cx="566528" cy="155598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0" name="四角形: 角を丸くする 49">
            <a:extLst>
              <a:ext uri="{FF2B5EF4-FFF2-40B4-BE49-F238E27FC236}">
                <a16:creationId xmlns:a16="http://schemas.microsoft.com/office/drawing/2014/main" id="{E39D7604-E71B-A1C5-AB7F-6DF3DF2619C2}"/>
              </a:ext>
            </a:extLst>
          </p:cNvPr>
          <p:cNvSpPr/>
          <p:nvPr/>
        </p:nvSpPr>
        <p:spPr>
          <a:xfrm>
            <a:off x="6610745" y="2022670"/>
            <a:ext cx="2283163" cy="303216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D4B56D73-0AFB-7713-0B74-E52307C0A490}"/>
              </a:ext>
            </a:extLst>
          </p:cNvPr>
          <p:cNvSpPr/>
          <p:nvPr/>
        </p:nvSpPr>
        <p:spPr>
          <a:xfrm>
            <a:off x="5833507" y="4769168"/>
            <a:ext cx="471395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2" name="四角形: 角を丸くする 51">
            <a:extLst>
              <a:ext uri="{FF2B5EF4-FFF2-40B4-BE49-F238E27FC236}">
                <a16:creationId xmlns:a16="http://schemas.microsoft.com/office/drawing/2014/main" id="{B3E39C3F-48B0-35C5-3E99-C19938374876}"/>
              </a:ext>
            </a:extLst>
          </p:cNvPr>
          <p:cNvSpPr/>
          <p:nvPr/>
        </p:nvSpPr>
        <p:spPr>
          <a:xfrm>
            <a:off x="6380077" y="4769168"/>
            <a:ext cx="471395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3B5FC53C-3009-A528-B11F-A3D00F5E489B}"/>
              </a:ext>
            </a:extLst>
          </p:cNvPr>
          <p:cNvSpPr/>
          <p:nvPr/>
        </p:nvSpPr>
        <p:spPr>
          <a:xfrm>
            <a:off x="6432361" y="4604200"/>
            <a:ext cx="690171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4" name="四角形: 角を丸くする 53">
            <a:extLst>
              <a:ext uri="{FF2B5EF4-FFF2-40B4-BE49-F238E27FC236}">
                <a16:creationId xmlns:a16="http://schemas.microsoft.com/office/drawing/2014/main" id="{802CE09E-3AF7-799A-2D18-BBA7B8F859D2}"/>
              </a:ext>
            </a:extLst>
          </p:cNvPr>
          <p:cNvSpPr/>
          <p:nvPr/>
        </p:nvSpPr>
        <p:spPr>
          <a:xfrm>
            <a:off x="7198448" y="4604200"/>
            <a:ext cx="518535" cy="143879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rgbClr val="FFFF00"/>
              </a:solidFill>
              <a:latin typeface="+mn-ea"/>
            </a:endParaRPr>
          </a:p>
        </p:txBody>
      </p:sp>
      <p:sp>
        <p:nvSpPr>
          <p:cNvPr id="55" name="正方形/長方形 54">
            <a:extLst>
              <a:ext uri="{FF2B5EF4-FFF2-40B4-BE49-F238E27FC236}">
                <a16:creationId xmlns:a16="http://schemas.microsoft.com/office/drawing/2014/main" id="{22BD2E83-936A-84F3-96D8-409EFAB1F0AA}"/>
              </a:ext>
            </a:extLst>
          </p:cNvPr>
          <p:cNvSpPr/>
          <p:nvPr/>
        </p:nvSpPr>
        <p:spPr>
          <a:xfrm>
            <a:off x="6231957" y="1640291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6" name="正方形/長方形 55">
            <a:extLst>
              <a:ext uri="{FF2B5EF4-FFF2-40B4-BE49-F238E27FC236}">
                <a16:creationId xmlns:a16="http://schemas.microsoft.com/office/drawing/2014/main" id="{0119B8EA-FE89-505D-591D-F359AF2FB07B}"/>
              </a:ext>
            </a:extLst>
          </p:cNvPr>
          <p:cNvSpPr/>
          <p:nvPr/>
        </p:nvSpPr>
        <p:spPr>
          <a:xfrm>
            <a:off x="6231957" y="195812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7" name="正方形/長方形 56">
            <a:extLst>
              <a:ext uri="{FF2B5EF4-FFF2-40B4-BE49-F238E27FC236}">
                <a16:creationId xmlns:a16="http://schemas.microsoft.com/office/drawing/2014/main" id="{A47F39E7-726E-22B8-7DA8-6EB63A026731}"/>
              </a:ext>
            </a:extLst>
          </p:cNvPr>
          <p:cNvSpPr/>
          <p:nvPr/>
        </p:nvSpPr>
        <p:spPr>
          <a:xfrm>
            <a:off x="6231957" y="217392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8" name="正方形/長方形 57">
            <a:extLst>
              <a:ext uri="{FF2B5EF4-FFF2-40B4-BE49-F238E27FC236}">
                <a16:creationId xmlns:a16="http://schemas.microsoft.com/office/drawing/2014/main" id="{F95CDDDD-DDAD-A2AE-9C6A-92E0EA650270}"/>
              </a:ext>
            </a:extLst>
          </p:cNvPr>
          <p:cNvSpPr/>
          <p:nvPr/>
        </p:nvSpPr>
        <p:spPr>
          <a:xfrm>
            <a:off x="6231957" y="234077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9" name="正方形/長方形 58">
            <a:extLst>
              <a:ext uri="{FF2B5EF4-FFF2-40B4-BE49-F238E27FC236}">
                <a16:creationId xmlns:a16="http://schemas.microsoft.com/office/drawing/2014/main" id="{62256D87-F5A5-1FF7-45E0-FBD13E9FE7B4}"/>
              </a:ext>
            </a:extLst>
          </p:cNvPr>
          <p:cNvSpPr/>
          <p:nvPr/>
        </p:nvSpPr>
        <p:spPr>
          <a:xfrm>
            <a:off x="9214912" y="1945412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0" name="正方形/長方形 59">
            <a:extLst>
              <a:ext uri="{FF2B5EF4-FFF2-40B4-BE49-F238E27FC236}">
                <a16:creationId xmlns:a16="http://schemas.microsoft.com/office/drawing/2014/main" id="{569C1151-E2DD-841D-D549-28F86BEAFD25}"/>
              </a:ext>
            </a:extLst>
          </p:cNvPr>
          <p:cNvSpPr/>
          <p:nvPr/>
        </p:nvSpPr>
        <p:spPr>
          <a:xfrm>
            <a:off x="9056670" y="255003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1" name="正方形/長方形 60">
            <a:extLst>
              <a:ext uri="{FF2B5EF4-FFF2-40B4-BE49-F238E27FC236}">
                <a16:creationId xmlns:a16="http://schemas.microsoft.com/office/drawing/2014/main" id="{77B382AD-323A-5FFD-1FE4-A14FADB99F5B}"/>
              </a:ext>
            </a:extLst>
          </p:cNvPr>
          <p:cNvSpPr/>
          <p:nvPr/>
        </p:nvSpPr>
        <p:spPr>
          <a:xfrm>
            <a:off x="5705921" y="3161753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⑧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2" name="正方形/長方形 61">
            <a:extLst>
              <a:ext uri="{FF2B5EF4-FFF2-40B4-BE49-F238E27FC236}">
                <a16:creationId xmlns:a16="http://schemas.microsoft.com/office/drawing/2014/main" id="{3D30D5FF-EE73-164B-68EA-38F58EDE5018}"/>
              </a:ext>
            </a:extLst>
          </p:cNvPr>
          <p:cNvSpPr/>
          <p:nvPr/>
        </p:nvSpPr>
        <p:spPr>
          <a:xfrm>
            <a:off x="5795474" y="42944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⑨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3" name="正方形/長方形 62">
            <a:extLst>
              <a:ext uri="{FF2B5EF4-FFF2-40B4-BE49-F238E27FC236}">
                <a16:creationId xmlns:a16="http://schemas.microsoft.com/office/drawing/2014/main" id="{9B7A61DA-CF2B-3B8F-F968-E751018F01E7}"/>
              </a:ext>
            </a:extLst>
          </p:cNvPr>
          <p:cNvSpPr/>
          <p:nvPr/>
        </p:nvSpPr>
        <p:spPr>
          <a:xfrm>
            <a:off x="6514428" y="42944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⑩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4" name="正方形/長方形 63">
            <a:extLst>
              <a:ext uri="{FF2B5EF4-FFF2-40B4-BE49-F238E27FC236}">
                <a16:creationId xmlns:a16="http://schemas.microsoft.com/office/drawing/2014/main" id="{3F87F395-AAA8-4269-C35C-763AC11C8205}"/>
              </a:ext>
            </a:extLst>
          </p:cNvPr>
          <p:cNvSpPr/>
          <p:nvPr/>
        </p:nvSpPr>
        <p:spPr>
          <a:xfrm>
            <a:off x="7201615" y="42944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⑪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5" name="正方形/長方形 64">
            <a:extLst>
              <a:ext uri="{FF2B5EF4-FFF2-40B4-BE49-F238E27FC236}">
                <a16:creationId xmlns:a16="http://schemas.microsoft.com/office/drawing/2014/main" id="{CEF94C7E-E0BA-4FD6-E3D6-8824B453FDA6}"/>
              </a:ext>
            </a:extLst>
          </p:cNvPr>
          <p:cNvSpPr/>
          <p:nvPr/>
        </p:nvSpPr>
        <p:spPr>
          <a:xfrm>
            <a:off x="5450388" y="4629712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⑫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66" name="正方形/長方形 65">
            <a:extLst>
              <a:ext uri="{FF2B5EF4-FFF2-40B4-BE49-F238E27FC236}">
                <a16:creationId xmlns:a16="http://schemas.microsoft.com/office/drawing/2014/main" id="{6F6E42E7-B28A-5DBD-6D7D-53E1929A7FED}"/>
              </a:ext>
            </a:extLst>
          </p:cNvPr>
          <p:cNvSpPr/>
          <p:nvPr/>
        </p:nvSpPr>
        <p:spPr>
          <a:xfrm>
            <a:off x="6707346" y="463920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⑬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949428275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2AD4EEE-1130-78B0-7912-8846375BB2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6DD6AFF-405A-DB3B-136B-F98B912135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2-2</a:t>
            </a:r>
            <a:r>
              <a:rPr lang="ja-JP" altLang="en-US" dirty="0"/>
              <a:t>　ナンバー情報の検索 </a:t>
            </a:r>
            <a:r>
              <a:rPr lang="en-US" altLang="ja-JP" dirty="0"/>
              <a:t>(2/2)</a:t>
            </a:r>
            <a:endParaRPr kumimoji="1" lang="ja-JP" altLang="en-US" dirty="0"/>
          </a:p>
        </p:txBody>
      </p: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4E9F92C-6166-2A49-5A66-3FC241B2C6F4}"/>
              </a:ext>
            </a:extLst>
          </p:cNvPr>
          <p:cNvSpPr txBox="1"/>
          <p:nvPr/>
        </p:nvSpPr>
        <p:spPr>
          <a:xfrm>
            <a:off x="471009" y="969354"/>
            <a:ext cx="4067974" cy="2305292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1200" b="1" dirty="0">
                <a:latin typeface="+mj-ea"/>
                <a:ea typeface="+mj-ea"/>
              </a:rPr>
              <a:t>⑫</a:t>
            </a:r>
            <a:r>
              <a:rPr kumimoji="1" lang="ja-JP" altLang="en-US" sz="1200" dirty="0">
                <a:latin typeface="+mj-ea"/>
                <a:ea typeface="+mj-ea"/>
              </a:rPr>
              <a:t>　「</a:t>
            </a:r>
            <a:r>
              <a:rPr kumimoji="1" lang="en-US" altLang="ja-JP" sz="1200" b="1" dirty="0">
                <a:latin typeface="+mj-ea"/>
                <a:ea typeface="+mj-ea"/>
              </a:rPr>
              <a:t>CSV</a:t>
            </a:r>
            <a:r>
              <a:rPr kumimoji="1" lang="ja-JP" altLang="en-US" sz="1200" b="1" dirty="0">
                <a:latin typeface="+mj-ea"/>
                <a:ea typeface="+mj-ea"/>
              </a:rPr>
              <a:t>出力</a:t>
            </a:r>
            <a:r>
              <a:rPr kumimoji="1" lang="ja-JP" altLang="en-US" sz="1200" dirty="0">
                <a:latin typeface="+mj-ea"/>
                <a:ea typeface="+mj-ea"/>
              </a:rPr>
              <a:t>」をクリックすると、</a:t>
            </a:r>
            <a:br>
              <a:rPr lang="en-US" altLang="ja-JP" sz="1200" dirty="0">
                <a:latin typeface="+mj-ea"/>
                <a:ea typeface="+mj-ea"/>
              </a:rPr>
            </a:br>
            <a:r>
              <a:rPr lang="ja-JP" altLang="en-US" sz="1200" dirty="0">
                <a:latin typeface="+mj-ea"/>
                <a:ea typeface="+mj-ea"/>
              </a:rPr>
              <a:t>　　検索結果を</a:t>
            </a:r>
            <a:r>
              <a:rPr lang="en-US" altLang="ja-JP" sz="1200" dirty="0">
                <a:latin typeface="+mj-ea"/>
                <a:ea typeface="+mj-ea"/>
              </a:rPr>
              <a:t>CSV</a:t>
            </a:r>
            <a:r>
              <a:rPr lang="ja-JP" altLang="en-US" sz="1200" dirty="0">
                <a:latin typeface="+mj-ea"/>
                <a:ea typeface="+mj-ea"/>
              </a:rPr>
              <a:t>形式でファイル出力します</a:t>
            </a:r>
            <a:r>
              <a:rPr kumimoji="1" lang="ja-JP" altLang="en-US" sz="1200" dirty="0">
                <a:latin typeface="+mj-ea"/>
                <a:ea typeface="+mj-ea"/>
              </a:rPr>
              <a:t>。</a:t>
            </a:r>
            <a:endParaRPr kumimoji="1" lang="en-US" altLang="ja-JP" sz="1200" dirty="0">
              <a:latin typeface="+mj-ea"/>
              <a:ea typeface="+mj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j-ea"/>
              <a:ea typeface="+mj-ea"/>
            </a:endParaRPr>
          </a:p>
          <a:p>
            <a:pPr algn="l">
              <a:spcAft>
                <a:spcPts val="600"/>
              </a:spcAft>
            </a:pPr>
            <a:endParaRPr kumimoji="1" lang="en-US" altLang="ja-JP" sz="1200" dirty="0">
              <a:latin typeface="+mj-ea"/>
              <a:ea typeface="+mj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lang="en-US" altLang="ja-JP" sz="1200" b="1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lang="en-US" altLang="ja-JP" sz="1200" b="1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r>
              <a:rPr lang="ja-JP" altLang="en-US" sz="1200" b="1" dirty="0">
                <a:latin typeface="+mj-ea"/>
                <a:ea typeface="+mj-ea"/>
              </a:rPr>
              <a:t>⑬</a:t>
            </a:r>
            <a:r>
              <a:rPr kumimoji="1" lang="ja-JP" altLang="en-US" sz="1200" dirty="0">
                <a:latin typeface="+mj-ea"/>
                <a:ea typeface="+mj-ea"/>
              </a:rPr>
              <a:t>　「</a:t>
            </a:r>
            <a:r>
              <a:rPr lang="en-US" altLang="ja-JP" sz="1200" b="1" dirty="0">
                <a:latin typeface="+mj-ea"/>
                <a:ea typeface="+mj-ea"/>
              </a:rPr>
              <a:t>HTML</a:t>
            </a:r>
            <a:r>
              <a:rPr kumimoji="1" lang="ja-JP" altLang="en-US" sz="1200" b="1" dirty="0">
                <a:latin typeface="+mj-ea"/>
                <a:ea typeface="+mj-ea"/>
              </a:rPr>
              <a:t>出力</a:t>
            </a:r>
            <a:r>
              <a:rPr kumimoji="1" lang="ja-JP" altLang="en-US" sz="1200" dirty="0">
                <a:latin typeface="+mj-ea"/>
                <a:ea typeface="+mj-ea"/>
              </a:rPr>
              <a:t>」をクリックすると、</a:t>
            </a:r>
            <a:br>
              <a:rPr lang="en-US" altLang="ja-JP" sz="1200" dirty="0">
                <a:latin typeface="+mj-ea"/>
                <a:ea typeface="+mj-ea"/>
              </a:rPr>
            </a:br>
            <a:r>
              <a:rPr lang="ja-JP" altLang="en-US" sz="1200" dirty="0">
                <a:latin typeface="+mj-ea"/>
                <a:ea typeface="+mj-ea"/>
              </a:rPr>
              <a:t>　　検索結果を</a:t>
            </a:r>
            <a:r>
              <a:rPr lang="en-US" altLang="ja-JP" sz="1200" dirty="0">
                <a:latin typeface="+mj-ea"/>
                <a:ea typeface="+mj-ea"/>
              </a:rPr>
              <a:t>HTML</a:t>
            </a:r>
            <a:r>
              <a:rPr lang="ja-JP" altLang="en-US" sz="1200" dirty="0">
                <a:latin typeface="+mj-ea"/>
                <a:ea typeface="+mj-ea"/>
              </a:rPr>
              <a:t>形式でファイル出力します</a:t>
            </a:r>
            <a:r>
              <a:rPr kumimoji="1" lang="ja-JP" altLang="en-US" sz="1200" dirty="0">
                <a:latin typeface="+mj-ea"/>
                <a:ea typeface="+mj-ea"/>
              </a:rPr>
              <a:t>。</a:t>
            </a:r>
            <a:endParaRPr kumimoji="1"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kumimoji="1"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kumimoji="1" lang="en-US" altLang="ja-JP" sz="1200" dirty="0">
              <a:latin typeface="+mj-ea"/>
              <a:ea typeface="+mj-ea"/>
            </a:endParaRPr>
          </a:p>
          <a:p>
            <a:pPr>
              <a:spcAft>
                <a:spcPts val="600"/>
              </a:spcAft>
            </a:pPr>
            <a:endParaRPr lang="en-US" altLang="ja-JP" sz="1200" dirty="0">
              <a:latin typeface="+mj-ea"/>
              <a:ea typeface="+mj-ea"/>
            </a:endParaRP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87BF3F25-5373-B4A1-31DE-E1B147E9BC6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131" y="1623306"/>
            <a:ext cx="2689632" cy="370571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CFC544DB-18D5-571F-D7C2-3AA63938679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3131" y="3353977"/>
            <a:ext cx="2812553" cy="680084"/>
          </a:xfrm>
          <a:prstGeom prst="rect">
            <a:avLst/>
          </a:prstGeom>
          <a:ln w="38100">
            <a:solidFill>
              <a:schemeClr val="accent1"/>
            </a:solidFill>
          </a:ln>
        </p:spPr>
      </p:pic>
      <p:pic>
        <p:nvPicPr>
          <p:cNvPr id="6" name="図 5">
            <a:extLst>
              <a:ext uri="{FF2B5EF4-FFF2-40B4-BE49-F238E27FC236}">
                <a16:creationId xmlns:a16="http://schemas.microsoft.com/office/drawing/2014/main" id="{5590DB46-9646-880F-7BF5-43641CF280D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71032" y="2796803"/>
            <a:ext cx="4637231" cy="3468014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図 6">
            <a:extLst>
              <a:ext uri="{FF2B5EF4-FFF2-40B4-BE49-F238E27FC236}">
                <a16:creationId xmlns:a16="http://schemas.microsoft.com/office/drawing/2014/main" id="{42482B59-8973-D820-7EFB-CD6E12B44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1032" y="1323743"/>
            <a:ext cx="5967412" cy="86923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テキスト ボックス 7">
            <a:extLst>
              <a:ext uri="{FF2B5EF4-FFF2-40B4-BE49-F238E27FC236}">
                <a16:creationId xmlns:a16="http://schemas.microsoft.com/office/drawing/2014/main" id="{2CC93A69-FF27-40DD-84BA-BA400FDCF97D}"/>
              </a:ext>
            </a:extLst>
          </p:cNvPr>
          <p:cNvSpPr txBox="1"/>
          <p:nvPr/>
        </p:nvSpPr>
        <p:spPr>
          <a:xfrm>
            <a:off x="5071032" y="934597"/>
            <a:ext cx="1584960" cy="393064"/>
          </a:xfrm>
          <a:prstGeom prst="rect">
            <a:avLst/>
          </a:prstGeom>
          <a:noFill/>
        </p:spPr>
        <p:txBody>
          <a:bodyPr wrap="square" tIns="90000" bIns="90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kumimoji="1" lang="ja-JP" altLang="en-US" sz="1400" b="1" dirty="0">
                <a:latin typeface="+mj-ea"/>
                <a:ea typeface="+mj-ea"/>
              </a:rPr>
              <a:t>■ </a:t>
            </a:r>
            <a:r>
              <a:rPr kumimoji="1" lang="en-US" altLang="ja-JP" sz="1400" b="1" dirty="0">
                <a:latin typeface="+mj-ea"/>
                <a:ea typeface="+mj-ea"/>
              </a:rPr>
              <a:t>CSV</a:t>
            </a:r>
            <a:r>
              <a:rPr kumimoji="1" lang="ja-JP" altLang="en-US" sz="1400" b="1" dirty="0">
                <a:latin typeface="+mj-ea"/>
                <a:ea typeface="+mj-ea"/>
              </a:rPr>
              <a:t>出力例</a:t>
            </a:r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2D246374-10B2-4C81-B594-6E41F624DB04}"/>
              </a:ext>
            </a:extLst>
          </p:cNvPr>
          <p:cNvSpPr txBox="1"/>
          <p:nvPr/>
        </p:nvSpPr>
        <p:spPr>
          <a:xfrm>
            <a:off x="5071032" y="2403739"/>
            <a:ext cx="1584960" cy="393064"/>
          </a:xfrm>
          <a:prstGeom prst="rect">
            <a:avLst/>
          </a:prstGeom>
          <a:noFill/>
        </p:spPr>
        <p:txBody>
          <a:bodyPr wrap="square" tIns="90000" bIns="90000" rtlCol="0" anchor="ctr">
            <a:noAutofit/>
          </a:bodyPr>
          <a:lstStyle/>
          <a:p>
            <a:pPr>
              <a:spcAft>
                <a:spcPts val="600"/>
              </a:spcAft>
            </a:pPr>
            <a:r>
              <a:rPr lang="ja-JP" altLang="en-US" sz="1400" b="1" dirty="0">
                <a:latin typeface="+mj-ea"/>
                <a:ea typeface="+mj-ea"/>
              </a:rPr>
              <a:t>■ </a:t>
            </a:r>
            <a:r>
              <a:rPr lang="en-US" altLang="ja-JP" sz="1400" b="1" dirty="0">
                <a:latin typeface="+mj-ea"/>
                <a:ea typeface="+mj-ea"/>
              </a:rPr>
              <a:t>HTML</a:t>
            </a:r>
            <a:r>
              <a:rPr kumimoji="1" lang="ja-JP" altLang="en-US" sz="1400" b="1" dirty="0">
                <a:latin typeface="+mj-ea"/>
                <a:ea typeface="+mj-ea"/>
              </a:rPr>
              <a:t>出力例</a:t>
            </a:r>
          </a:p>
        </p:txBody>
      </p:sp>
      <p:sp>
        <p:nvSpPr>
          <p:cNvPr id="10" name="矢印: 右 9">
            <a:extLst>
              <a:ext uri="{FF2B5EF4-FFF2-40B4-BE49-F238E27FC236}">
                <a16:creationId xmlns:a16="http://schemas.microsoft.com/office/drawing/2014/main" id="{8BBB0670-4467-E840-A4AC-A18C01456D66}"/>
              </a:ext>
            </a:extLst>
          </p:cNvPr>
          <p:cNvSpPr/>
          <p:nvPr/>
        </p:nvSpPr>
        <p:spPr>
          <a:xfrm>
            <a:off x="4144812" y="1623306"/>
            <a:ext cx="514905" cy="370571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1" name="矢印: 右 10">
            <a:extLst>
              <a:ext uri="{FF2B5EF4-FFF2-40B4-BE49-F238E27FC236}">
                <a16:creationId xmlns:a16="http://schemas.microsoft.com/office/drawing/2014/main" id="{DC0F9AA7-288C-15DE-6D9B-B4489316D411}"/>
              </a:ext>
            </a:extLst>
          </p:cNvPr>
          <p:cNvSpPr/>
          <p:nvPr/>
        </p:nvSpPr>
        <p:spPr>
          <a:xfrm>
            <a:off x="4144812" y="3508733"/>
            <a:ext cx="514905" cy="370571"/>
          </a:xfrm>
          <a:prstGeom prst="rightArrow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007061273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5C451E9-E329-4E30-9EE3-CE228140E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ja-JP" altLang="en-US" dirty="0"/>
              <a:t>３　ナンバー照合</a:t>
            </a:r>
            <a:endParaRPr kumimoji="1" lang="ja-JP" altLang="en-US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607952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00"/>
    </mc:Choice>
    <mc:Fallback xmlns="">
      <p:transition spd="slow" advTm="4000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334413-7ED9-3E03-B06B-E7FDB351D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780A840E-9FC3-791F-391F-40943B5164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3-1</a:t>
            </a:r>
            <a:r>
              <a:rPr lang="ja-JP" altLang="en-US" dirty="0"/>
              <a:t>　登録ナンバーリスト設定 </a:t>
            </a:r>
            <a:r>
              <a:rPr lang="en-US" altLang="ja-JP" dirty="0"/>
              <a:t>(1/2)</a:t>
            </a:r>
            <a:endParaRPr kumimoji="1" lang="ja-JP" altLang="en-US" dirty="0"/>
          </a:p>
        </p:txBody>
      </p:sp>
      <p:sp>
        <p:nvSpPr>
          <p:cNvPr id="26" name="テキスト ボックス 25">
            <a:extLst>
              <a:ext uri="{FF2B5EF4-FFF2-40B4-BE49-F238E27FC236}">
                <a16:creationId xmlns:a16="http://schemas.microsoft.com/office/drawing/2014/main" id="{D5806A4E-0AD4-46ED-3B40-5853EF34BE2E}"/>
              </a:ext>
            </a:extLst>
          </p:cNvPr>
          <p:cNvSpPr txBox="1"/>
          <p:nvPr/>
        </p:nvSpPr>
        <p:spPr>
          <a:xfrm>
            <a:off x="373217" y="574774"/>
            <a:ext cx="11018202" cy="393064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1400" b="1" dirty="0">
                <a:latin typeface="+mn-ea"/>
                <a:ea typeface="+mn-ea"/>
              </a:rPr>
              <a:t>ナンバー照合を行うには、照合対象となる車両のナンバー情報を予め登録する必要があります。</a:t>
            </a:r>
            <a:br>
              <a:rPr lang="en-US" altLang="ja-JP" sz="1400" b="1" dirty="0">
                <a:latin typeface="+mn-ea"/>
                <a:ea typeface="+mn-ea"/>
              </a:rPr>
            </a:br>
            <a:r>
              <a:rPr lang="ja-JP" altLang="en-US" sz="1400" b="1" dirty="0">
                <a:latin typeface="+mn-ea"/>
                <a:ea typeface="+mn-ea"/>
              </a:rPr>
              <a:t>登録方法は手動、</a:t>
            </a:r>
            <a:r>
              <a:rPr lang="en-US" altLang="ja-JP" sz="1400" b="1" dirty="0">
                <a:latin typeface="+mn-ea"/>
                <a:ea typeface="+mn-ea"/>
              </a:rPr>
              <a:t>CSV</a:t>
            </a:r>
            <a:r>
              <a:rPr lang="ja-JP" altLang="en-US" sz="1400" b="1" dirty="0">
                <a:latin typeface="+mn-ea"/>
                <a:ea typeface="+mn-ea"/>
              </a:rPr>
              <a:t>入力、認識情報やアラーム情報のリストから登録、の３つの方法があります。</a:t>
            </a:r>
            <a:endParaRPr lang="en-US" altLang="ja-JP" sz="1400" b="1" dirty="0">
              <a:latin typeface="+mn-ea"/>
              <a:ea typeface="+mn-ea"/>
            </a:endParaRPr>
          </a:p>
        </p:txBody>
      </p:sp>
      <p:sp>
        <p:nvSpPr>
          <p:cNvPr id="27" name="テキスト ボックス 26">
            <a:extLst>
              <a:ext uri="{FF2B5EF4-FFF2-40B4-BE49-F238E27FC236}">
                <a16:creationId xmlns:a16="http://schemas.microsoft.com/office/drawing/2014/main" id="{B0DE5C01-49D6-A97E-F67D-7EB4BE003737}"/>
              </a:ext>
            </a:extLst>
          </p:cNvPr>
          <p:cNvSpPr txBox="1"/>
          <p:nvPr/>
        </p:nvSpPr>
        <p:spPr>
          <a:xfrm>
            <a:off x="335058" y="1428392"/>
            <a:ext cx="4471375" cy="4668838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ナンバーキャッチ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設定画面の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「登録ナンバーリスト設定」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タブをクリック。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初期状態では「登録ナンバーなし」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(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空のリスト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)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が登録されています。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リストは最大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10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件まで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初回登録時は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「登録ナンバーなし」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を選択。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新リストを追加する場合は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「追加」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 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登録ナンバーリスト名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を入力。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最大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16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文字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400" b="1" dirty="0">
                <a:solidFill>
                  <a:schemeClr val="tx2"/>
                </a:solidFill>
                <a:latin typeface="+mj-ea"/>
                <a:ea typeface="+mj-ea"/>
              </a:rPr>
              <a:t>▶手動で１件ずつ登録する場合</a:t>
            </a:r>
            <a:endParaRPr lang="en-US" altLang="ja-JP" sz="1400" b="1" dirty="0">
              <a:solidFill>
                <a:schemeClr val="tx2"/>
              </a:solidFill>
              <a:latin typeface="+mj-ea"/>
              <a:ea typeface="+mj-ea"/>
            </a:endParaRPr>
          </a:p>
          <a:p>
            <a:pPr algn="l"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「登録ナンバの追加」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⑤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登録する車両のナンバー情報の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「陸事」「車種」「用途」「一連番号」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を入力。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⑥ 照合動作に有効期限を設ける場合は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「有効期限」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とする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日時を入力。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⑦ 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登録する車両についての関連情報等も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登録する場合は、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「付帯情報」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を入力。　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最大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4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項目、各最大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12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文字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⑧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 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登録する車両についての画像も登録する場合は、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「参照」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をクリックし、登録する画像ファイルを選択。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※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画像形式は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、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jpg, </a:t>
            </a:r>
            <a:r>
              <a:rPr kumimoji="1" lang="en-US" altLang="ja-JP" sz="12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png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, bmp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サイズは、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127KB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以下</a:t>
            </a:r>
            <a:b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b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⑨ 続けて登録する場合は④～⑧を繰り返し。最後に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「設定保存」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28" name="図 27">
            <a:extLst>
              <a:ext uri="{FF2B5EF4-FFF2-40B4-BE49-F238E27FC236}">
                <a16:creationId xmlns:a16="http://schemas.microsoft.com/office/drawing/2014/main" id="{3A25589D-106F-3BE9-B260-F71601B3F1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0905" y="1428392"/>
            <a:ext cx="5562739" cy="3385105"/>
          </a:xfrm>
          <a:prstGeom prst="rect">
            <a:avLst/>
          </a:prstGeom>
        </p:spPr>
      </p:pic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75A7F63C-9869-7372-6D2E-213AB01A271E}"/>
              </a:ext>
            </a:extLst>
          </p:cNvPr>
          <p:cNvSpPr txBox="1"/>
          <p:nvPr/>
        </p:nvSpPr>
        <p:spPr>
          <a:xfrm>
            <a:off x="5809351" y="4894850"/>
            <a:ext cx="6014294" cy="128078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ctr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【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注意事項</a:t>
            </a:r>
            <a:r>
              <a:rPr kumimoji="1" lang="en-US" altLang="ja-JP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】</a:t>
            </a:r>
          </a:p>
          <a:p>
            <a:pPr algn="l"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・ナンバーの登録は、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リスト、</a:t>
            </a:r>
            <a:r>
              <a:rPr kumimoji="1"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リストあたり最大</a:t>
            </a:r>
            <a:r>
              <a:rPr kumimoji="1"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25,000</a:t>
            </a:r>
            <a:r>
              <a:rPr kumimoji="1"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</a:t>
            </a: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までできます。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画像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を登録できるナンバーは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最大</a:t>
            </a:r>
            <a:r>
              <a:rPr lang="en-US" altLang="ja-JP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5,000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件</a:t>
            </a: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までです。</a:t>
            </a:r>
            <a:endParaRPr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kumimoji="1"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・「陸事」のみ入力したナンバーリストを作成すれば、「陸事」単位での照合も可能です。</a:t>
            </a:r>
            <a:endParaRPr kumimoji="1" lang="en-US" altLang="ja-JP" sz="10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・</a:t>
            </a:r>
            <a:r>
              <a:rPr lang="ja-JP" altLang="en-US" sz="10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付帯情報や画像に個人情報を登録した場合、お客様において法令が求める対応が必要となります。</a:t>
            </a:r>
            <a:endParaRPr lang="en-US" altLang="ja-JP" sz="1000" b="1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0" name="四角形: 角を丸くする 29">
            <a:extLst>
              <a:ext uri="{FF2B5EF4-FFF2-40B4-BE49-F238E27FC236}">
                <a16:creationId xmlns:a16="http://schemas.microsoft.com/office/drawing/2014/main" id="{35A66FF5-26A8-725B-D783-BE2AFD6E1820}"/>
              </a:ext>
            </a:extLst>
          </p:cNvPr>
          <p:cNvSpPr/>
          <p:nvPr/>
        </p:nvSpPr>
        <p:spPr>
          <a:xfrm>
            <a:off x="6953451" y="1397055"/>
            <a:ext cx="559436" cy="158793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1" name="正方形/長方形 30">
            <a:extLst>
              <a:ext uri="{FF2B5EF4-FFF2-40B4-BE49-F238E27FC236}">
                <a16:creationId xmlns:a16="http://schemas.microsoft.com/office/drawing/2014/main" id="{F08BEABD-922B-46F5-F9F3-9CC9A14B4969}"/>
              </a:ext>
            </a:extLst>
          </p:cNvPr>
          <p:cNvSpPr/>
          <p:nvPr/>
        </p:nvSpPr>
        <p:spPr>
          <a:xfrm>
            <a:off x="6575526" y="1247258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32" name="四角形: 角を丸くする 31">
            <a:extLst>
              <a:ext uri="{FF2B5EF4-FFF2-40B4-BE49-F238E27FC236}">
                <a16:creationId xmlns:a16="http://schemas.microsoft.com/office/drawing/2014/main" id="{65E0BD4F-C412-E385-2613-126AD72A67D4}"/>
              </a:ext>
            </a:extLst>
          </p:cNvPr>
          <p:cNvSpPr/>
          <p:nvPr/>
        </p:nvSpPr>
        <p:spPr>
          <a:xfrm>
            <a:off x="6263328" y="1766463"/>
            <a:ext cx="744610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3" name="正方形/長方形 32">
            <a:extLst>
              <a:ext uri="{FF2B5EF4-FFF2-40B4-BE49-F238E27FC236}">
                <a16:creationId xmlns:a16="http://schemas.microsoft.com/office/drawing/2014/main" id="{1BA990E6-8F18-A304-5BFD-8A4DC1FDE946}"/>
              </a:ext>
            </a:extLst>
          </p:cNvPr>
          <p:cNvSpPr/>
          <p:nvPr/>
        </p:nvSpPr>
        <p:spPr>
          <a:xfrm>
            <a:off x="6102551" y="146618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34" name="四角形: 角を丸くする 33">
            <a:extLst>
              <a:ext uri="{FF2B5EF4-FFF2-40B4-BE49-F238E27FC236}">
                <a16:creationId xmlns:a16="http://schemas.microsoft.com/office/drawing/2014/main" id="{8F6E41EE-164C-BAFD-765F-885FAACC185B}"/>
              </a:ext>
            </a:extLst>
          </p:cNvPr>
          <p:cNvSpPr/>
          <p:nvPr/>
        </p:nvSpPr>
        <p:spPr>
          <a:xfrm>
            <a:off x="7042821" y="1688145"/>
            <a:ext cx="676918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5" name="正方形/長方形 34">
            <a:extLst>
              <a:ext uri="{FF2B5EF4-FFF2-40B4-BE49-F238E27FC236}">
                <a16:creationId xmlns:a16="http://schemas.microsoft.com/office/drawing/2014/main" id="{7C79E59E-6E1D-E27F-C76C-4BD58BD2A1B8}"/>
              </a:ext>
            </a:extLst>
          </p:cNvPr>
          <p:cNvSpPr/>
          <p:nvPr/>
        </p:nvSpPr>
        <p:spPr>
          <a:xfrm>
            <a:off x="7583927" y="154238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D4AE5098-6114-C421-87BA-EB2837B9CD6E}"/>
              </a:ext>
            </a:extLst>
          </p:cNvPr>
          <p:cNvSpPr/>
          <p:nvPr/>
        </p:nvSpPr>
        <p:spPr>
          <a:xfrm>
            <a:off x="7042821" y="4371038"/>
            <a:ext cx="676918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正方形/長方形 36">
            <a:extLst>
              <a:ext uri="{FF2B5EF4-FFF2-40B4-BE49-F238E27FC236}">
                <a16:creationId xmlns:a16="http://schemas.microsoft.com/office/drawing/2014/main" id="{8EF6EE35-8C2E-1023-FD8C-2201AB9F76F5}"/>
              </a:ext>
            </a:extLst>
          </p:cNvPr>
          <p:cNvSpPr/>
          <p:nvPr/>
        </p:nvSpPr>
        <p:spPr>
          <a:xfrm>
            <a:off x="6669411" y="4224447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36F1143C-8828-7D4F-87E8-8D56E1AA30FB}"/>
              </a:ext>
            </a:extLst>
          </p:cNvPr>
          <p:cNvSpPr/>
          <p:nvPr/>
        </p:nvSpPr>
        <p:spPr>
          <a:xfrm>
            <a:off x="7288984" y="2496267"/>
            <a:ext cx="1319122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1E86A096-4B5E-4F4C-42C1-D9FC64E18A05}"/>
              </a:ext>
            </a:extLst>
          </p:cNvPr>
          <p:cNvSpPr/>
          <p:nvPr/>
        </p:nvSpPr>
        <p:spPr>
          <a:xfrm>
            <a:off x="8635556" y="2496267"/>
            <a:ext cx="559436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0" name="四角形: 角を丸くする 39">
            <a:extLst>
              <a:ext uri="{FF2B5EF4-FFF2-40B4-BE49-F238E27FC236}">
                <a16:creationId xmlns:a16="http://schemas.microsoft.com/office/drawing/2014/main" id="{05C1CBCC-55A7-3356-6788-592049858FE0}"/>
              </a:ext>
            </a:extLst>
          </p:cNvPr>
          <p:cNvSpPr/>
          <p:nvPr/>
        </p:nvSpPr>
        <p:spPr>
          <a:xfrm>
            <a:off x="9237345" y="2496267"/>
            <a:ext cx="1319122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1" name="四角形: 角を丸くする 40">
            <a:extLst>
              <a:ext uri="{FF2B5EF4-FFF2-40B4-BE49-F238E27FC236}">
                <a16:creationId xmlns:a16="http://schemas.microsoft.com/office/drawing/2014/main" id="{9E1299D7-85BF-E3F2-BE69-36D580AFBE55}"/>
              </a:ext>
            </a:extLst>
          </p:cNvPr>
          <p:cNvSpPr/>
          <p:nvPr/>
        </p:nvSpPr>
        <p:spPr>
          <a:xfrm>
            <a:off x="11095146" y="2496267"/>
            <a:ext cx="315787" cy="131234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2" name="正方形/長方形 41">
            <a:extLst>
              <a:ext uri="{FF2B5EF4-FFF2-40B4-BE49-F238E27FC236}">
                <a16:creationId xmlns:a16="http://schemas.microsoft.com/office/drawing/2014/main" id="{1C7B3354-317C-70BA-D189-CE694C7EE0DB}"/>
              </a:ext>
            </a:extLst>
          </p:cNvPr>
          <p:cNvSpPr/>
          <p:nvPr/>
        </p:nvSpPr>
        <p:spPr>
          <a:xfrm>
            <a:off x="7696809" y="217573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3" name="正方形/長方形 42">
            <a:extLst>
              <a:ext uri="{FF2B5EF4-FFF2-40B4-BE49-F238E27FC236}">
                <a16:creationId xmlns:a16="http://schemas.microsoft.com/office/drawing/2014/main" id="{138D87F0-A7AF-94F5-8023-7D04E1AC8D07}"/>
              </a:ext>
            </a:extLst>
          </p:cNvPr>
          <p:cNvSpPr/>
          <p:nvPr/>
        </p:nvSpPr>
        <p:spPr>
          <a:xfrm>
            <a:off x="8668956" y="217573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⑤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EA2A30B4-81AD-F214-F00C-85C88A629CFB}"/>
              </a:ext>
            </a:extLst>
          </p:cNvPr>
          <p:cNvSpPr/>
          <p:nvPr/>
        </p:nvSpPr>
        <p:spPr>
          <a:xfrm>
            <a:off x="9619033" y="217573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⑥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65A8D559-582D-A169-D8F5-F442146CD3FE}"/>
              </a:ext>
            </a:extLst>
          </p:cNvPr>
          <p:cNvSpPr/>
          <p:nvPr/>
        </p:nvSpPr>
        <p:spPr>
          <a:xfrm>
            <a:off x="10980508" y="2175739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⑦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0310954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6604A1-F9A4-2FF0-DC0D-286B9ED625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B4047D7-3B61-EF51-B8AE-C7099CD72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sz="1800" dirty="0"/>
              <a:t>3-1</a:t>
            </a:r>
            <a:r>
              <a:rPr lang="ja-JP" altLang="en-US" dirty="0"/>
              <a:t>　登録ナンバーリスト設定 </a:t>
            </a:r>
            <a:r>
              <a:rPr lang="en-US" altLang="ja-JP" dirty="0"/>
              <a:t>(2/2)</a:t>
            </a:r>
            <a:endParaRPr kumimoji="1" lang="ja-JP" altLang="en-US" dirty="0"/>
          </a:p>
        </p:txBody>
      </p:sp>
      <p:sp>
        <p:nvSpPr>
          <p:cNvPr id="31" name="テキスト ボックス 30">
            <a:extLst>
              <a:ext uri="{FF2B5EF4-FFF2-40B4-BE49-F238E27FC236}">
                <a16:creationId xmlns:a16="http://schemas.microsoft.com/office/drawing/2014/main" id="{3E0A0FC9-8243-0B4E-4E5E-38569FB9D7B0}"/>
              </a:ext>
            </a:extLst>
          </p:cNvPr>
          <p:cNvSpPr txBox="1"/>
          <p:nvPr/>
        </p:nvSpPr>
        <p:spPr>
          <a:xfrm>
            <a:off x="363136" y="861624"/>
            <a:ext cx="4586570" cy="4015175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400" b="1" dirty="0">
                <a:solidFill>
                  <a:schemeClr val="tx2"/>
                </a:solidFill>
                <a:latin typeface="+mj-ea"/>
                <a:ea typeface="+mj-ea"/>
              </a:rPr>
              <a:t>▶</a:t>
            </a:r>
            <a:r>
              <a:rPr lang="en-US" altLang="ja-JP" sz="1400" b="1" dirty="0">
                <a:solidFill>
                  <a:schemeClr val="tx2"/>
                </a:solidFill>
                <a:latin typeface="+mj-ea"/>
                <a:ea typeface="+mj-ea"/>
              </a:rPr>
              <a:t>CSV</a:t>
            </a:r>
            <a:r>
              <a:rPr lang="ja-JP" altLang="en-US" sz="1400" b="1" dirty="0">
                <a:solidFill>
                  <a:schemeClr val="tx2"/>
                </a:solidFill>
                <a:latin typeface="+mj-ea"/>
                <a:ea typeface="+mj-ea"/>
              </a:rPr>
              <a:t>ファイルで一括登録する場合</a:t>
            </a:r>
            <a:endParaRPr lang="en-US" altLang="ja-JP" sz="1400" b="1" dirty="0">
              <a:solidFill>
                <a:schemeClr val="tx2"/>
              </a:solidFill>
              <a:latin typeface="+mj-ea"/>
              <a:ea typeface="+mj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① 登録先の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登録ナンバーリストを選択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。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新規リストとする場合は</a:t>
            </a:r>
            <a:r>
              <a:rPr kumimoji="1"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「追加」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②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</a:t>
            </a:r>
            <a:r>
              <a:rPr lang="en-US" altLang="ja-JP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CSV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入力」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kumimoji="1" lang="en-US" altLang="ja-JP" sz="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③ リストに登録ナンバーが存在する場合は、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現在の情報に上書き</a:t>
            </a:r>
            <a: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(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現内容は削除</a:t>
            </a:r>
            <a: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)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するか追加するかを選択。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上書き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の場合：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</a:t>
            </a:r>
            <a:r>
              <a:rPr lang="en-US" altLang="ja-JP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OK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b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　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追加　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の場合：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「キャンセル」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</a:t>
            </a:r>
            <a:endParaRPr lang="en-US" altLang="ja-JP" sz="6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2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④ 別のファイルからも追加登録する場合は②～③を繰り返し</a:t>
            </a:r>
            <a:br>
              <a:rPr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 最後に</a:t>
            </a:r>
            <a:r>
              <a:rPr lang="ja-JP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「設定保存」</a:t>
            </a: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をクリック。</a:t>
            </a: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endParaRPr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  <a:p>
            <a:pPr>
              <a:lnSpc>
                <a:spcPct val="110000"/>
              </a:lnSpc>
              <a:spcAft>
                <a:spcPts val="600"/>
              </a:spcAft>
            </a:pPr>
            <a:r>
              <a:rPr lang="ja-JP" altLang="en-US" sz="1400" b="1" dirty="0">
                <a:solidFill>
                  <a:schemeClr val="tx2"/>
                </a:solidFill>
                <a:latin typeface="+mj-ea"/>
                <a:ea typeface="+mj-ea"/>
              </a:rPr>
              <a:t>▶認識情報やアラームリストから登録する場合</a:t>
            </a:r>
            <a:endParaRPr lang="en-US" altLang="ja-JP" sz="1400" b="1" dirty="0">
              <a:solidFill>
                <a:schemeClr val="tx2"/>
              </a:solidFill>
              <a:latin typeface="+mj-ea"/>
              <a:ea typeface="+mj-ea"/>
            </a:endParaRPr>
          </a:p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</a:t>
            </a: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別ページの「ナンバー認識情報表示・検索」や</a:t>
            </a:r>
            <a:br>
              <a:rPr kumimoji="1" lang="en-US" altLang="ja-JP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</a:br>
            <a:r>
              <a:rPr kumimoji="1" lang="ja-JP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  <a:ea typeface="+mn-ea"/>
              </a:rPr>
              <a:t>　「アラームリスト表示・検索」の項目を参照</a:t>
            </a:r>
            <a:endParaRPr kumimoji="1" lang="en-US" altLang="ja-JP" sz="1200" dirty="0">
              <a:solidFill>
                <a:schemeClr val="tx1">
                  <a:lumMod val="75000"/>
                  <a:lumOff val="25000"/>
                </a:schemeClr>
              </a:solidFill>
              <a:latin typeface="+mn-ea"/>
              <a:ea typeface="+mn-ea"/>
            </a:endParaRPr>
          </a:p>
        </p:txBody>
      </p:sp>
      <p:pic>
        <p:nvPicPr>
          <p:cNvPr id="32" name="図 31">
            <a:extLst>
              <a:ext uri="{FF2B5EF4-FFF2-40B4-BE49-F238E27FC236}">
                <a16:creationId xmlns:a16="http://schemas.microsoft.com/office/drawing/2014/main" id="{ACFF9013-2C04-ACC8-37B9-7EE85EFA1A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9369" y="861624"/>
            <a:ext cx="6133831" cy="3728785"/>
          </a:xfrm>
          <a:prstGeom prst="rect">
            <a:avLst/>
          </a:prstGeom>
        </p:spPr>
      </p:pic>
      <p:sp>
        <p:nvSpPr>
          <p:cNvPr id="33" name="テキスト ボックス 32">
            <a:extLst>
              <a:ext uri="{FF2B5EF4-FFF2-40B4-BE49-F238E27FC236}">
                <a16:creationId xmlns:a16="http://schemas.microsoft.com/office/drawing/2014/main" id="{172C7062-3F4C-4813-608D-32E26A6F6474}"/>
              </a:ext>
            </a:extLst>
          </p:cNvPr>
          <p:cNvSpPr txBox="1"/>
          <p:nvPr/>
        </p:nvSpPr>
        <p:spPr>
          <a:xfrm>
            <a:off x="363136" y="4647062"/>
            <a:ext cx="11098214" cy="1927592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solidFill>
              <a:schemeClr val="bg1">
                <a:lumMod val="95000"/>
              </a:schemeClr>
            </a:solidFill>
          </a:ln>
        </p:spPr>
        <p:txBody>
          <a:bodyPr wrap="square" tIns="90000" bIns="90000" rtlCol="0" anchor="t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1200" b="1" dirty="0">
                <a:latin typeface="+mj-ea"/>
                <a:ea typeface="+mj-ea"/>
              </a:rPr>
              <a:t>■ </a:t>
            </a:r>
            <a:r>
              <a:rPr kumimoji="1" lang="en-US" altLang="ja-JP" sz="1200" b="1" dirty="0">
                <a:latin typeface="+mj-ea"/>
                <a:ea typeface="+mj-ea"/>
              </a:rPr>
              <a:t>CSV</a:t>
            </a:r>
            <a:r>
              <a:rPr kumimoji="1" lang="ja-JP" altLang="en-US" sz="1200" b="1" dirty="0">
                <a:latin typeface="+mj-ea"/>
                <a:ea typeface="+mj-ea"/>
              </a:rPr>
              <a:t>入力例</a:t>
            </a:r>
            <a:r>
              <a:rPr lang="ja-JP" altLang="en-US" sz="1200" b="1" dirty="0">
                <a:latin typeface="+mj-ea"/>
                <a:ea typeface="+mj-ea"/>
              </a:rPr>
              <a:t>　</a:t>
            </a:r>
            <a:r>
              <a:rPr lang="en-US" altLang="ja-JP" sz="1000" dirty="0">
                <a:latin typeface="+mn-ea"/>
                <a:ea typeface="+mn-ea"/>
              </a:rPr>
              <a:t>※</a:t>
            </a:r>
            <a:r>
              <a:rPr kumimoji="1" lang="ja-JP" altLang="en-US" sz="1000" dirty="0">
                <a:latin typeface="+mn-ea"/>
                <a:ea typeface="+mn-ea"/>
              </a:rPr>
              <a:t>画像は</a:t>
            </a:r>
            <a:r>
              <a:rPr kumimoji="1" lang="en-US" altLang="ja-JP" sz="1000" dirty="0">
                <a:latin typeface="+mn-ea"/>
                <a:ea typeface="+mn-ea"/>
              </a:rPr>
              <a:t>CSV</a:t>
            </a:r>
            <a:r>
              <a:rPr kumimoji="1" lang="ja-JP" altLang="en-US" sz="1000" dirty="0">
                <a:latin typeface="+mn-ea"/>
                <a:ea typeface="+mn-ea"/>
              </a:rPr>
              <a:t>入力の対象外です。</a:t>
            </a:r>
            <a:endParaRPr kumimoji="1" lang="en-US" altLang="ja-JP" sz="10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lang="en-US" altLang="ja-JP" sz="1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en-US" altLang="ja-JP" sz="1000" dirty="0">
                <a:latin typeface="+mn-ea"/>
                <a:ea typeface="+mn-ea"/>
              </a:rPr>
              <a:t>※</a:t>
            </a:r>
            <a:r>
              <a:rPr lang="ja-JP" altLang="en-US" sz="1000" dirty="0">
                <a:latin typeface="+mn-ea"/>
                <a:ea typeface="+mn-ea"/>
              </a:rPr>
              <a:t> 入力時の注意事項：</a:t>
            </a:r>
            <a:endParaRPr lang="en-US" altLang="ja-JP" sz="10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000" dirty="0">
                <a:latin typeface="+mn-ea"/>
                <a:ea typeface="+mn-ea"/>
              </a:rPr>
              <a:t>・有効期限空欄で</a:t>
            </a:r>
            <a:r>
              <a:rPr lang="en-US" altLang="ja-JP" sz="1000" dirty="0">
                <a:latin typeface="+mn-ea"/>
                <a:ea typeface="+mn-ea"/>
              </a:rPr>
              <a:t>CSV</a:t>
            </a:r>
            <a:r>
              <a:rPr lang="ja-JP" altLang="en-US" sz="1000" dirty="0">
                <a:latin typeface="+mn-ea"/>
                <a:ea typeface="+mn-ea"/>
              </a:rPr>
              <a:t>入力すると </a:t>
            </a:r>
            <a:r>
              <a:rPr lang="en-US" altLang="ja-JP" sz="1000" dirty="0">
                <a:latin typeface="+mn-ea"/>
                <a:ea typeface="+mn-ea"/>
              </a:rPr>
              <a:t>…</a:t>
            </a:r>
            <a:r>
              <a:rPr lang="ja-JP" altLang="en-US" sz="1000" dirty="0">
                <a:latin typeface="+mn-ea"/>
                <a:ea typeface="+mn-ea"/>
              </a:rPr>
              <a:t> デフォルト値「</a:t>
            </a:r>
            <a:r>
              <a:rPr lang="en-US" altLang="ja-JP" sz="1000" dirty="0">
                <a:latin typeface="+mn-ea"/>
                <a:ea typeface="+mn-ea"/>
              </a:rPr>
              <a:t>2034/12/31 23:59</a:t>
            </a:r>
            <a:r>
              <a:rPr lang="ja-JP" altLang="en-US" sz="1000" dirty="0">
                <a:latin typeface="+mn-ea"/>
                <a:ea typeface="+mn-ea"/>
              </a:rPr>
              <a:t>」で自動登録</a:t>
            </a:r>
            <a:endParaRPr lang="en-US" altLang="ja-JP" sz="10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r>
              <a:rPr lang="ja-JP" altLang="en-US" sz="1000" dirty="0">
                <a:latin typeface="+mn-ea"/>
                <a:ea typeface="+mn-ea"/>
              </a:rPr>
              <a:t>・全角</a:t>
            </a:r>
            <a:r>
              <a:rPr lang="en-US" altLang="ja-JP" sz="1000" dirty="0">
                <a:latin typeface="+mn-ea"/>
                <a:ea typeface="+mn-ea"/>
              </a:rPr>
              <a:t>/</a:t>
            </a:r>
            <a:r>
              <a:rPr lang="ja-JP" altLang="en-US" sz="1000" dirty="0">
                <a:latin typeface="+mn-ea"/>
                <a:ea typeface="+mn-ea"/>
              </a:rPr>
              <a:t>半角の区別について </a:t>
            </a:r>
            <a:r>
              <a:rPr lang="en-US" altLang="ja-JP" sz="1000" dirty="0">
                <a:latin typeface="+mn-ea"/>
                <a:ea typeface="+mn-ea"/>
              </a:rPr>
              <a:t>… </a:t>
            </a:r>
            <a:r>
              <a:rPr lang="ja-JP" altLang="en-US" sz="1000" dirty="0">
                <a:latin typeface="+mn-ea"/>
                <a:ea typeface="+mn-ea"/>
              </a:rPr>
              <a:t>②車種：全角でも半角でも可　④一連番号：全角でも半角でも可　有効期限：全角入力するとデフォルト値が反映　付帯情報：全角半角混在でも可</a:t>
            </a:r>
            <a:endParaRPr lang="en-US" altLang="ja-JP" sz="1200" dirty="0">
              <a:latin typeface="+mn-ea"/>
              <a:ea typeface="+mn-ea"/>
            </a:endParaRPr>
          </a:p>
          <a:p>
            <a:pPr algn="l">
              <a:spcAft>
                <a:spcPts val="600"/>
              </a:spcAft>
            </a:pPr>
            <a:endParaRPr kumimoji="1" lang="en-US" altLang="ja-JP" sz="1200" dirty="0">
              <a:latin typeface="+mn-ea"/>
              <a:ea typeface="+mn-ea"/>
            </a:endParaRPr>
          </a:p>
        </p:txBody>
      </p:sp>
      <p:graphicFrame>
        <p:nvGraphicFramePr>
          <p:cNvPr id="34" name="表 33">
            <a:extLst>
              <a:ext uri="{FF2B5EF4-FFF2-40B4-BE49-F238E27FC236}">
                <a16:creationId xmlns:a16="http://schemas.microsoft.com/office/drawing/2014/main" id="{C060E95E-1D36-0C94-16DE-322EBDD559C2}"/>
              </a:ext>
            </a:extLst>
          </p:cNvPr>
          <p:cNvGraphicFramePr>
            <a:graphicFrameLocks noGrp="1"/>
          </p:cNvGraphicFramePr>
          <p:nvPr/>
        </p:nvGraphicFramePr>
        <p:xfrm>
          <a:off x="642751" y="5085209"/>
          <a:ext cx="7113248" cy="64548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9396">
                  <a:extLst>
                    <a:ext uri="{9D8B030D-6E8A-4147-A177-3AD203B41FA5}">
                      <a16:colId xmlns:a16="http://schemas.microsoft.com/office/drawing/2014/main" val="1689535608"/>
                    </a:ext>
                  </a:extLst>
                </a:gridCol>
                <a:gridCol w="319396">
                  <a:extLst>
                    <a:ext uri="{9D8B030D-6E8A-4147-A177-3AD203B41FA5}">
                      <a16:colId xmlns:a16="http://schemas.microsoft.com/office/drawing/2014/main" val="2561541517"/>
                    </a:ext>
                  </a:extLst>
                </a:gridCol>
                <a:gridCol w="1238309">
                  <a:extLst>
                    <a:ext uri="{9D8B030D-6E8A-4147-A177-3AD203B41FA5}">
                      <a16:colId xmlns:a16="http://schemas.microsoft.com/office/drawing/2014/main" val="947121844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2077274859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330502904"/>
                    </a:ext>
                  </a:extLst>
                </a:gridCol>
                <a:gridCol w="505788">
                  <a:extLst>
                    <a:ext uri="{9D8B030D-6E8A-4147-A177-3AD203B41FA5}">
                      <a16:colId xmlns:a16="http://schemas.microsoft.com/office/drawing/2014/main" val="2347369434"/>
                    </a:ext>
                  </a:extLst>
                </a:gridCol>
                <a:gridCol w="790611">
                  <a:extLst>
                    <a:ext uri="{9D8B030D-6E8A-4147-A177-3AD203B41FA5}">
                      <a16:colId xmlns:a16="http://schemas.microsoft.com/office/drawing/2014/main" val="3761223305"/>
                    </a:ext>
                  </a:extLst>
                </a:gridCol>
                <a:gridCol w="732043">
                  <a:extLst>
                    <a:ext uri="{9D8B030D-6E8A-4147-A177-3AD203B41FA5}">
                      <a16:colId xmlns:a16="http://schemas.microsoft.com/office/drawing/2014/main" val="3473607822"/>
                    </a:ext>
                  </a:extLst>
                </a:gridCol>
                <a:gridCol w="732043">
                  <a:extLst>
                    <a:ext uri="{9D8B030D-6E8A-4147-A177-3AD203B41FA5}">
                      <a16:colId xmlns:a16="http://schemas.microsoft.com/office/drawing/2014/main" val="2961308790"/>
                    </a:ext>
                  </a:extLst>
                </a:gridCol>
                <a:gridCol w="732043">
                  <a:extLst>
                    <a:ext uri="{9D8B030D-6E8A-4147-A177-3AD203B41FA5}">
                      <a16:colId xmlns:a16="http://schemas.microsoft.com/office/drawing/2014/main" val="219184723"/>
                    </a:ext>
                  </a:extLst>
                </a:gridCol>
                <a:gridCol w="732043">
                  <a:extLst>
                    <a:ext uri="{9D8B030D-6E8A-4147-A177-3AD203B41FA5}">
                      <a16:colId xmlns:a16="http://schemas.microsoft.com/office/drawing/2014/main" val="1034884065"/>
                    </a:ext>
                  </a:extLst>
                </a:gridCol>
              </a:tblGrid>
              <a:tr h="3227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u="none" strike="noStrike" dirty="0">
                          <a:effectLst/>
                          <a:latin typeface="+mj-ea"/>
                          <a:ea typeface="+mj-ea"/>
                        </a:rPr>
                        <a:t>　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有効期限</a:t>
                      </a:r>
                      <a:endParaRPr lang="ja-JP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①陸事</a:t>
                      </a:r>
                      <a:endParaRPr lang="ja-JP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accent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②車種</a:t>
                      </a:r>
                      <a:endParaRPr lang="ja-JP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③用途</a:t>
                      </a:r>
                      <a:endParaRPr lang="ja-JP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④一連番号</a:t>
                      </a:r>
                      <a:endParaRPr lang="ja-JP" altLang="en-US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付帯情報</a:t>
                      </a:r>
                      <a:r>
                        <a:rPr lang="en-US" altLang="ja-JP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1</a:t>
                      </a:r>
                      <a:endParaRPr lang="en-US" altLang="ja-JP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付帯情報</a:t>
                      </a:r>
                      <a:r>
                        <a:rPr lang="en-US" altLang="ja-JP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2</a:t>
                      </a:r>
                      <a:endParaRPr lang="en-US" altLang="ja-JP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付帯情報</a:t>
                      </a:r>
                      <a:r>
                        <a:rPr lang="en-US" altLang="ja-JP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3</a:t>
                      </a:r>
                      <a:endParaRPr lang="en-US" altLang="ja-JP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ja-JP" altLang="en-US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付帯情報</a:t>
                      </a:r>
                      <a:r>
                        <a:rPr lang="en-US" altLang="ja-JP" sz="1100" b="1" u="none" strike="noStrike" dirty="0">
                          <a:solidFill>
                            <a:schemeClr val="bg1"/>
                          </a:solidFill>
                          <a:effectLst/>
                          <a:latin typeface="+mj-ea"/>
                          <a:ea typeface="+mj-ea"/>
                        </a:rPr>
                        <a:t>4</a:t>
                      </a:r>
                      <a:endParaRPr lang="en-US" altLang="ja-JP" sz="1100" b="1" i="0" u="none" strike="noStrike" dirty="0">
                        <a:solidFill>
                          <a:schemeClr val="bg1"/>
                        </a:solidFill>
                        <a:effectLst/>
                        <a:latin typeface="+mj-ea"/>
                        <a:ea typeface="+mj-ea"/>
                      </a:endParaRPr>
                    </a:p>
                  </a:txBody>
                  <a:tcPr marL="7620" marR="7620" marT="7620" marB="0" anchor="ctr">
                    <a:solidFill>
                      <a:schemeClr val="tx1">
                        <a:lumMod val="65000"/>
                        <a:lumOff val="3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87193797"/>
                  </a:ext>
                </a:extLst>
              </a:tr>
              <a:tr h="322740"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空欄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空欄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2034/12/31 23:59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多摩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u="none" strike="noStrike" dirty="0">
                          <a:effectLst/>
                          <a:latin typeface="+mn-ea"/>
                          <a:ea typeface="+mn-ea"/>
                        </a:rPr>
                        <a:t>500</a:t>
                      </a:r>
                      <a:endParaRPr lang="en-US" altLang="ja-JP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ja-JP" altLang="en-US" sz="1100" u="none" strike="noStrike" dirty="0">
                          <a:effectLst/>
                          <a:latin typeface="+mn-ea"/>
                          <a:ea typeface="+mn-ea"/>
                        </a:rPr>
                        <a:t>あ</a:t>
                      </a:r>
                      <a:endParaRPr lang="ja-JP" alt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ja-JP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+mn-ea"/>
                          <a:ea typeface="+mn-ea"/>
                        </a:rPr>
                        <a:t>2020</a:t>
                      </a: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u="none" strike="noStrike" dirty="0">
                          <a:effectLst/>
                          <a:latin typeface="+mn-ea"/>
                          <a:ea typeface="+mn-ea"/>
                        </a:rPr>
                        <a:t>XXX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7620" marR="7620" marT="7620" marB="0"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7664554"/>
                  </a:ext>
                </a:extLst>
              </a:tr>
            </a:tbl>
          </a:graphicData>
        </a:graphic>
      </p:graphicFrame>
      <p:pic>
        <p:nvPicPr>
          <p:cNvPr id="35" name="Picture 2" descr="ナンバープレートの種類・役割とは？分類番号やひらがな等の意味も解説 | MOBY [モビー]">
            <a:extLst>
              <a:ext uri="{FF2B5EF4-FFF2-40B4-BE49-F238E27FC236}">
                <a16:creationId xmlns:a16="http://schemas.microsoft.com/office/drawing/2014/main" id="{EE02C76D-A8A2-1D5A-EE2C-61802475DD2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0" t="16963" r="5325" b="16454"/>
          <a:stretch/>
        </p:blipFill>
        <p:spPr bwMode="auto">
          <a:xfrm>
            <a:off x="8574460" y="4678529"/>
            <a:ext cx="2604596" cy="13357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四角形: 角を丸くする 35">
            <a:extLst>
              <a:ext uri="{FF2B5EF4-FFF2-40B4-BE49-F238E27FC236}">
                <a16:creationId xmlns:a16="http://schemas.microsoft.com/office/drawing/2014/main" id="{C2807455-471B-348C-D850-685C8B5568E2}"/>
              </a:ext>
            </a:extLst>
          </p:cNvPr>
          <p:cNvSpPr/>
          <p:nvPr/>
        </p:nvSpPr>
        <p:spPr>
          <a:xfrm>
            <a:off x="9114038" y="4800859"/>
            <a:ext cx="834502" cy="360000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7" name="四角形: 角を丸くする 36">
            <a:extLst>
              <a:ext uri="{FF2B5EF4-FFF2-40B4-BE49-F238E27FC236}">
                <a16:creationId xmlns:a16="http://schemas.microsoft.com/office/drawing/2014/main" id="{8D4CBA31-49C7-80E5-58AF-6789E4C3144B}"/>
              </a:ext>
            </a:extLst>
          </p:cNvPr>
          <p:cNvSpPr/>
          <p:nvPr/>
        </p:nvSpPr>
        <p:spPr>
          <a:xfrm>
            <a:off x="9958812" y="4800859"/>
            <a:ext cx="689671" cy="360000"/>
          </a:xfrm>
          <a:prstGeom prst="round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8" name="四角形: 角を丸くする 37">
            <a:extLst>
              <a:ext uri="{FF2B5EF4-FFF2-40B4-BE49-F238E27FC236}">
                <a16:creationId xmlns:a16="http://schemas.microsoft.com/office/drawing/2014/main" id="{62997ABA-2CBA-BB4F-8A1A-C979CCB6694F}"/>
              </a:ext>
            </a:extLst>
          </p:cNvPr>
          <p:cNvSpPr/>
          <p:nvPr/>
        </p:nvSpPr>
        <p:spPr>
          <a:xfrm>
            <a:off x="8695738" y="5367869"/>
            <a:ext cx="428232" cy="383259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39" name="四角形: 角を丸くする 38">
            <a:extLst>
              <a:ext uri="{FF2B5EF4-FFF2-40B4-BE49-F238E27FC236}">
                <a16:creationId xmlns:a16="http://schemas.microsoft.com/office/drawing/2014/main" id="{3D32A396-B217-0955-027B-14CF21112903}"/>
              </a:ext>
            </a:extLst>
          </p:cNvPr>
          <p:cNvSpPr/>
          <p:nvPr/>
        </p:nvSpPr>
        <p:spPr>
          <a:xfrm>
            <a:off x="9132971" y="5220015"/>
            <a:ext cx="1898642" cy="678967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0" name="テキスト ボックス 39">
            <a:extLst>
              <a:ext uri="{FF2B5EF4-FFF2-40B4-BE49-F238E27FC236}">
                <a16:creationId xmlns:a16="http://schemas.microsoft.com/office/drawing/2014/main" id="{F39413D6-C0C2-65A8-35BA-FC6E2C95F07E}"/>
              </a:ext>
            </a:extLst>
          </p:cNvPr>
          <p:cNvSpPr txBox="1"/>
          <p:nvPr/>
        </p:nvSpPr>
        <p:spPr>
          <a:xfrm>
            <a:off x="8713276" y="4754479"/>
            <a:ext cx="452761" cy="452761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2000" b="1" dirty="0">
                <a:solidFill>
                  <a:schemeClr val="accent5"/>
                </a:solidFill>
                <a:latin typeface="+mj-ea"/>
                <a:ea typeface="+mj-ea"/>
              </a:rPr>
              <a:t>①</a:t>
            </a:r>
          </a:p>
        </p:txBody>
      </p:sp>
      <p:sp>
        <p:nvSpPr>
          <p:cNvPr id="41" name="テキスト ボックス 40">
            <a:extLst>
              <a:ext uri="{FF2B5EF4-FFF2-40B4-BE49-F238E27FC236}">
                <a16:creationId xmlns:a16="http://schemas.microsoft.com/office/drawing/2014/main" id="{0AD45D65-C136-C2EE-5FED-1012B2CBF99A}"/>
              </a:ext>
            </a:extLst>
          </p:cNvPr>
          <p:cNvSpPr txBox="1"/>
          <p:nvPr/>
        </p:nvSpPr>
        <p:spPr>
          <a:xfrm>
            <a:off x="10604091" y="4754479"/>
            <a:ext cx="452761" cy="452761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lang="ja-JP" altLang="en-US" sz="2000" b="1" dirty="0">
                <a:solidFill>
                  <a:schemeClr val="accent4"/>
                </a:solidFill>
                <a:latin typeface="+mj-ea"/>
                <a:ea typeface="+mj-ea"/>
              </a:rPr>
              <a:t>②</a:t>
            </a:r>
            <a:endParaRPr kumimoji="1" lang="ja-JP" altLang="en-US" sz="2000" b="1" dirty="0">
              <a:solidFill>
                <a:schemeClr val="accent4"/>
              </a:solidFill>
              <a:latin typeface="+mj-ea"/>
              <a:ea typeface="+mj-ea"/>
            </a:endParaRPr>
          </a:p>
        </p:txBody>
      </p:sp>
      <p:sp>
        <p:nvSpPr>
          <p:cNvPr id="42" name="テキスト ボックス 41">
            <a:extLst>
              <a:ext uri="{FF2B5EF4-FFF2-40B4-BE49-F238E27FC236}">
                <a16:creationId xmlns:a16="http://schemas.microsoft.com/office/drawing/2014/main" id="{D8EED936-FBF9-4D30-C379-D7CDAFB07930}"/>
              </a:ext>
            </a:extLst>
          </p:cNvPr>
          <p:cNvSpPr txBox="1"/>
          <p:nvPr/>
        </p:nvSpPr>
        <p:spPr>
          <a:xfrm>
            <a:off x="8334314" y="5333118"/>
            <a:ext cx="452761" cy="452761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2000" b="1" dirty="0">
                <a:solidFill>
                  <a:schemeClr val="accent2"/>
                </a:solidFill>
                <a:latin typeface="+mj-ea"/>
                <a:ea typeface="+mj-ea"/>
              </a:rPr>
              <a:t>③</a:t>
            </a:r>
          </a:p>
        </p:txBody>
      </p:sp>
      <p:sp>
        <p:nvSpPr>
          <p:cNvPr id="43" name="テキスト ボックス 42">
            <a:extLst>
              <a:ext uri="{FF2B5EF4-FFF2-40B4-BE49-F238E27FC236}">
                <a16:creationId xmlns:a16="http://schemas.microsoft.com/office/drawing/2014/main" id="{D8EBE6A0-4145-BC44-5B2D-13866D5952E0}"/>
              </a:ext>
            </a:extLst>
          </p:cNvPr>
          <p:cNvSpPr txBox="1"/>
          <p:nvPr/>
        </p:nvSpPr>
        <p:spPr>
          <a:xfrm>
            <a:off x="10988489" y="5333118"/>
            <a:ext cx="452761" cy="452761"/>
          </a:xfrm>
          <a:prstGeom prst="rect">
            <a:avLst/>
          </a:prstGeom>
          <a:noFill/>
        </p:spPr>
        <p:txBody>
          <a:bodyPr wrap="none" tIns="90000" bIns="90000" rtlCol="0">
            <a:noAutofit/>
          </a:bodyPr>
          <a:lstStyle/>
          <a:p>
            <a:pPr algn="l">
              <a:spcAft>
                <a:spcPts val="600"/>
              </a:spcAft>
            </a:pPr>
            <a:r>
              <a:rPr kumimoji="1" lang="ja-JP" altLang="en-US" sz="2000" b="1" dirty="0">
                <a:solidFill>
                  <a:schemeClr val="accent1"/>
                </a:solidFill>
                <a:latin typeface="+mj-ea"/>
                <a:ea typeface="+mj-ea"/>
              </a:rPr>
              <a:t>④</a:t>
            </a:r>
          </a:p>
        </p:txBody>
      </p:sp>
      <p:sp>
        <p:nvSpPr>
          <p:cNvPr id="44" name="矢印: 左 43">
            <a:extLst>
              <a:ext uri="{FF2B5EF4-FFF2-40B4-BE49-F238E27FC236}">
                <a16:creationId xmlns:a16="http://schemas.microsoft.com/office/drawing/2014/main" id="{5C04D83D-CB4A-F7B1-A573-3768940875BB}"/>
              </a:ext>
            </a:extLst>
          </p:cNvPr>
          <p:cNvSpPr/>
          <p:nvPr/>
        </p:nvSpPr>
        <p:spPr>
          <a:xfrm>
            <a:off x="7873473" y="5165365"/>
            <a:ext cx="395541" cy="452761"/>
          </a:xfrm>
          <a:prstGeom prst="leftArrow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5" name="四角形: 角を丸くする 44">
            <a:extLst>
              <a:ext uri="{FF2B5EF4-FFF2-40B4-BE49-F238E27FC236}">
                <a16:creationId xmlns:a16="http://schemas.microsoft.com/office/drawing/2014/main" id="{A533D70A-8244-A69B-C549-DDD0C9BD6294}"/>
              </a:ext>
            </a:extLst>
          </p:cNvPr>
          <p:cNvSpPr/>
          <p:nvPr/>
        </p:nvSpPr>
        <p:spPr>
          <a:xfrm>
            <a:off x="5344851" y="1246226"/>
            <a:ext cx="819071" cy="14435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8C9DEC6B-F992-FDB9-E268-3193F757E04C}"/>
              </a:ext>
            </a:extLst>
          </p:cNvPr>
          <p:cNvSpPr/>
          <p:nvPr/>
        </p:nvSpPr>
        <p:spPr>
          <a:xfrm>
            <a:off x="6027549" y="1111796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①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7" name="四角形: 角を丸くする 46">
            <a:extLst>
              <a:ext uri="{FF2B5EF4-FFF2-40B4-BE49-F238E27FC236}">
                <a16:creationId xmlns:a16="http://schemas.microsoft.com/office/drawing/2014/main" id="{6FD45552-7326-9A39-CF78-1A1BA43A9ED0}"/>
              </a:ext>
            </a:extLst>
          </p:cNvPr>
          <p:cNvSpPr/>
          <p:nvPr/>
        </p:nvSpPr>
        <p:spPr>
          <a:xfrm>
            <a:off x="7020705" y="4241244"/>
            <a:ext cx="676918" cy="14435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F5FBD2CB-E35E-BAE1-6045-8A306D353CEA}"/>
              </a:ext>
            </a:extLst>
          </p:cNvPr>
          <p:cNvSpPr/>
          <p:nvPr/>
        </p:nvSpPr>
        <p:spPr>
          <a:xfrm>
            <a:off x="6629785" y="410500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②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49" name="四角形: 角を丸くする 48">
            <a:extLst>
              <a:ext uri="{FF2B5EF4-FFF2-40B4-BE49-F238E27FC236}">
                <a16:creationId xmlns:a16="http://schemas.microsoft.com/office/drawing/2014/main" id="{6798A22F-6E6D-612D-A6BD-3D10C1E95662}"/>
              </a:ext>
            </a:extLst>
          </p:cNvPr>
          <p:cNvSpPr/>
          <p:nvPr/>
        </p:nvSpPr>
        <p:spPr>
          <a:xfrm>
            <a:off x="7442941" y="2738716"/>
            <a:ext cx="676918" cy="14435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D931F3E2-CD99-FF4C-7755-BB281C515447}"/>
              </a:ext>
            </a:extLst>
          </p:cNvPr>
          <p:cNvSpPr/>
          <p:nvPr/>
        </p:nvSpPr>
        <p:spPr>
          <a:xfrm>
            <a:off x="7031010" y="2604056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③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1" name="四角形: 角を丸くする 50">
            <a:extLst>
              <a:ext uri="{FF2B5EF4-FFF2-40B4-BE49-F238E27FC236}">
                <a16:creationId xmlns:a16="http://schemas.microsoft.com/office/drawing/2014/main" id="{6377EC72-6981-1BDA-BCAA-C5E80D8C3E71}"/>
              </a:ext>
            </a:extLst>
          </p:cNvPr>
          <p:cNvSpPr/>
          <p:nvPr/>
        </p:nvSpPr>
        <p:spPr>
          <a:xfrm>
            <a:off x="8188206" y="4404286"/>
            <a:ext cx="420313" cy="144357"/>
          </a:xfrm>
          <a:prstGeom prst="roundRect">
            <a:avLst/>
          </a:prstGeom>
          <a:noFill/>
          <a:ln w="381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0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0CD10DD6-0005-5D1B-A11B-B5F1FD11894E}"/>
              </a:ext>
            </a:extLst>
          </p:cNvPr>
          <p:cNvSpPr/>
          <p:nvPr/>
        </p:nvSpPr>
        <p:spPr>
          <a:xfrm>
            <a:off x="7794100" y="4266644"/>
            <a:ext cx="526036" cy="437853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 anchor="ctr">
            <a:noAutofit/>
          </a:bodyPr>
          <a:lstStyle/>
          <a:p>
            <a:pPr algn="ctr">
              <a:defRPr/>
            </a:pPr>
            <a:r>
              <a:rPr lang="ja-JP" altLang="en-US" sz="1100" b="1" kern="0" dirty="0">
                <a:solidFill>
                  <a:schemeClr val="accent5"/>
                </a:solidFill>
                <a:effectLst>
                  <a:glow rad="127000">
                    <a:prstClr val="white"/>
                  </a:glow>
                </a:effectLst>
                <a:latin typeface="+mj-ea"/>
                <a:ea typeface="+mj-ea"/>
                <a:cs typeface="Meiryo UI" pitchFamily="50" charset="-128"/>
              </a:rPr>
              <a:t>④</a:t>
            </a:r>
            <a:endParaRPr lang="en-US" altLang="ja-JP" sz="1100" b="1" kern="0" dirty="0">
              <a:solidFill>
                <a:schemeClr val="accent5"/>
              </a:solidFill>
              <a:effectLst>
                <a:glow rad="127000">
                  <a:prstClr val="white"/>
                </a:glow>
              </a:effectLst>
              <a:latin typeface="+mj-ea"/>
              <a:ea typeface="+mj-ea"/>
              <a:cs typeface="Meiryo UI" pitchFamily="50" charset="-128"/>
            </a:endParaRPr>
          </a:p>
        </p:txBody>
      </p:sp>
      <p:sp>
        <p:nvSpPr>
          <p:cNvPr id="53" name="四角形: 角を丸くする 52">
            <a:extLst>
              <a:ext uri="{FF2B5EF4-FFF2-40B4-BE49-F238E27FC236}">
                <a16:creationId xmlns:a16="http://schemas.microsoft.com/office/drawing/2014/main" id="{F6BFCAB7-6E7A-5192-0130-8B76EFEA8A33}"/>
              </a:ext>
            </a:extLst>
          </p:cNvPr>
          <p:cNvSpPr/>
          <p:nvPr/>
        </p:nvSpPr>
        <p:spPr>
          <a:xfrm>
            <a:off x="703386" y="2509884"/>
            <a:ext cx="2985477" cy="491805"/>
          </a:xfrm>
          <a:prstGeom prst="roundRect">
            <a:avLst/>
          </a:prstGeom>
          <a:noFill/>
          <a:ln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t"/>
          <a:lstStyle/>
          <a:p>
            <a:pPr algn="l">
              <a:spcAft>
                <a:spcPts val="600"/>
              </a:spcAft>
            </a:pPr>
            <a:endParaRPr kumimoji="1" lang="ja-JP" altLang="en-US" sz="2400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54" name="テキスト ボックス 53">
            <a:extLst>
              <a:ext uri="{FF2B5EF4-FFF2-40B4-BE49-F238E27FC236}">
                <a16:creationId xmlns:a16="http://schemas.microsoft.com/office/drawing/2014/main" id="{BCDD93DD-D00A-0885-103D-F43075EF4620}"/>
              </a:ext>
            </a:extLst>
          </p:cNvPr>
          <p:cNvSpPr txBox="1"/>
          <p:nvPr/>
        </p:nvSpPr>
        <p:spPr>
          <a:xfrm>
            <a:off x="3780363" y="2669156"/>
            <a:ext cx="640862" cy="184666"/>
          </a:xfrm>
          <a:prstGeom prst="rect">
            <a:avLst/>
          </a:prstGeom>
          <a:solidFill>
            <a:schemeClr val="accent5"/>
          </a:solidFill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ja-JP" altLang="en-US" sz="1200" b="1" dirty="0">
                <a:solidFill>
                  <a:schemeClr val="bg1"/>
                </a:solidFill>
                <a:latin typeface="+mn-ea"/>
                <a:ea typeface="+mn-ea"/>
              </a:rPr>
              <a:t>要注意</a:t>
            </a:r>
            <a:endParaRPr kumimoji="1" lang="en-US" altLang="ja-JP" sz="1400" b="1" dirty="0">
              <a:solidFill>
                <a:schemeClr val="bg1"/>
              </a:solidFill>
              <a:latin typeface="+mn-ea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398994986"/>
      </p:ext>
    </p:extLst>
  </p:cSld>
  <p:clrMapOvr>
    <a:masterClrMapping/>
  </p:clrMapOvr>
  <p:transition spd="slow"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"/>
</p:tagLst>
</file>

<file path=ppt/theme/theme1.xml><?xml version="1.0" encoding="utf-8"?>
<a:theme xmlns:a="http://schemas.openxmlformats.org/drawingml/2006/main" name="M1">
  <a:themeElements>
    <a:clrScheme name="CONNECT 1">
      <a:dk1>
        <a:srgbClr val="000000"/>
      </a:dk1>
      <a:lt1>
        <a:srgbClr val="FFFFFF"/>
      </a:lt1>
      <a:dk2>
        <a:srgbClr val="000E4E"/>
      </a:dk2>
      <a:lt2>
        <a:srgbClr val="EEEEEE"/>
      </a:lt2>
      <a:accent1>
        <a:srgbClr val="00B7F1"/>
      </a:accent1>
      <a:accent2>
        <a:srgbClr val="0D7CF2"/>
      </a:accent2>
      <a:accent3>
        <a:srgbClr val="006603"/>
      </a:accent3>
      <a:accent4>
        <a:srgbClr val="85CC33"/>
      </a:accent4>
      <a:accent5>
        <a:srgbClr val="FF6900"/>
      </a:accent5>
      <a:accent6>
        <a:srgbClr val="AD00CC"/>
      </a:accent6>
      <a:hlink>
        <a:srgbClr val="AD00CC"/>
      </a:hlink>
      <a:folHlink>
        <a:srgbClr val="999999"/>
      </a:folHlink>
    </a:clrScheme>
    <a:fontScheme name="CONNECT 2">
      <a:majorFont>
        <a:latin typeface="Calibri"/>
        <a:ea typeface="游ゴシック"/>
        <a:cs typeface=""/>
      </a:majorFont>
      <a:minorFont>
        <a:latin typeface="Calibri"/>
        <a:ea typeface="游ゴシック Medium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>
          <a:solidFill>
            <a:schemeClr val="accent1"/>
          </a:solidFill>
        </a:ln>
      </a:spPr>
      <a:bodyPr tIns="90000" bIns="90000" rtlCol="0" anchor="t"/>
      <a:lstStyle>
        <a:defPPr algn="l">
          <a:spcAft>
            <a:spcPts val="600"/>
          </a:spcAft>
          <a:defRPr sz="2000" dirty="0">
            <a:solidFill>
              <a:schemeClr val="tx1"/>
            </a:solidFill>
            <a:latin typeface="+mn-ea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Autofit/>
      </a:bodyPr>
      <a:lstStyle>
        <a:defPPr algn="l">
          <a:spcAft>
            <a:spcPts val="600"/>
          </a:spcAft>
          <a:defRPr kumimoji="1" sz="2000" dirty="0" smtClean="0">
            <a:latin typeface="+mn-ea"/>
            <a:ea typeface="+mn-ea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CONNECT" id="{FD835A2F-7AE4-41BB-80AD-6DC5508D7DD4}" vid="{82D45F95-D5C2-44C9-98B5-FAC3783F979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93CDD82582CDE4D8E79541E06377340" ma:contentTypeVersion="10" ma:contentTypeDescription="新しいドキュメントを作成します。" ma:contentTypeScope="" ma:versionID="b1852886f46d28ec0e8be1f50ca3a02d">
  <xsd:schema xmlns:xsd="http://www.w3.org/2001/XMLSchema" xmlns:xs="http://www.w3.org/2001/XMLSchema" xmlns:p="http://schemas.microsoft.com/office/2006/metadata/properties" xmlns:ns2="91f62a18-5100-479a-87be-d4b776499e62" xmlns:ns3="c9708fe1-31ef-4a5a-8ca9-8584b9f9acae" targetNamespace="http://schemas.microsoft.com/office/2006/metadata/properties" ma:root="true" ma:fieldsID="6bcd4a5a6a5755aaa7f4b5010c9d0fe2" ns2:_="" ns3:_="">
    <xsd:import namespace="91f62a18-5100-479a-87be-d4b776499e62"/>
    <xsd:import namespace="c9708fe1-31ef-4a5a-8ca9-8584b9f9aca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LengthInSeconds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1f62a18-5100-479a-87be-d4b776499e6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3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9708fe1-31ef-4a5a-8ca9-8584b9f9aca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034A4A4-8D9A-40D0-8628-33A020F96066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1f62a18-5100-479a-87be-d4b776499e62"/>
    <ds:schemaRef ds:uri="c9708fe1-31ef-4a5a-8ca9-8584b9f9aca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255DD6-9763-4720-BCE4-84D0FDB1C5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CONNECT</Template>
  <TotalTime>14518</TotalTime>
  <Words>3452</Words>
  <Application>Microsoft Office PowerPoint</Application>
  <PresentationFormat>ワイド画面</PresentationFormat>
  <Paragraphs>321</Paragraphs>
  <Slides>18</Slides>
  <Notes>6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3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18</vt:i4>
      </vt:variant>
    </vt:vector>
  </HeadingPairs>
  <TitlesOfParts>
    <vt:vector size="22" baseType="lpstr">
      <vt:lpstr>游ゴシック</vt:lpstr>
      <vt:lpstr>游ゴシック Medium</vt:lpstr>
      <vt:lpstr>Arial</vt:lpstr>
      <vt:lpstr>M1</vt:lpstr>
      <vt:lpstr>NumberCATCHⅡ ナンバーキャッチシステム 操作マニュアル</vt:lpstr>
      <vt:lpstr>1　ナンバーキャッチシステムの起動</vt:lpstr>
      <vt:lpstr>２　ナンバー情報　確認・検索</vt:lpstr>
      <vt:lpstr>2-1　ナンバー情報の確認</vt:lpstr>
      <vt:lpstr>2-2　ナンバー情報の検索 (1/2)</vt:lpstr>
      <vt:lpstr>2-2　ナンバー情報の検索 (2/2)</vt:lpstr>
      <vt:lpstr>３　ナンバー照合</vt:lpstr>
      <vt:lpstr>3-1　登録ナンバーリスト設定 (1/2)</vt:lpstr>
      <vt:lpstr>3-1　登録ナンバーリスト設定 (2/2)</vt:lpstr>
      <vt:lpstr>3-2　ナンバー照合　アラーム動作</vt:lpstr>
      <vt:lpstr>４　滞留検知</vt:lpstr>
      <vt:lpstr>4-1　滞留検知　アラーム動作</vt:lpstr>
      <vt:lpstr>4-2　滞留検索 (1/2)</vt:lpstr>
      <vt:lpstr>4-2　滞留検索 (2/2)</vt:lpstr>
      <vt:lpstr>５　アラームリスト</vt:lpstr>
      <vt:lpstr>5-1　アラームリスト表示</vt:lpstr>
      <vt:lpstr>5-2　アラーム検索</vt:lpstr>
      <vt:lpstr>改版履歴</vt:lpstr>
    </vt:vector>
  </TitlesOfParts>
  <Company>Panasonic Corporation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NumberCATCHⅡ ナンバーキャッチシステム 導入手引書 【ASM300編】(機能拡張ソフトウェア WV-ASE334W）</dc:title>
  <dc:creator/>
  <cp:lastModifiedBy>HATA TOSHIHIRO (畑 利広)</cp:lastModifiedBy>
  <cp:revision>210</cp:revision>
  <cp:lastPrinted>2023-06-27T04:28:35Z</cp:lastPrinted>
  <dcterms:created xsi:type="dcterms:W3CDTF">2022-05-27T00:48:43Z</dcterms:created>
  <dcterms:modified xsi:type="dcterms:W3CDTF">2025-10-06T09:02:14Z</dcterms:modified>
</cp:coreProperties>
</file>