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9" r:id="rId2"/>
    <p:sldId id="350" r:id="rId3"/>
    <p:sldId id="366" r:id="rId4"/>
    <p:sldId id="370" r:id="rId5"/>
    <p:sldId id="355" r:id="rId6"/>
    <p:sldId id="368" r:id="rId7"/>
    <p:sldId id="364" r:id="rId8"/>
    <p:sldId id="369" r:id="rId9"/>
    <p:sldId id="365" r:id="rId10"/>
    <p:sldId id="361" r:id="rId11"/>
  </p:sldIdLst>
  <p:sldSz cx="7559675" cy="106918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1" orient="horz" pos="4252" userDrawn="1">
          <p15:clr>
            <a:srgbClr val="A4A3A4"/>
          </p15:clr>
        </p15:guide>
        <p15:guide id="14" pos="4309" userDrawn="1">
          <p15:clr>
            <a:srgbClr val="A4A3A4"/>
          </p15:clr>
        </p15:guide>
        <p15:guide id="15" orient="horz" pos="5817" userDrawn="1">
          <p15:clr>
            <a:srgbClr val="A4A3A4"/>
          </p15:clr>
        </p15:guide>
        <p15:guide id="17" pos="544" userDrawn="1">
          <p15:clr>
            <a:srgbClr val="A4A3A4"/>
          </p15:clr>
        </p15:guide>
        <p15:guide id="18" pos="748" userDrawn="1">
          <p15:clr>
            <a:srgbClr val="A4A3A4"/>
          </p15:clr>
        </p15:guide>
        <p15:guide id="19" pos="2971" userDrawn="1">
          <p15:clr>
            <a:srgbClr val="A4A3A4"/>
          </p15:clr>
        </p15:guide>
        <p15:guide id="20" orient="horz" pos="1462" userDrawn="1">
          <p15:clr>
            <a:srgbClr val="A4A3A4"/>
          </p15:clr>
        </p15:guide>
        <p15:guide id="21" pos="4150" userDrawn="1">
          <p15:clr>
            <a:srgbClr val="A4A3A4"/>
          </p15:clr>
        </p15:guide>
        <p15:guide id="22" orient="horz" pos="46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猪股　一郎" initials="PANASONI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16" autoAdjust="0"/>
    <p:restoredTop sz="94660"/>
  </p:normalViewPr>
  <p:slideViewPr>
    <p:cSldViewPr snapToGrid="0" showGuides="1">
      <p:cViewPr varScale="1">
        <p:scale>
          <a:sx n="44" d="100"/>
          <a:sy n="44" d="100"/>
        </p:scale>
        <p:origin x="2528" y="52"/>
      </p:cViewPr>
      <p:guideLst>
        <p:guide orient="horz" pos="4252"/>
        <p:guide pos="4309"/>
        <p:guide orient="horz" pos="5817"/>
        <p:guide pos="544"/>
        <p:guide pos="748"/>
        <p:guide pos="2971"/>
        <p:guide orient="horz" pos="1462"/>
        <p:guide pos="4150"/>
        <p:guide orient="horz" pos="4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786" cy="498693"/>
          </a:xfrm>
          <a:prstGeom prst="rect">
            <a:avLst/>
          </a:prstGeom>
        </p:spPr>
        <p:txBody>
          <a:bodyPr vert="horz" lIns="91532" tIns="45764" rIns="91532" bIns="4576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6" cy="498693"/>
          </a:xfrm>
          <a:prstGeom prst="rect">
            <a:avLst/>
          </a:prstGeom>
        </p:spPr>
        <p:txBody>
          <a:bodyPr vert="horz" lIns="91532" tIns="45764" rIns="91532" bIns="45764" rtlCol="0"/>
          <a:lstStyle>
            <a:lvl1pPr algn="r">
              <a:defRPr sz="1200"/>
            </a:lvl1pPr>
          </a:lstStyle>
          <a:p>
            <a:fld id="{D062B281-C792-4ECE-BBBD-95CC95F84E5E}" type="datetimeFigureOut">
              <a:rPr kumimoji="1" lang="ja-JP" altLang="en-US" smtClean="0"/>
              <a:t>2021/1/15</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4387"/>
          </a:xfrm>
          <a:prstGeom prst="rect">
            <a:avLst/>
          </a:prstGeom>
          <a:noFill/>
          <a:ln w="12700">
            <a:solidFill>
              <a:prstClr val="black"/>
            </a:solidFill>
          </a:ln>
        </p:spPr>
        <p:txBody>
          <a:bodyPr vert="horz" lIns="91532" tIns="45764" rIns="91532" bIns="45764"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532" tIns="45764" rIns="91532" bIns="4576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47"/>
            <a:ext cx="2949786" cy="498692"/>
          </a:xfrm>
          <a:prstGeom prst="rect">
            <a:avLst/>
          </a:prstGeom>
        </p:spPr>
        <p:txBody>
          <a:bodyPr vert="horz" lIns="91532" tIns="45764" rIns="91532" bIns="4576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532" tIns="45764" rIns="91532" bIns="45764" rtlCol="0" anchor="b"/>
          <a:lstStyle>
            <a:lvl1pPr algn="r">
              <a:defRPr sz="1200"/>
            </a:lvl1pPr>
          </a:lstStyle>
          <a:p>
            <a:fld id="{5663A543-F5C2-48CE-9934-30DC4AFBD27E}" type="slidenum">
              <a:rPr kumimoji="1" lang="ja-JP" altLang="en-US" smtClean="0"/>
              <a:t>‹#›</a:t>
            </a:fld>
            <a:endParaRPr kumimoji="1" lang="ja-JP" altLang="en-US"/>
          </a:p>
        </p:txBody>
      </p:sp>
    </p:spTree>
    <p:extLst>
      <p:ext uri="{BB962C8B-B14F-4D97-AF65-F5344CB8AC3E}">
        <p14:creationId xmlns:p14="http://schemas.microsoft.com/office/powerpoint/2010/main" val="21058648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51950E-433B-4140-BA21-F21310A0EF63}" type="slidenum">
              <a:rPr kumimoji="1" lang="ja-JP" altLang="en-US" smtClean="0"/>
              <a:t>1</a:t>
            </a:fld>
            <a:endParaRPr kumimoji="1" lang="ja-JP" altLang="en-US"/>
          </a:p>
        </p:txBody>
      </p:sp>
    </p:spTree>
    <p:extLst>
      <p:ext uri="{BB962C8B-B14F-4D97-AF65-F5344CB8AC3E}">
        <p14:creationId xmlns:p14="http://schemas.microsoft.com/office/powerpoint/2010/main" val="39431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3"/>
            <a:ext cx="6425724" cy="229181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712775" indent="0" algn="ctr">
              <a:buNone/>
              <a:defRPr>
                <a:solidFill>
                  <a:schemeClr val="tx1">
                    <a:tint val="75000"/>
                  </a:schemeClr>
                </a:solidFill>
              </a:defRPr>
            </a:lvl2pPr>
            <a:lvl3pPr marL="1425550" indent="0" algn="ctr">
              <a:buNone/>
              <a:defRPr>
                <a:solidFill>
                  <a:schemeClr val="tx1">
                    <a:tint val="75000"/>
                  </a:schemeClr>
                </a:solidFill>
              </a:defRPr>
            </a:lvl3pPr>
            <a:lvl4pPr marL="2138324" indent="0" algn="ctr">
              <a:buNone/>
              <a:defRPr>
                <a:solidFill>
                  <a:schemeClr val="tx1">
                    <a:tint val="75000"/>
                  </a:schemeClr>
                </a:solidFill>
              </a:defRPr>
            </a:lvl4pPr>
            <a:lvl5pPr marL="2851099" indent="0" algn="ctr">
              <a:buNone/>
              <a:defRPr>
                <a:solidFill>
                  <a:schemeClr val="tx1">
                    <a:tint val="75000"/>
                  </a:schemeClr>
                </a:solidFill>
              </a:defRPr>
            </a:lvl5pPr>
            <a:lvl6pPr marL="3563874" indent="0" algn="ctr">
              <a:buNone/>
              <a:defRPr>
                <a:solidFill>
                  <a:schemeClr val="tx1">
                    <a:tint val="75000"/>
                  </a:schemeClr>
                </a:solidFill>
              </a:defRPr>
            </a:lvl6pPr>
            <a:lvl7pPr marL="4276649" indent="0" algn="ctr">
              <a:buNone/>
              <a:defRPr>
                <a:solidFill>
                  <a:schemeClr val="tx1">
                    <a:tint val="75000"/>
                  </a:schemeClr>
                </a:solidFill>
              </a:defRPr>
            </a:lvl7pPr>
            <a:lvl8pPr marL="4989424" indent="0" algn="ctr">
              <a:buNone/>
              <a:defRPr>
                <a:solidFill>
                  <a:schemeClr val="tx1">
                    <a:tint val="75000"/>
                  </a:schemeClr>
                </a:solidFill>
              </a:defRPr>
            </a:lvl8pPr>
            <a:lvl9pPr marL="570219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46276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0"/>
          </a:xfrm>
        </p:spPr>
        <p:txBody>
          <a:bodyPr anchor="b"/>
          <a:lstStyle>
            <a:lvl1pPr algn="l">
              <a:defRPr sz="3118" b="1"/>
            </a:lvl1pPr>
          </a:lstStyle>
          <a:p>
            <a:r>
              <a:rPr kumimoji="1" lang="ja-JP" altLang="en-US"/>
              <a:t>マスター タイトルの書式設定</a:t>
            </a:r>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kumimoji="1" lang="ja-JP" altLang="en-US"/>
              <a:t>図を追加</a:t>
            </a:r>
          </a:p>
        </p:txBody>
      </p:sp>
      <p:sp>
        <p:nvSpPr>
          <p:cNvPr id="4" name="テキスト プレースホルダー 3"/>
          <p:cNvSpPr>
            <a:spLocks noGrp="1"/>
          </p:cNvSpPr>
          <p:nvPr>
            <p:ph type="body" sz="half" idx="2"/>
          </p:nvPr>
        </p:nvSpPr>
        <p:spPr>
          <a:xfrm>
            <a:off x="1481749" y="8367830"/>
            <a:ext cx="4535805" cy="1254802"/>
          </a:xfrm>
        </p:spPr>
        <p:txBody>
          <a:bodyPr/>
          <a:lstStyle>
            <a:lvl1pPr marL="0" indent="0">
              <a:buNone/>
              <a:defRPr sz="2183"/>
            </a:lvl1pPr>
            <a:lvl2pPr marL="712775" indent="0">
              <a:buNone/>
              <a:defRPr sz="1871"/>
            </a:lvl2pPr>
            <a:lvl3pPr marL="1425550" indent="0">
              <a:buNone/>
              <a:defRPr sz="1559"/>
            </a:lvl3pPr>
            <a:lvl4pPr marL="2138324" indent="0">
              <a:buNone/>
              <a:defRPr sz="1403"/>
            </a:lvl4pPr>
            <a:lvl5pPr marL="2851099" indent="0">
              <a:buNone/>
              <a:defRPr sz="1403"/>
            </a:lvl5pPr>
            <a:lvl6pPr marL="3563874" indent="0">
              <a:buNone/>
              <a:defRPr sz="1403"/>
            </a:lvl6pPr>
            <a:lvl7pPr marL="4276649" indent="0">
              <a:buNone/>
              <a:defRPr sz="1403"/>
            </a:lvl7pPr>
            <a:lvl8pPr marL="4989424" indent="0">
              <a:buNone/>
              <a:defRPr sz="1403"/>
            </a:lvl8pPr>
            <a:lvl9pPr marL="5702198" indent="0">
              <a:buNone/>
              <a:defRPr sz="140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180767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312205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69"/>
            <a:ext cx="1700927" cy="912269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984" y="428169"/>
            <a:ext cx="4976786" cy="912269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117254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3308271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1"/>
            <a:ext cx="6425724" cy="2123513"/>
          </a:xfrm>
        </p:spPr>
        <p:txBody>
          <a:bodyPr anchor="t"/>
          <a:lstStyle>
            <a:lvl1pPr algn="l">
              <a:defRPr sz="623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2" y="4531647"/>
            <a:ext cx="6425724" cy="2338833"/>
          </a:xfrm>
        </p:spPr>
        <p:txBody>
          <a:bodyPr anchor="b"/>
          <a:lstStyle>
            <a:lvl1pPr marL="0" indent="0">
              <a:buNone/>
              <a:defRPr sz="3118">
                <a:solidFill>
                  <a:schemeClr val="tx1">
                    <a:tint val="75000"/>
                  </a:schemeClr>
                </a:solidFill>
              </a:defRPr>
            </a:lvl1pPr>
            <a:lvl2pPr marL="712775" indent="0">
              <a:buNone/>
              <a:defRPr sz="2806">
                <a:solidFill>
                  <a:schemeClr val="tx1">
                    <a:tint val="75000"/>
                  </a:schemeClr>
                </a:solidFill>
              </a:defRPr>
            </a:lvl2pPr>
            <a:lvl3pPr marL="1425550" indent="0">
              <a:buNone/>
              <a:defRPr sz="2494">
                <a:solidFill>
                  <a:schemeClr val="tx1">
                    <a:tint val="75000"/>
                  </a:schemeClr>
                </a:solidFill>
              </a:defRPr>
            </a:lvl3pPr>
            <a:lvl4pPr marL="2138324" indent="0">
              <a:buNone/>
              <a:defRPr sz="2183">
                <a:solidFill>
                  <a:schemeClr val="tx1">
                    <a:tint val="75000"/>
                  </a:schemeClr>
                </a:solidFill>
              </a:defRPr>
            </a:lvl4pPr>
            <a:lvl5pPr marL="2851099" indent="0">
              <a:buNone/>
              <a:defRPr sz="2183">
                <a:solidFill>
                  <a:schemeClr val="tx1">
                    <a:tint val="75000"/>
                  </a:schemeClr>
                </a:solidFill>
              </a:defRPr>
            </a:lvl5pPr>
            <a:lvl6pPr marL="3563874" indent="0">
              <a:buNone/>
              <a:defRPr sz="2183">
                <a:solidFill>
                  <a:schemeClr val="tx1">
                    <a:tint val="75000"/>
                  </a:schemeClr>
                </a:solidFill>
              </a:defRPr>
            </a:lvl6pPr>
            <a:lvl7pPr marL="4276649" indent="0">
              <a:buNone/>
              <a:defRPr sz="2183">
                <a:solidFill>
                  <a:schemeClr val="tx1">
                    <a:tint val="75000"/>
                  </a:schemeClr>
                </a:solidFill>
              </a:defRPr>
            </a:lvl7pPr>
            <a:lvl8pPr marL="4989424" indent="0">
              <a:buNone/>
              <a:defRPr sz="2183">
                <a:solidFill>
                  <a:schemeClr val="tx1">
                    <a:tint val="75000"/>
                  </a:schemeClr>
                </a:solidFill>
              </a:defRPr>
            </a:lvl8pPr>
            <a:lvl9pPr marL="5702198" indent="0">
              <a:buNone/>
              <a:defRPr sz="2183">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370628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984" y="2494757"/>
            <a:ext cx="3338856" cy="7056102"/>
          </a:xfrm>
        </p:spPr>
        <p:txBody>
          <a:bodyPr/>
          <a:lstStyle>
            <a:lvl1pPr>
              <a:defRPr sz="4365"/>
            </a:lvl1pPr>
            <a:lvl2pPr>
              <a:defRPr sz="3742"/>
            </a:lvl2pPr>
            <a:lvl3pPr>
              <a:defRPr sz="3118"/>
            </a:lvl3pPr>
            <a:lvl4pPr>
              <a:defRPr sz="2806"/>
            </a:lvl4pPr>
            <a:lvl5pPr>
              <a:defRPr sz="2806"/>
            </a:lvl5pPr>
            <a:lvl6pPr>
              <a:defRPr sz="2806"/>
            </a:lvl6pPr>
            <a:lvl7pPr>
              <a:defRPr sz="2806"/>
            </a:lvl7pPr>
            <a:lvl8pPr>
              <a:defRPr sz="2806"/>
            </a:lvl8pPr>
            <a:lvl9pPr>
              <a:defRPr sz="280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2835" y="2494757"/>
            <a:ext cx="3338856" cy="7056102"/>
          </a:xfrm>
        </p:spPr>
        <p:txBody>
          <a:bodyPr/>
          <a:lstStyle>
            <a:lvl1pPr>
              <a:defRPr sz="4365"/>
            </a:lvl1pPr>
            <a:lvl2pPr>
              <a:defRPr sz="3742"/>
            </a:lvl2pPr>
            <a:lvl3pPr>
              <a:defRPr sz="3118"/>
            </a:lvl3pPr>
            <a:lvl4pPr>
              <a:defRPr sz="2806"/>
            </a:lvl4pPr>
            <a:lvl5pPr>
              <a:defRPr sz="2806"/>
            </a:lvl5pPr>
            <a:lvl6pPr>
              <a:defRPr sz="2806"/>
            </a:lvl6pPr>
            <a:lvl7pPr>
              <a:defRPr sz="2806"/>
            </a:lvl7pPr>
            <a:lvl8pPr>
              <a:defRPr sz="2806"/>
            </a:lvl8pPr>
            <a:lvl9pPr>
              <a:defRPr sz="280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340033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393284"/>
            <a:ext cx="3340169" cy="997407"/>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84" y="3390691"/>
            <a:ext cx="3340169" cy="6160168"/>
          </a:xfrm>
        </p:spPr>
        <p:txBody>
          <a:bodyPr/>
          <a:lstStyle>
            <a:lvl1pPr>
              <a:defRPr sz="3742"/>
            </a:lvl1pPr>
            <a:lvl2pPr>
              <a:defRPr sz="3118"/>
            </a:lvl2pPr>
            <a:lvl3pPr>
              <a:defRPr sz="2806"/>
            </a:lvl3pPr>
            <a:lvl4pPr>
              <a:defRPr sz="2494"/>
            </a:lvl4pPr>
            <a:lvl5pPr>
              <a:defRPr sz="2494"/>
            </a:lvl5pPr>
            <a:lvl6pPr>
              <a:defRPr sz="2494"/>
            </a:lvl6pPr>
            <a:lvl7pPr>
              <a:defRPr sz="2494"/>
            </a:lvl7pPr>
            <a:lvl8pPr>
              <a:defRPr sz="2494"/>
            </a:lvl8pPr>
            <a:lvl9pPr>
              <a:defRPr sz="249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10" y="2393284"/>
            <a:ext cx="3341481" cy="997407"/>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10" y="3390691"/>
            <a:ext cx="3341481" cy="6160168"/>
          </a:xfrm>
        </p:spPr>
        <p:txBody>
          <a:bodyPr/>
          <a:lstStyle>
            <a:lvl1pPr>
              <a:defRPr sz="3742"/>
            </a:lvl1pPr>
            <a:lvl2pPr>
              <a:defRPr sz="3118"/>
            </a:lvl2pPr>
            <a:lvl3pPr>
              <a:defRPr sz="2806"/>
            </a:lvl3pPr>
            <a:lvl4pPr>
              <a:defRPr sz="2494"/>
            </a:lvl4pPr>
            <a:lvl5pPr>
              <a:defRPr sz="2494"/>
            </a:lvl5pPr>
            <a:lvl6pPr>
              <a:defRPr sz="2494"/>
            </a:lvl6pPr>
            <a:lvl7pPr>
              <a:defRPr sz="2494"/>
            </a:lvl7pPr>
            <a:lvl8pPr>
              <a:defRPr sz="2494"/>
            </a:lvl8pPr>
            <a:lvl9pPr>
              <a:defRPr sz="249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124779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167956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7" name="正方形/長方形 6"/>
          <p:cNvSpPr/>
          <p:nvPr userDrawn="1"/>
        </p:nvSpPr>
        <p:spPr>
          <a:xfrm>
            <a:off x="395289" y="377824"/>
            <a:ext cx="6769100" cy="997267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コネクタ 2">
            <a:extLst>
              <a:ext uri="{FF2B5EF4-FFF2-40B4-BE49-F238E27FC236}">
                <a16:creationId xmlns:a16="http://schemas.microsoft.com/office/drawing/2014/main" id="{C17E96C6-688F-4067-AA6D-606E7C2151CA}"/>
              </a:ext>
            </a:extLst>
          </p:cNvPr>
          <p:cNvCxnSpPr/>
          <p:nvPr userDrawn="1"/>
        </p:nvCxnSpPr>
        <p:spPr>
          <a:xfrm>
            <a:off x="395288" y="9480550"/>
            <a:ext cx="67691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3038E2B3-4BA4-4FBC-AFE1-9DCE98F0D1BC}"/>
              </a:ext>
            </a:extLst>
          </p:cNvPr>
          <p:cNvCxnSpPr/>
          <p:nvPr userDrawn="1"/>
        </p:nvCxnSpPr>
        <p:spPr>
          <a:xfrm>
            <a:off x="395288" y="9912350"/>
            <a:ext cx="67691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a:extLst>
              <a:ext uri="{FF2B5EF4-FFF2-40B4-BE49-F238E27FC236}">
                <a16:creationId xmlns:a16="http://schemas.microsoft.com/office/drawing/2014/main" id="{F9B7B2C8-77F0-4FC2-B8A0-ED62931A83B2}"/>
              </a:ext>
            </a:extLst>
          </p:cNvPr>
          <p:cNvCxnSpPr/>
          <p:nvPr userDrawn="1"/>
        </p:nvCxnSpPr>
        <p:spPr>
          <a:xfrm>
            <a:off x="2311400" y="9480550"/>
            <a:ext cx="0" cy="8699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7F704A28-D11F-4CC4-9B61-476C30E0FBA8}"/>
              </a:ext>
            </a:extLst>
          </p:cNvPr>
          <p:cNvCxnSpPr/>
          <p:nvPr userDrawn="1"/>
        </p:nvCxnSpPr>
        <p:spPr>
          <a:xfrm>
            <a:off x="2622550" y="9480550"/>
            <a:ext cx="0" cy="8699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85044DB9-6127-4B29-9CB2-006D8288ABB3}"/>
              </a:ext>
            </a:extLst>
          </p:cNvPr>
          <p:cNvCxnSpPr/>
          <p:nvPr userDrawn="1"/>
        </p:nvCxnSpPr>
        <p:spPr>
          <a:xfrm>
            <a:off x="4254500" y="9480550"/>
            <a:ext cx="0" cy="8699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03CB43EE-15A0-4978-9B9D-5B03B19DBEE0}"/>
              </a:ext>
            </a:extLst>
          </p:cNvPr>
          <p:cNvCxnSpPr/>
          <p:nvPr userDrawn="1"/>
        </p:nvCxnSpPr>
        <p:spPr>
          <a:xfrm>
            <a:off x="4565650" y="9480550"/>
            <a:ext cx="0" cy="8699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F838996E-B1CF-4CE5-A0A7-2870502DE2E5}"/>
              </a:ext>
            </a:extLst>
          </p:cNvPr>
          <p:cNvCxnSpPr>
            <a:cxnSpLocks/>
          </p:cNvCxnSpPr>
          <p:nvPr userDrawn="1"/>
        </p:nvCxnSpPr>
        <p:spPr>
          <a:xfrm>
            <a:off x="6521450" y="9912350"/>
            <a:ext cx="0" cy="438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E14C9CCA-B51B-4BD6-84E6-46516B35BB6F}"/>
              </a:ext>
            </a:extLst>
          </p:cNvPr>
          <p:cNvSpPr txBox="1"/>
          <p:nvPr userDrawn="1"/>
        </p:nvSpPr>
        <p:spPr>
          <a:xfrm>
            <a:off x="541020" y="10005214"/>
            <a:ext cx="1595309" cy="261610"/>
          </a:xfrm>
          <a:prstGeom prst="rect">
            <a:avLst/>
          </a:prstGeom>
          <a:noFill/>
        </p:spPr>
        <p:txBody>
          <a:bodyPr wrap="none" rtlCol="0">
            <a:spAutoFit/>
          </a:bodyPr>
          <a:lstStyle/>
          <a:p>
            <a:pPr algn="l"/>
            <a:r>
              <a:rPr kumimoji="1" lang="ja-JP" altLang="en-US" sz="1100" dirty="0">
                <a:latin typeface="+mn-ea"/>
                <a:ea typeface="+mn-ea"/>
              </a:rPr>
              <a:t>パナソニック株式会社</a:t>
            </a:r>
          </a:p>
        </p:txBody>
      </p:sp>
      <p:sp>
        <p:nvSpPr>
          <p:cNvPr id="15" name="テキスト ボックス 14">
            <a:extLst>
              <a:ext uri="{FF2B5EF4-FFF2-40B4-BE49-F238E27FC236}">
                <a16:creationId xmlns:a16="http://schemas.microsoft.com/office/drawing/2014/main" id="{108CB0CC-E8DB-4854-9E63-4A24AEB256A1}"/>
              </a:ext>
            </a:extLst>
          </p:cNvPr>
          <p:cNvSpPr txBox="1"/>
          <p:nvPr userDrawn="1"/>
        </p:nvSpPr>
        <p:spPr>
          <a:xfrm>
            <a:off x="3022600" y="10005214"/>
            <a:ext cx="907621" cy="261610"/>
          </a:xfrm>
          <a:prstGeom prst="rect">
            <a:avLst/>
          </a:prstGeom>
          <a:noFill/>
        </p:spPr>
        <p:txBody>
          <a:bodyPr wrap="none" rtlCol="0">
            <a:spAutoFit/>
          </a:bodyPr>
          <a:lstStyle/>
          <a:p>
            <a:pPr algn="l"/>
            <a:r>
              <a:rPr kumimoji="1" lang="en-US" altLang="ja-JP" sz="1100" dirty="0">
                <a:latin typeface="+mn-ea"/>
                <a:ea typeface="+mn-ea"/>
              </a:rPr>
              <a:t>2021</a:t>
            </a:r>
            <a:r>
              <a:rPr kumimoji="1" lang="ja-JP" altLang="en-US" sz="1100" dirty="0">
                <a:latin typeface="+mn-ea"/>
                <a:ea typeface="+mn-ea"/>
              </a:rPr>
              <a:t>年</a:t>
            </a:r>
            <a:r>
              <a:rPr kumimoji="1" lang="en-US" altLang="ja-JP" sz="1100" dirty="0">
                <a:latin typeface="+mn-ea"/>
                <a:ea typeface="+mn-ea"/>
              </a:rPr>
              <a:t>1</a:t>
            </a:r>
            <a:r>
              <a:rPr kumimoji="1" lang="ja-JP" altLang="en-US" sz="1100" dirty="0">
                <a:latin typeface="+mn-ea"/>
                <a:ea typeface="+mn-ea"/>
              </a:rPr>
              <a:t>月</a:t>
            </a:r>
          </a:p>
        </p:txBody>
      </p:sp>
      <p:sp>
        <p:nvSpPr>
          <p:cNvPr id="16" name="テキスト ボックス 15">
            <a:extLst>
              <a:ext uri="{FF2B5EF4-FFF2-40B4-BE49-F238E27FC236}">
                <a16:creationId xmlns:a16="http://schemas.microsoft.com/office/drawing/2014/main" id="{A9DB4354-7C52-4626-A2CC-D838086BCF8A}"/>
              </a:ext>
            </a:extLst>
          </p:cNvPr>
          <p:cNvSpPr txBox="1"/>
          <p:nvPr userDrawn="1"/>
        </p:nvSpPr>
        <p:spPr>
          <a:xfrm>
            <a:off x="5258500" y="9588654"/>
            <a:ext cx="994183" cy="261610"/>
          </a:xfrm>
          <a:prstGeom prst="rect">
            <a:avLst/>
          </a:prstGeom>
          <a:noFill/>
        </p:spPr>
        <p:txBody>
          <a:bodyPr wrap="none" rtlCol="0">
            <a:spAutoFit/>
          </a:bodyPr>
          <a:lstStyle/>
          <a:p>
            <a:r>
              <a:rPr kumimoji="1" lang="en-US" altLang="ja-JP" sz="1100" b="0" kern="1200" dirty="0">
                <a:solidFill>
                  <a:schemeClr val="tx1"/>
                </a:solidFill>
                <a:latin typeface="+mn-ea"/>
                <a:ea typeface="+mn-ea"/>
                <a:cs typeface="+mn-cs"/>
              </a:rPr>
              <a:t>KX-HRC100</a:t>
            </a:r>
            <a:endParaRPr lang="ja-JP" altLang="en-US" sz="1100" b="0" dirty="0">
              <a:latin typeface="+mn-ea"/>
              <a:ea typeface="+mn-ea"/>
            </a:endParaRPr>
          </a:p>
        </p:txBody>
      </p:sp>
      <p:sp>
        <p:nvSpPr>
          <p:cNvPr id="17" name="テキスト ボックス 16">
            <a:extLst>
              <a:ext uri="{FF2B5EF4-FFF2-40B4-BE49-F238E27FC236}">
                <a16:creationId xmlns:a16="http://schemas.microsoft.com/office/drawing/2014/main" id="{BFC467D2-AE90-4DFF-A5A9-381D7F372192}"/>
              </a:ext>
            </a:extLst>
          </p:cNvPr>
          <p:cNvSpPr txBox="1"/>
          <p:nvPr userDrawn="1"/>
        </p:nvSpPr>
        <p:spPr>
          <a:xfrm>
            <a:off x="2930243" y="9616144"/>
            <a:ext cx="1099980" cy="261610"/>
          </a:xfrm>
          <a:prstGeom prst="rect">
            <a:avLst/>
          </a:prstGeom>
          <a:noFill/>
        </p:spPr>
        <p:txBody>
          <a:bodyPr wrap="none" rtlCol="0">
            <a:spAutoFit/>
          </a:bodyPr>
          <a:lstStyle/>
          <a:p>
            <a:pPr algn="ctr"/>
            <a:r>
              <a:rPr kumimoji="1" lang="ja-JP" altLang="en-US" sz="1100" dirty="0">
                <a:latin typeface="+mn-ea"/>
                <a:ea typeface="+mn-ea"/>
              </a:rPr>
              <a:t>屋内</a:t>
            </a:r>
            <a:r>
              <a:rPr kumimoji="1" lang="en-US" altLang="ja-JP" sz="1100" dirty="0">
                <a:latin typeface="+mn-ea"/>
                <a:ea typeface="+mn-ea"/>
              </a:rPr>
              <a:t>HD</a:t>
            </a:r>
            <a:r>
              <a:rPr kumimoji="1" lang="ja-JP" altLang="en-US" sz="1100" dirty="0">
                <a:latin typeface="+mn-ea"/>
                <a:ea typeface="+mn-ea"/>
              </a:rPr>
              <a:t>カメラ</a:t>
            </a:r>
          </a:p>
        </p:txBody>
      </p:sp>
      <p:sp>
        <p:nvSpPr>
          <p:cNvPr id="18" name="テキスト ボックス 17">
            <a:extLst>
              <a:ext uri="{FF2B5EF4-FFF2-40B4-BE49-F238E27FC236}">
                <a16:creationId xmlns:a16="http://schemas.microsoft.com/office/drawing/2014/main" id="{ACD690C1-E2A0-41F8-8E85-896E3989CE81}"/>
              </a:ext>
            </a:extLst>
          </p:cNvPr>
          <p:cNvSpPr txBox="1"/>
          <p:nvPr userDrawn="1"/>
        </p:nvSpPr>
        <p:spPr>
          <a:xfrm>
            <a:off x="5403850" y="10050934"/>
            <a:ext cx="300082" cy="230832"/>
          </a:xfrm>
          <a:prstGeom prst="rect">
            <a:avLst/>
          </a:prstGeom>
          <a:noFill/>
        </p:spPr>
        <p:txBody>
          <a:bodyPr wrap="none" rtlCol="0">
            <a:spAutoFit/>
          </a:bodyPr>
          <a:lstStyle/>
          <a:p>
            <a:pPr algn="l"/>
            <a:r>
              <a:rPr kumimoji="1" lang="ja-JP" altLang="en-US" sz="900" dirty="0"/>
              <a:t>－</a:t>
            </a:r>
          </a:p>
        </p:txBody>
      </p:sp>
      <p:sp>
        <p:nvSpPr>
          <p:cNvPr id="20" name="テキスト ボックス 19">
            <a:extLst>
              <a:ext uri="{FF2B5EF4-FFF2-40B4-BE49-F238E27FC236}">
                <a16:creationId xmlns:a16="http://schemas.microsoft.com/office/drawing/2014/main" id="{A912D98D-26FC-403B-8B9E-58EB256B0FBC}"/>
              </a:ext>
            </a:extLst>
          </p:cNvPr>
          <p:cNvSpPr txBox="1"/>
          <p:nvPr userDrawn="1"/>
        </p:nvSpPr>
        <p:spPr>
          <a:xfrm>
            <a:off x="2312085" y="9541217"/>
            <a:ext cx="323165" cy="323165"/>
          </a:xfrm>
          <a:prstGeom prst="rect">
            <a:avLst/>
          </a:prstGeom>
          <a:noFill/>
        </p:spPr>
        <p:txBody>
          <a:bodyPr vert="eaVert" wrap="none" rtlCol="0">
            <a:spAutoFit/>
          </a:bodyPr>
          <a:lstStyle/>
          <a:p>
            <a:pPr algn="ctr"/>
            <a:r>
              <a:rPr kumimoji="1" lang="ja-JP" altLang="en-US" sz="900" dirty="0"/>
              <a:t>品名</a:t>
            </a:r>
          </a:p>
        </p:txBody>
      </p:sp>
      <p:sp>
        <p:nvSpPr>
          <p:cNvPr id="21" name="テキスト ボックス 20">
            <a:extLst>
              <a:ext uri="{FF2B5EF4-FFF2-40B4-BE49-F238E27FC236}">
                <a16:creationId xmlns:a16="http://schemas.microsoft.com/office/drawing/2014/main" id="{6B052A32-C6EB-432A-8C72-6A3702DF3EF7}"/>
              </a:ext>
            </a:extLst>
          </p:cNvPr>
          <p:cNvSpPr txBox="1"/>
          <p:nvPr userDrawn="1"/>
        </p:nvSpPr>
        <p:spPr>
          <a:xfrm>
            <a:off x="4252010" y="9541217"/>
            <a:ext cx="323165" cy="323165"/>
          </a:xfrm>
          <a:prstGeom prst="rect">
            <a:avLst/>
          </a:prstGeom>
          <a:noFill/>
        </p:spPr>
        <p:txBody>
          <a:bodyPr vert="eaVert" wrap="none" rtlCol="0">
            <a:spAutoFit/>
          </a:bodyPr>
          <a:lstStyle/>
          <a:p>
            <a:pPr algn="ctr"/>
            <a:r>
              <a:rPr kumimoji="1" lang="ja-JP" altLang="en-US" sz="900" dirty="0"/>
              <a:t>品番</a:t>
            </a:r>
            <a:endParaRPr kumimoji="1" lang="en-US" altLang="ja-JP" sz="900" dirty="0"/>
          </a:p>
        </p:txBody>
      </p:sp>
      <p:sp>
        <p:nvSpPr>
          <p:cNvPr id="22" name="テキスト ボックス 21">
            <a:extLst>
              <a:ext uri="{FF2B5EF4-FFF2-40B4-BE49-F238E27FC236}">
                <a16:creationId xmlns:a16="http://schemas.microsoft.com/office/drawing/2014/main" id="{02A0D602-9B66-4D9F-9063-69F81CB5BDBA}"/>
              </a:ext>
            </a:extLst>
          </p:cNvPr>
          <p:cNvSpPr txBox="1"/>
          <p:nvPr userDrawn="1"/>
        </p:nvSpPr>
        <p:spPr>
          <a:xfrm>
            <a:off x="4252010" y="9973017"/>
            <a:ext cx="323165" cy="323165"/>
          </a:xfrm>
          <a:prstGeom prst="rect">
            <a:avLst/>
          </a:prstGeom>
          <a:noFill/>
        </p:spPr>
        <p:txBody>
          <a:bodyPr vert="eaVert" wrap="none" rtlCol="0">
            <a:spAutoFit/>
          </a:bodyPr>
          <a:lstStyle/>
          <a:p>
            <a:pPr algn="ctr"/>
            <a:r>
              <a:rPr kumimoji="1" lang="ja-JP" altLang="en-US" sz="900" dirty="0"/>
              <a:t>変更</a:t>
            </a:r>
            <a:endParaRPr kumimoji="1" lang="en-US" altLang="ja-JP" sz="900" dirty="0"/>
          </a:p>
        </p:txBody>
      </p:sp>
      <p:sp>
        <p:nvSpPr>
          <p:cNvPr id="23" name="テキスト ボックス 22">
            <a:extLst>
              <a:ext uri="{FF2B5EF4-FFF2-40B4-BE49-F238E27FC236}">
                <a16:creationId xmlns:a16="http://schemas.microsoft.com/office/drawing/2014/main" id="{66DB5231-2E26-4B1E-9879-D7503D977757}"/>
              </a:ext>
            </a:extLst>
          </p:cNvPr>
          <p:cNvSpPr txBox="1"/>
          <p:nvPr userDrawn="1"/>
        </p:nvSpPr>
        <p:spPr>
          <a:xfrm>
            <a:off x="2312085" y="9973017"/>
            <a:ext cx="323165" cy="323165"/>
          </a:xfrm>
          <a:prstGeom prst="rect">
            <a:avLst/>
          </a:prstGeom>
          <a:noFill/>
        </p:spPr>
        <p:txBody>
          <a:bodyPr vert="eaVert" wrap="none" rtlCol="0">
            <a:spAutoFit/>
          </a:bodyPr>
          <a:lstStyle/>
          <a:p>
            <a:pPr algn="ctr"/>
            <a:r>
              <a:rPr kumimoji="1" lang="ja-JP" altLang="en-US" sz="900" dirty="0"/>
              <a:t>作成</a:t>
            </a:r>
            <a:endParaRPr kumimoji="1" lang="en-US" altLang="ja-JP" sz="900" dirty="0"/>
          </a:p>
        </p:txBody>
      </p:sp>
      <p:sp>
        <p:nvSpPr>
          <p:cNvPr id="2" name="テキスト ボックス 1">
            <a:extLst>
              <a:ext uri="{FF2B5EF4-FFF2-40B4-BE49-F238E27FC236}">
                <a16:creationId xmlns:a16="http://schemas.microsoft.com/office/drawing/2014/main" id="{BBAF2E79-22F4-43C7-9017-0E2967F7C550}"/>
              </a:ext>
            </a:extLst>
          </p:cNvPr>
          <p:cNvSpPr txBox="1"/>
          <p:nvPr userDrawn="1"/>
        </p:nvSpPr>
        <p:spPr>
          <a:xfrm>
            <a:off x="6735233" y="10035540"/>
            <a:ext cx="425116" cy="261610"/>
          </a:xfrm>
          <a:prstGeom prst="rect">
            <a:avLst/>
          </a:prstGeom>
          <a:noFill/>
        </p:spPr>
        <p:txBody>
          <a:bodyPr wrap="none" rtlCol="0">
            <a:spAutoFit/>
          </a:bodyPr>
          <a:lstStyle/>
          <a:p>
            <a:pPr algn="r"/>
            <a:r>
              <a:rPr kumimoji="1" lang="en-US" altLang="ja-JP" sz="1100" b="0" dirty="0">
                <a:latin typeface="+mn-lt"/>
              </a:rPr>
              <a:t>/10</a:t>
            </a:r>
          </a:p>
        </p:txBody>
      </p:sp>
      <p:sp>
        <p:nvSpPr>
          <p:cNvPr id="24" name="スライド番号プレースホルダー 4">
            <a:extLst>
              <a:ext uri="{FF2B5EF4-FFF2-40B4-BE49-F238E27FC236}">
                <a16:creationId xmlns:a16="http://schemas.microsoft.com/office/drawing/2014/main" id="{F1B4F8D1-F3F9-44D0-AE84-BE7474851EF9}"/>
              </a:ext>
            </a:extLst>
          </p:cNvPr>
          <p:cNvSpPr>
            <a:spLocks noGrp="1"/>
          </p:cNvSpPr>
          <p:nvPr>
            <p:ph type="sldNum" sz="quarter" idx="12"/>
          </p:nvPr>
        </p:nvSpPr>
        <p:spPr>
          <a:xfrm>
            <a:off x="6436519" y="10031319"/>
            <a:ext cx="463231" cy="270593"/>
          </a:xfrm>
        </p:spPr>
        <p:txBody>
          <a:bodyPr/>
          <a:lstStyle>
            <a:lvl1pPr>
              <a:defRPr sz="1100">
                <a:solidFill>
                  <a:schemeClr val="tx1"/>
                </a:solidFill>
                <a:latin typeface="+mn-lt"/>
              </a:defRPr>
            </a:lvl1pPr>
          </a:lstStyle>
          <a:p>
            <a:fld id="{731F6711-717A-4BDB-8DAB-86F712E8F3ED}" type="slidenum">
              <a:rPr lang="ja-JP" altLang="en-US" smtClean="0"/>
              <a:pPr/>
              <a:t>‹#›</a:t>
            </a:fld>
            <a:endParaRPr lang="ja-JP" altLang="en-US" dirty="0"/>
          </a:p>
        </p:txBody>
      </p:sp>
    </p:spTree>
    <p:extLst>
      <p:ext uri="{BB962C8B-B14F-4D97-AF65-F5344CB8AC3E}">
        <p14:creationId xmlns:p14="http://schemas.microsoft.com/office/powerpoint/2010/main" val="2671329371"/>
      </p:ext>
    </p:extLst>
  </p:cSld>
  <p:clrMapOvr>
    <a:masterClrMapping/>
  </p:clrMapOvr>
  <p:extLst>
    <p:ext uri="{DCECCB84-F9BA-43D5-87BE-67443E8EF086}">
      <p15:sldGuideLst xmlns:p15="http://schemas.microsoft.com/office/powerpoint/2012/main">
        <p15:guide id="1" pos="249" userDrawn="1">
          <p15:clr>
            <a:srgbClr val="FBAE40"/>
          </p15:clr>
        </p15:guide>
        <p15:guide id="2" pos="4513" userDrawn="1">
          <p15:clr>
            <a:srgbClr val="FBAE40"/>
          </p15:clr>
        </p15:guide>
        <p15:guide id="3" orient="horz" pos="3367" userDrawn="1">
          <p15:clr>
            <a:srgbClr val="FBAE40"/>
          </p15:clr>
        </p15:guide>
        <p15:guide id="4" orient="horz" pos="238" userDrawn="1">
          <p15:clr>
            <a:srgbClr val="FBAE40"/>
          </p15:clr>
        </p15:guide>
        <p15:guide id="5" orient="horz" pos="652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400490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693"/>
            <a:ext cx="2487081" cy="1811668"/>
          </a:xfrm>
        </p:spPr>
        <p:txBody>
          <a:bodyPr anchor="b"/>
          <a:lstStyle>
            <a:lvl1pPr algn="l">
              <a:defRPr sz="311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23" y="425693"/>
            <a:ext cx="4226068" cy="9125166"/>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84" y="2237362"/>
            <a:ext cx="2487081" cy="7313498"/>
          </a:xfrm>
        </p:spPr>
        <p:txBody>
          <a:bodyPr/>
          <a:lstStyle>
            <a:lvl1pPr marL="0" indent="0">
              <a:buNone/>
              <a:defRPr sz="2183"/>
            </a:lvl1pPr>
            <a:lvl2pPr marL="712775" indent="0">
              <a:buNone/>
              <a:defRPr sz="1871"/>
            </a:lvl2pPr>
            <a:lvl3pPr marL="1425550" indent="0">
              <a:buNone/>
              <a:defRPr sz="1559"/>
            </a:lvl3pPr>
            <a:lvl4pPr marL="2138324" indent="0">
              <a:buNone/>
              <a:defRPr sz="1403"/>
            </a:lvl4pPr>
            <a:lvl5pPr marL="2851099" indent="0">
              <a:buNone/>
              <a:defRPr sz="1403"/>
            </a:lvl5pPr>
            <a:lvl6pPr marL="3563874" indent="0">
              <a:buNone/>
              <a:defRPr sz="1403"/>
            </a:lvl6pPr>
            <a:lvl7pPr marL="4276649" indent="0">
              <a:buNone/>
              <a:defRPr sz="1403"/>
            </a:lvl7pPr>
            <a:lvl8pPr marL="4989424" indent="0">
              <a:buNone/>
              <a:defRPr sz="1403"/>
            </a:lvl8pPr>
            <a:lvl9pPr marL="5702198" indent="0">
              <a:buNone/>
              <a:defRPr sz="140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151905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4" y="2494757"/>
            <a:ext cx="6803708" cy="70561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984" y="9909727"/>
            <a:ext cx="1763924" cy="569240"/>
          </a:xfrm>
          <a:prstGeom prst="rect">
            <a:avLst/>
          </a:prstGeom>
        </p:spPr>
        <p:txBody>
          <a:bodyPr vert="horz" lIns="91440" tIns="45720" rIns="91440" bIns="45720" rtlCol="0" anchor="ctr"/>
          <a:lstStyle>
            <a:lvl1pPr algn="l">
              <a:defRPr sz="1871">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2582889" y="9909727"/>
            <a:ext cx="2393897"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7"/>
            <a:ext cx="176392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731F6711-717A-4BDB-8DAB-86F712E8F3ED}" type="slidenum">
              <a:rPr kumimoji="1" lang="ja-JP" altLang="en-US" smtClean="0"/>
              <a:t>‹#›</a:t>
            </a:fld>
            <a:endParaRPr kumimoji="1" lang="ja-JP" altLang="en-US"/>
          </a:p>
        </p:txBody>
      </p:sp>
    </p:spTree>
    <p:extLst>
      <p:ext uri="{BB962C8B-B14F-4D97-AF65-F5344CB8AC3E}">
        <p14:creationId xmlns:p14="http://schemas.microsoft.com/office/powerpoint/2010/main" val="2636055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1425550" rtl="0" eaLnBrk="1" latinLnBrk="0" hangingPunct="1">
        <a:spcBef>
          <a:spcPct val="0"/>
        </a:spcBef>
        <a:buNone/>
        <a:defRPr kumimoji="1" sz="6860" kern="1200">
          <a:solidFill>
            <a:schemeClr val="tx1"/>
          </a:solidFill>
          <a:latin typeface="+mj-lt"/>
          <a:ea typeface="+mj-ea"/>
          <a:cs typeface="+mj-cs"/>
        </a:defRPr>
      </a:lvl1pPr>
    </p:titleStyle>
    <p:bodyStyle>
      <a:lvl1pPr marL="534581" indent="-534581" algn="l" defTabSz="1425550" rtl="0" eaLnBrk="1" latinLnBrk="0" hangingPunct="1">
        <a:spcBef>
          <a:spcPct val="20000"/>
        </a:spcBef>
        <a:buFont typeface="Arial" panose="020B0604020202020204" pitchFamily="34" charset="0"/>
        <a:buChar char="•"/>
        <a:defRPr kumimoji="1" sz="4989" kern="1200">
          <a:solidFill>
            <a:schemeClr val="tx1"/>
          </a:solidFill>
          <a:latin typeface="+mn-lt"/>
          <a:ea typeface="+mn-ea"/>
          <a:cs typeface="+mn-cs"/>
        </a:defRPr>
      </a:lvl1pPr>
      <a:lvl2pPr marL="1158259" indent="-445484" algn="l" defTabSz="1425550" rtl="0" eaLnBrk="1" latinLnBrk="0" hangingPunct="1">
        <a:spcBef>
          <a:spcPct val="20000"/>
        </a:spcBef>
        <a:buFont typeface="Arial" panose="020B0604020202020204" pitchFamily="34" charset="0"/>
        <a:buChar char="–"/>
        <a:defRPr kumimoji="1" sz="4365" kern="1200">
          <a:solidFill>
            <a:schemeClr val="tx1"/>
          </a:solidFill>
          <a:latin typeface="+mn-lt"/>
          <a:ea typeface="+mn-ea"/>
          <a:cs typeface="+mn-cs"/>
        </a:defRPr>
      </a:lvl2pPr>
      <a:lvl3pPr marL="1781937" indent="-356387" algn="l" defTabSz="1425550" rtl="0" eaLnBrk="1" latinLnBrk="0" hangingPunct="1">
        <a:spcBef>
          <a:spcPct val="20000"/>
        </a:spcBef>
        <a:buFont typeface="Arial" panose="020B0604020202020204" pitchFamily="34" charset="0"/>
        <a:buChar char="•"/>
        <a:defRPr kumimoji="1" sz="3742" kern="1200">
          <a:solidFill>
            <a:schemeClr val="tx1"/>
          </a:solidFill>
          <a:latin typeface="+mn-lt"/>
          <a:ea typeface="+mn-ea"/>
          <a:cs typeface="+mn-cs"/>
        </a:defRPr>
      </a:lvl3pPr>
      <a:lvl4pPr marL="2494712"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4pPr>
      <a:lvl5pPr marL="3207487"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5pPr>
      <a:lvl6pPr marL="3920261"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6pPr>
      <a:lvl7pPr marL="4633036"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7pPr>
      <a:lvl8pPr marL="5345811"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8pPr>
      <a:lvl9pPr marL="6058586" indent="-356387" algn="l" defTabSz="1425550" rtl="0" eaLnBrk="1" latinLnBrk="0" hangingPunct="1">
        <a:spcBef>
          <a:spcPct val="20000"/>
        </a:spcBef>
        <a:buFont typeface="Arial" panose="020B0604020202020204" pitchFamily="34" charset="0"/>
        <a:buChar char="•"/>
        <a:defRPr kumimoji="1" sz="3118" kern="1200">
          <a:solidFill>
            <a:schemeClr val="tx1"/>
          </a:solidFill>
          <a:latin typeface="+mn-lt"/>
          <a:ea typeface="+mn-ea"/>
          <a:cs typeface="+mn-cs"/>
        </a:defRPr>
      </a:lvl9pPr>
    </p:bodyStyle>
    <p:otherStyle>
      <a:defPPr>
        <a:defRPr lang="ja-JP"/>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4114441" y="746314"/>
            <a:ext cx="2524317" cy="646331"/>
          </a:xfrm>
          <a:prstGeom prst="rect">
            <a:avLst/>
          </a:prstGeom>
        </p:spPr>
        <p:txBody>
          <a:bodyPr wrap="square">
            <a:spAutoFit/>
          </a:bodyPr>
          <a:lstStyle/>
          <a:p>
            <a:r>
              <a:rPr lang="ja-JP" altLang="en-US" sz="1200" dirty="0">
                <a:latin typeface="+mj-ea"/>
                <a:ea typeface="+mj-ea"/>
              </a:rPr>
              <a:t>品名　</a:t>
            </a:r>
            <a:r>
              <a:rPr lang="ja-JP" altLang="en-US" sz="1600" b="1" dirty="0">
                <a:latin typeface="+mj-ea"/>
                <a:ea typeface="+mj-ea"/>
              </a:rPr>
              <a:t>屋内</a:t>
            </a:r>
            <a:r>
              <a:rPr lang="en-US" altLang="ja-JP" sz="1600" b="1" dirty="0">
                <a:latin typeface="+mj-ea"/>
                <a:ea typeface="+mj-ea"/>
              </a:rPr>
              <a:t>HD</a:t>
            </a:r>
            <a:r>
              <a:rPr lang="ja-JP" altLang="en-US" sz="1600" b="1" dirty="0">
                <a:latin typeface="+mj-ea"/>
                <a:ea typeface="+mj-ea"/>
              </a:rPr>
              <a:t>カメラ</a:t>
            </a:r>
            <a:endParaRPr lang="en-US" altLang="ja-JP" sz="1600" b="1" dirty="0">
              <a:latin typeface="+mj-ea"/>
              <a:ea typeface="+mj-ea"/>
            </a:endParaRPr>
          </a:p>
          <a:p>
            <a:r>
              <a:rPr lang="ja-JP" altLang="en-US" sz="1200" dirty="0">
                <a:latin typeface="+mj-ea"/>
                <a:ea typeface="+mj-ea"/>
              </a:rPr>
              <a:t>品番</a:t>
            </a:r>
            <a:r>
              <a:rPr lang="ja-JP" altLang="en-US" sz="2000" b="1" dirty="0">
                <a:latin typeface="+mj-ea"/>
                <a:ea typeface="+mj-ea"/>
              </a:rPr>
              <a:t>　</a:t>
            </a:r>
          </a:p>
        </p:txBody>
      </p:sp>
      <p:sp>
        <p:nvSpPr>
          <p:cNvPr id="5" name="テキスト ボックス 4">
            <a:extLst>
              <a:ext uri="{FF2B5EF4-FFF2-40B4-BE49-F238E27FC236}">
                <a16:creationId xmlns:a16="http://schemas.microsoft.com/office/drawing/2014/main" id="{66687C58-2695-4294-9E2A-295A4A1879BC}"/>
              </a:ext>
            </a:extLst>
          </p:cNvPr>
          <p:cNvSpPr txBox="1"/>
          <p:nvPr/>
        </p:nvSpPr>
        <p:spPr>
          <a:xfrm>
            <a:off x="1005468" y="9616440"/>
            <a:ext cx="607859" cy="261610"/>
          </a:xfrm>
          <a:prstGeom prst="rect">
            <a:avLst/>
          </a:prstGeom>
          <a:noFill/>
        </p:spPr>
        <p:txBody>
          <a:bodyPr wrap="none" rtlCol="0">
            <a:spAutoFit/>
          </a:bodyPr>
          <a:lstStyle/>
          <a:p>
            <a:pPr algn="ctr"/>
            <a:r>
              <a:rPr kumimoji="1" lang="ja-JP" altLang="en-US" sz="1100" dirty="0"/>
              <a:t>もくじ</a:t>
            </a:r>
          </a:p>
        </p:txBody>
      </p:sp>
      <p:sp>
        <p:nvSpPr>
          <p:cNvPr id="7" name="正方形/長方形 6">
            <a:extLst>
              <a:ext uri="{FF2B5EF4-FFF2-40B4-BE49-F238E27FC236}">
                <a16:creationId xmlns:a16="http://schemas.microsoft.com/office/drawing/2014/main" id="{4E3874A9-AB43-4467-8592-A0EC31CCB261}"/>
              </a:ext>
            </a:extLst>
          </p:cNvPr>
          <p:cNvSpPr/>
          <p:nvPr/>
        </p:nvSpPr>
        <p:spPr>
          <a:xfrm>
            <a:off x="4588068" y="1006252"/>
            <a:ext cx="1460656" cy="338554"/>
          </a:xfrm>
          <a:prstGeom prst="rect">
            <a:avLst/>
          </a:prstGeom>
        </p:spPr>
        <p:txBody>
          <a:bodyPr wrap="none">
            <a:spAutoFit/>
          </a:bodyPr>
          <a:lstStyle/>
          <a:p>
            <a:r>
              <a:rPr lang="en-US" altLang="ja-JP" sz="1600" b="1" dirty="0">
                <a:latin typeface="+mj-ea"/>
                <a:ea typeface="+mj-ea"/>
              </a:rPr>
              <a:t>KX-HRC100</a:t>
            </a:r>
            <a:endParaRPr lang="ja-JP" altLang="en-US" sz="1600" dirty="0"/>
          </a:p>
        </p:txBody>
      </p:sp>
      <p:cxnSp>
        <p:nvCxnSpPr>
          <p:cNvPr id="9" name="直線コネクタ 8">
            <a:extLst>
              <a:ext uri="{FF2B5EF4-FFF2-40B4-BE49-F238E27FC236}">
                <a16:creationId xmlns:a16="http://schemas.microsoft.com/office/drawing/2014/main" id="{9B9EB0BC-2A8C-443D-9C51-59CD97CAFE03}"/>
              </a:ext>
            </a:extLst>
          </p:cNvPr>
          <p:cNvCxnSpPr>
            <a:cxnSpLocks/>
          </p:cNvCxnSpPr>
          <p:nvPr/>
        </p:nvCxnSpPr>
        <p:spPr>
          <a:xfrm>
            <a:off x="2400300" y="5837363"/>
            <a:ext cx="44402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9750CC42-D7DF-460B-8492-B4BF696292DF}"/>
              </a:ext>
            </a:extLst>
          </p:cNvPr>
          <p:cNvSpPr txBox="1"/>
          <p:nvPr/>
        </p:nvSpPr>
        <p:spPr>
          <a:xfrm>
            <a:off x="2362884" y="5598613"/>
            <a:ext cx="607859" cy="261610"/>
          </a:xfrm>
          <a:prstGeom prst="rect">
            <a:avLst/>
          </a:prstGeom>
          <a:noFill/>
        </p:spPr>
        <p:txBody>
          <a:bodyPr wrap="none" rtlCol="0">
            <a:spAutoFit/>
          </a:bodyPr>
          <a:lstStyle/>
          <a:p>
            <a:pPr algn="l"/>
            <a:r>
              <a:rPr lang="ja-JP" altLang="en-US" sz="1100" b="1" dirty="0"/>
              <a:t>もくじ</a:t>
            </a:r>
            <a:endParaRPr kumimoji="1" lang="ja-JP" altLang="en-US" sz="1100" b="1" dirty="0"/>
          </a:p>
        </p:txBody>
      </p:sp>
      <p:sp>
        <p:nvSpPr>
          <p:cNvPr id="4" name="正方形/長方形 3">
            <a:extLst>
              <a:ext uri="{FF2B5EF4-FFF2-40B4-BE49-F238E27FC236}">
                <a16:creationId xmlns:a16="http://schemas.microsoft.com/office/drawing/2014/main" id="{2542F71B-91CF-4416-B3EC-89A02533C44C}"/>
              </a:ext>
            </a:extLst>
          </p:cNvPr>
          <p:cNvSpPr/>
          <p:nvPr/>
        </p:nvSpPr>
        <p:spPr>
          <a:xfrm>
            <a:off x="1376363" y="2393950"/>
            <a:ext cx="1116011" cy="430887"/>
          </a:xfrm>
          <a:prstGeom prst="rect">
            <a:avLst/>
          </a:prstGeom>
        </p:spPr>
        <p:txBody>
          <a:bodyPr wrap="none">
            <a:spAutoFit/>
          </a:bodyPr>
          <a:lstStyle/>
          <a:p>
            <a:r>
              <a:rPr lang="ja-JP" altLang="en-US" sz="1100" b="1" dirty="0">
                <a:latin typeface="+mj-ea"/>
                <a:ea typeface="+mj-ea"/>
              </a:rPr>
              <a:t>屋内</a:t>
            </a:r>
            <a:r>
              <a:rPr lang="en-US" altLang="ja-JP" sz="1100" b="1" dirty="0">
                <a:latin typeface="+mj-ea"/>
                <a:ea typeface="+mj-ea"/>
              </a:rPr>
              <a:t>HD</a:t>
            </a:r>
            <a:r>
              <a:rPr lang="ja-JP" altLang="en-US" sz="1100" b="1" dirty="0">
                <a:latin typeface="+mj-ea"/>
                <a:ea typeface="+mj-ea"/>
              </a:rPr>
              <a:t>カメラ</a:t>
            </a:r>
            <a:endParaRPr lang="en-US" altLang="ja-JP" sz="1100" b="1" dirty="0">
              <a:latin typeface="+mj-ea"/>
              <a:ea typeface="+mj-ea"/>
            </a:endParaRPr>
          </a:p>
          <a:p>
            <a:r>
              <a:rPr lang="en-US" altLang="ja-JP" sz="1100" b="1" dirty="0">
                <a:latin typeface="+mj-ea"/>
                <a:ea typeface="+mj-ea"/>
              </a:rPr>
              <a:t>KX-HRC100</a:t>
            </a:r>
            <a:endParaRPr lang="ja-JP" altLang="en-US" sz="1100" dirty="0"/>
          </a:p>
        </p:txBody>
      </p:sp>
      <p:sp>
        <p:nvSpPr>
          <p:cNvPr id="8" name="スライド番号プレースホルダー 7">
            <a:extLst>
              <a:ext uri="{FF2B5EF4-FFF2-40B4-BE49-F238E27FC236}">
                <a16:creationId xmlns:a16="http://schemas.microsoft.com/office/drawing/2014/main" id="{6AD23A03-BBB6-4DEA-96FE-5F89837176F0}"/>
              </a:ext>
            </a:extLst>
          </p:cNvPr>
          <p:cNvSpPr>
            <a:spLocks noGrp="1"/>
          </p:cNvSpPr>
          <p:nvPr>
            <p:ph type="sldNum" sz="quarter" idx="12"/>
          </p:nvPr>
        </p:nvSpPr>
        <p:spPr/>
        <p:txBody>
          <a:bodyPr/>
          <a:lstStyle/>
          <a:p>
            <a:fld id="{731F6711-717A-4BDB-8DAB-86F712E8F3ED}" type="slidenum">
              <a:rPr lang="ja-JP" altLang="en-US" smtClean="0"/>
              <a:pPr/>
              <a:t>1</a:t>
            </a:fld>
            <a:endParaRPr lang="ja-JP" altLang="en-US" dirty="0"/>
          </a:p>
        </p:txBody>
      </p:sp>
      <p:sp>
        <p:nvSpPr>
          <p:cNvPr id="6" name="テキスト ボックス 5">
            <a:extLst>
              <a:ext uri="{FF2B5EF4-FFF2-40B4-BE49-F238E27FC236}">
                <a16:creationId xmlns:a16="http://schemas.microsoft.com/office/drawing/2014/main" id="{AA6C07F6-1943-49D9-8AEB-48602B7E8DE0}"/>
              </a:ext>
            </a:extLst>
          </p:cNvPr>
          <p:cNvSpPr txBox="1"/>
          <p:nvPr/>
        </p:nvSpPr>
        <p:spPr>
          <a:xfrm>
            <a:off x="2353400" y="5925683"/>
            <a:ext cx="4233138" cy="2970044"/>
          </a:xfrm>
          <a:prstGeom prst="rect">
            <a:avLst/>
          </a:prstGeom>
          <a:noFill/>
          <a:ln w="25400">
            <a:noFill/>
          </a:ln>
        </p:spPr>
        <p:txBody>
          <a:bodyPr wrap="square" rtlCol="0">
            <a:spAutoFit/>
          </a:bodyPr>
          <a:lstStyle/>
          <a:p>
            <a:r>
              <a:rPr lang="ja-JP" altLang="en-US" sz="1100" b="1" dirty="0">
                <a:latin typeface="+mn-ea"/>
                <a:cs typeface="メイリオ" panose="020B0604030504040204" pitchFamily="50" charset="-128"/>
              </a:rPr>
              <a:t>概要</a:t>
            </a:r>
            <a:endParaRPr lang="ja-JP" altLang="en-US" sz="1100" dirty="0">
              <a:latin typeface="+mn-ea"/>
              <a:cs typeface="メイリオ" panose="020B0604030504040204" pitchFamily="50" charset="-128"/>
            </a:endParaRPr>
          </a:p>
          <a:p>
            <a:r>
              <a:rPr lang="ja-JP" altLang="en-US" sz="1100" b="1" dirty="0">
                <a:latin typeface="+mn-ea"/>
                <a:cs typeface="メイリオ" panose="020B0604030504040204" pitchFamily="50" charset="-128"/>
              </a:rPr>
              <a:t>システム構成図</a:t>
            </a:r>
          </a:p>
          <a:p>
            <a:r>
              <a:rPr lang="ja-JP" altLang="en-US" sz="1100" b="1" dirty="0">
                <a:latin typeface="+mn-ea"/>
                <a:cs typeface="メイリオ" panose="020B0604030504040204" pitchFamily="50" charset="-128"/>
              </a:rPr>
              <a:t>特長</a:t>
            </a:r>
          </a:p>
          <a:p>
            <a:pPr marL="266700" indent="-84138"/>
            <a:r>
              <a:rPr lang="ja-JP" altLang="en-US" sz="1100" dirty="0">
                <a:latin typeface="+mn-ea"/>
              </a:rPr>
              <a:t>①</a:t>
            </a:r>
            <a:r>
              <a:rPr lang="ja-JP" altLang="ja-JP" sz="1100" kern="100" dirty="0">
                <a:effectLst/>
                <a:latin typeface="+mn-ea"/>
                <a:cs typeface="Times New Roman" panose="02020603050405020304" pitchFamily="18" charset="0"/>
              </a:rPr>
              <a:t>フル</a:t>
            </a:r>
            <a:r>
              <a:rPr lang="en-US" altLang="ja-JP" sz="1100" kern="100" dirty="0">
                <a:effectLst/>
                <a:latin typeface="+mn-ea"/>
                <a:cs typeface="Times New Roman" panose="02020603050405020304" pitchFamily="18" charset="0"/>
              </a:rPr>
              <a:t>HD</a:t>
            </a:r>
            <a:r>
              <a:rPr lang="ja-JP" altLang="ja-JP" sz="1100" kern="100" dirty="0">
                <a:effectLst/>
                <a:latin typeface="+mn-ea"/>
                <a:cs typeface="Times New Roman" panose="02020603050405020304" pitchFamily="18" charset="0"/>
              </a:rPr>
              <a:t>、広画角レンズで室内をひろびろ確認</a:t>
            </a:r>
            <a:endParaRPr lang="en-US" altLang="ja-JP" sz="1100" baseline="30000" dirty="0">
              <a:latin typeface="+mn-ea"/>
            </a:endParaRPr>
          </a:p>
          <a:p>
            <a:pPr marL="266700" indent="-84138"/>
            <a:r>
              <a:rPr lang="ja-JP" altLang="en-US" sz="1100" dirty="0">
                <a:latin typeface="+mn-ea"/>
              </a:rPr>
              <a:t>②</a:t>
            </a:r>
            <a:r>
              <a:rPr lang="en-US" altLang="ja-JP" sz="1100" kern="100" dirty="0">
                <a:effectLst/>
                <a:latin typeface="+mn-ea"/>
                <a:cs typeface="Times New Roman" panose="02020603050405020304" pitchFamily="18" charset="0"/>
              </a:rPr>
              <a:t>1</a:t>
            </a:r>
            <a:r>
              <a:rPr lang="ja-JP" altLang="ja-JP" sz="1100" kern="100" dirty="0">
                <a:effectLst/>
                <a:latin typeface="+mn-ea"/>
                <a:cs typeface="Times New Roman" panose="02020603050405020304" pitchFamily="18" charset="0"/>
              </a:rPr>
              <a:t>日の動画を短時間で楽しめるタイムラプス機能</a:t>
            </a:r>
            <a:endParaRPr lang="en-US" altLang="ja-JP" sz="1100" dirty="0">
              <a:latin typeface="+mn-ea"/>
            </a:endParaRPr>
          </a:p>
          <a:p>
            <a:pPr marL="266700" indent="-84138"/>
            <a:r>
              <a:rPr lang="ja-JP" altLang="en-US" sz="1100" dirty="0">
                <a:latin typeface="+mn-ea"/>
              </a:rPr>
              <a:t>③</a:t>
            </a:r>
            <a:r>
              <a:rPr lang="ja-JP" altLang="ja-JP" sz="1100" kern="100" dirty="0">
                <a:effectLst/>
                <a:latin typeface="+mn-ea"/>
                <a:cs typeface="Times New Roman" panose="02020603050405020304" pitchFamily="18" charset="0"/>
              </a:rPr>
              <a:t>動作・温度・音を検知し</a:t>
            </a:r>
            <a:r>
              <a:rPr lang="ja-JP" altLang="en-US" sz="1100" kern="100" dirty="0">
                <a:effectLst/>
                <a:latin typeface="+mn-ea"/>
                <a:cs typeface="Times New Roman" panose="02020603050405020304" pitchFamily="18" charset="0"/>
              </a:rPr>
              <a:t>スマートフォン</a:t>
            </a:r>
            <a:r>
              <a:rPr lang="ja-JP" altLang="ja-JP" sz="1100" kern="100" dirty="0">
                <a:effectLst/>
                <a:latin typeface="+mn-ea"/>
                <a:cs typeface="Times New Roman" panose="02020603050405020304" pitchFamily="18" charset="0"/>
              </a:rPr>
              <a:t>にお知らせ</a:t>
            </a:r>
            <a:endParaRPr lang="ja-JP" altLang="en-US" sz="1100" kern="100" dirty="0">
              <a:effectLst/>
              <a:latin typeface="+mn-ea"/>
              <a:cs typeface="Times New Roman" panose="02020603050405020304" pitchFamily="18" charset="0"/>
            </a:endParaRPr>
          </a:p>
          <a:p>
            <a:pPr marL="266700" indent="-84138"/>
            <a:r>
              <a:rPr lang="ja-JP" altLang="en-US" sz="1100" dirty="0">
                <a:latin typeface="+mn-ea"/>
              </a:rPr>
              <a:t>・その他の特長</a:t>
            </a:r>
            <a:endParaRPr lang="ja-JP" altLang="en-US" sz="1100" dirty="0">
              <a:latin typeface="+mn-ea"/>
              <a:cs typeface="メイリオ" panose="020B0604030504040204" pitchFamily="50" charset="-128"/>
            </a:endParaRPr>
          </a:p>
          <a:p>
            <a:r>
              <a:rPr lang="ja-JP" altLang="en-US" sz="1100" b="1" dirty="0">
                <a:latin typeface="+mn-ea"/>
                <a:cs typeface="メイリオ" panose="020B0604030504040204" pitchFamily="50" charset="-128"/>
              </a:rPr>
              <a:t>設定の流れについて</a:t>
            </a:r>
          </a:p>
          <a:p>
            <a:r>
              <a:rPr lang="ja-JP" altLang="en-US" sz="1100" b="1" dirty="0">
                <a:latin typeface="+mn-ea"/>
                <a:cs typeface="メイリオ" panose="020B0604030504040204" pitchFamily="50" charset="-128"/>
              </a:rPr>
              <a:t>その他</a:t>
            </a:r>
            <a:endParaRPr lang="en-US" altLang="ja-JP" sz="1100" b="1" dirty="0">
              <a:latin typeface="+mn-ea"/>
              <a:cs typeface="メイリオ" panose="020B0604030504040204" pitchFamily="50" charset="-128"/>
            </a:endParaRPr>
          </a:p>
          <a:p>
            <a:pPr marL="266700" indent="-95250">
              <a:buFont typeface="Wingdings" panose="05000000000000000000" pitchFamily="2" charset="2"/>
              <a:buChar char="n"/>
            </a:pPr>
            <a:r>
              <a:rPr lang="en-US" altLang="ja-JP" sz="1100" dirty="0">
                <a:latin typeface="+mn-ea"/>
                <a:cs typeface="メイリオ" panose="020B0604030504040204" pitchFamily="50" charset="-128"/>
              </a:rPr>
              <a:t>microSD</a:t>
            </a:r>
            <a:r>
              <a:rPr lang="ja-JP" altLang="en-US" sz="1100" dirty="0">
                <a:latin typeface="+mn-ea"/>
                <a:cs typeface="メイリオ" panose="020B0604030504040204" pitchFamily="50" charset="-128"/>
              </a:rPr>
              <a:t>カードについて</a:t>
            </a:r>
            <a:endParaRPr lang="en-US" altLang="ja-JP" sz="1100" dirty="0">
              <a:latin typeface="+mn-ea"/>
              <a:cs typeface="メイリオ" panose="020B0604030504040204" pitchFamily="50" charset="-128"/>
            </a:endParaRPr>
          </a:p>
          <a:p>
            <a:pPr marL="171450" indent="11113">
              <a:buFont typeface="Wingdings" panose="05000000000000000000" pitchFamily="2" charset="2"/>
              <a:buChar char="n"/>
            </a:pPr>
            <a:r>
              <a:rPr lang="ja-JP" altLang="en-US" sz="1100" dirty="0" smtClean="0">
                <a:solidFill>
                  <a:prstClr val="black"/>
                </a:solidFill>
                <a:latin typeface="+mn-ea"/>
              </a:rPr>
              <a:t>スマートフォン</a:t>
            </a:r>
            <a:r>
              <a:rPr lang="ja-JP" altLang="en-US" sz="1100" dirty="0">
                <a:solidFill>
                  <a:prstClr val="black"/>
                </a:solidFill>
                <a:latin typeface="+mn-ea"/>
              </a:rPr>
              <a:t>・無線ルーターについて</a:t>
            </a:r>
          </a:p>
          <a:p>
            <a:pPr marL="171450" indent="11113">
              <a:buFont typeface="Wingdings" panose="05000000000000000000" pitchFamily="2" charset="2"/>
              <a:buChar char="n"/>
            </a:pPr>
            <a:r>
              <a:rPr lang="ja-JP" altLang="en-US" sz="1100" dirty="0">
                <a:latin typeface="+mn-ea"/>
              </a:rPr>
              <a:t>カメラの録画データの保存場所とファイル名</a:t>
            </a:r>
          </a:p>
          <a:p>
            <a:pPr marL="171450" indent="11113">
              <a:buFont typeface="Wingdings" panose="05000000000000000000" pitchFamily="2" charset="2"/>
              <a:buChar char="n"/>
            </a:pPr>
            <a:r>
              <a:rPr lang="ja-JP" altLang="en-US" sz="1100" dirty="0">
                <a:latin typeface="+mn-ea"/>
              </a:rPr>
              <a:t>複数のスマートフォンからアクセスしているときの制限</a:t>
            </a:r>
          </a:p>
          <a:p>
            <a:pPr marL="171450" indent="11113">
              <a:buFont typeface="Wingdings" panose="05000000000000000000" pitchFamily="2" charset="2"/>
              <a:buChar char="n"/>
            </a:pPr>
            <a:r>
              <a:rPr lang="ja-JP" altLang="en-US" sz="1100" kern="100" dirty="0">
                <a:latin typeface="+mn-ea"/>
                <a:cs typeface="メイリオ" panose="020B0604030504040204" pitchFamily="50" charset="-128"/>
              </a:rPr>
              <a:t>初期化する</a:t>
            </a:r>
            <a:endParaRPr lang="ja-JP" altLang="en-US" sz="1100" b="1" dirty="0">
              <a:latin typeface="+mn-ea"/>
              <a:cs typeface="メイリオ" panose="020B0604030504040204" pitchFamily="50" charset="-128"/>
            </a:endParaRPr>
          </a:p>
          <a:p>
            <a:r>
              <a:rPr lang="ja-JP" altLang="en-US" sz="1100" b="1" dirty="0">
                <a:latin typeface="+mn-ea"/>
                <a:cs typeface="メイリオ" panose="020B0604030504040204" pitchFamily="50" charset="-128"/>
              </a:rPr>
              <a:t>外形寸法</a:t>
            </a:r>
            <a:r>
              <a:rPr lang="en-US" altLang="ja-JP" sz="1100" b="1" dirty="0">
                <a:latin typeface="+mn-ea"/>
                <a:cs typeface="メイリオ" panose="020B0604030504040204" pitchFamily="50" charset="-128"/>
              </a:rPr>
              <a:t>/</a:t>
            </a:r>
            <a:r>
              <a:rPr lang="ja-JP" altLang="en-US" sz="1100" b="1" dirty="0">
                <a:latin typeface="+mn-ea"/>
                <a:cs typeface="メイリオ" panose="020B0604030504040204" pitchFamily="50" charset="-128"/>
              </a:rPr>
              <a:t>仕様</a:t>
            </a:r>
            <a:r>
              <a:rPr lang="en-US" altLang="ja-JP" sz="1100" b="1" dirty="0">
                <a:latin typeface="+mn-ea"/>
                <a:cs typeface="メイリオ" panose="020B0604030504040204" pitchFamily="50" charset="-128"/>
              </a:rPr>
              <a:t>/</a:t>
            </a:r>
            <a:r>
              <a:rPr lang="ja-JP" altLang="en-US" sz="1100" b="1" dirty="0">
                <a:latin typeface="+mn-ea"/>
                <a:cs typeface="メイリオ" panose="020B0604030504040204" pitchFamily="50" charset="-128"/>
              </a:rPr>
              <a:t>付属品</a:t>
            </a:r>
          </a:p>
          <a:p>
            <a:pPr marL="182563">
              <a:buFont typeface="Wingdings" panose="05000000000000000000" pitchFamily="2" charset="2"/>
              <a:buChar char="n"/>
            </a:pPr>
            <a:r>
              <a:rPr lang="ja-JP" altLang="en-US" sz="1100" dirty="0">
                <a:latin typeface="+mn-ea"/>
                <a:cs typeface="メイリオ" panose="020B0604030504040204" pitchFamily="50" charset="-128"/>
              </a:rPr>
              <a:t>外形寸法</a:t>
            </a:r>
          </a:p>
          <a:p>
            <a:pPr marL="182563">
              <a:buFont typeface="Wingdings" panose="05000000000000000000" pitchFamily="2" charset="2"/>
              <a:buChar char="n"/>
            </a:pPr>
            <a:r>
              <a:rPr lang="ja-JP" altLang="en-US" sz="1100" dirty="0">
                <a:latin typeface="+mn-ea"/>
                <a:cs typeface="メイリオ" panose="020B0604030504040204" pitchFamily="50" charset="-128"/>
              </a:rPr>
              <a:t>仕様</a:t>
            </a:r>
          </a:p>
        </p:txBody>
      </p:sp>
      <p:sp>
        <p:nvSpPr>
          <p:cNvPr id="10" name="テキスト ボックス 9">
            <a:extLst>
              <a:ext uri="{FF2B5EF4-FFF2-40B4-BE49-F238E27FC236}">
                <a16:creationId xmlns:a16="http://schemas.microsoft.com/office/drawing/2014/main" id="{9509CAFD-9F9E-4104-88B5-8EA6F695A92E}"/>
              </a:ext>
            </a:extLst>
          </p:cNvPr>
          <p:cNvSpPr txBox="1"/>
          <p:nvPr/>
        </p:nvSpPr>
        <p:spPr>
          <a:xfrm>
            <a:off x="6428348" y="5925683"/>
            <a:ext cx="472441" cy="2970044"/>
          </a:xfrm>
          <a:prstGeom prst="rect">
            <a:avLst/>
          </a:prstGeom>
          <a:noFill/>
          <a:ln w="25400">
            <a:noFill/>
          </a:ln>
        </p:spPr>
        <p:txBody>
          <a:bodyPr wrap="square" rtlCol="0">
            <a:spAutoFit/>
          </a:bodyPr>
          <a:lstStyle/>
          <a:p>
            <a:pPr algn="r"/>
            <a:r>
              <a:rPr lang="en-US" altLang="ja-JP" sz="1100" dirty="0">
                <a:latin typeface="+mn-ea"/>
                <a:cs typeface="メイリオ" panose="020B0604030504040204" pitchFamily="50" charset="-128"/>
              </a:rPr>
              <a:t>2</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2</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3</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3</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3</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3</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4</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5</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6</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6</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7</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7</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8</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8</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9</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9</a:t>
            </a:r>
            <a:endParaRPr lang="ja-JP" altLang="en-US" sz="1100" dirty="0">
              <a:latin typeface="+mn-ea"/>
              <a:cs typeface="メイリオ" panose="020B0604030504040204" pitchFamily="50" charset="-128"/>
            </a:endParaRPr>
          </a:p>
          <a:p>
            <a:pPr algn="r"/>
            <a:r>
              <a:rPr lang="en-US" altLang="ja-JP" sz="1100" dirty="0">
                <a:latin typeface="+mn-ea"/>
                <a:cs typeface="メイリオ" panose="020B0604030504040204" pitchFamily="50" charset="-128"/>
              </a:rPr>
              <a:t>10</a:t>
            </a:r>
            <a:endParaRPr lang="ja-JP" altLang="en-US" sz="1100" dirty="0">
              <a:latin typeface="+mn-ea"/>
              <a:cs typeface="メイリオ" panose="020B0604030504040204" pitchFamily="50" charset="-128"/>
            </a:endParaRPr>
          </a:p>
        </p:txBody>
      </p:sp>
      <p:cxnSp>
        <p:nvCxnSpPr>
          <p:cNvPr id="16" name="直線コネクタ 15">
            <a:extLst>
              <a:ext uri="{FF2B5EF4-FFF2-40B4-BE49-F238E27FC236}">
                <a16:creationId xmlns:a16="http://schemas.microsoft.com/office/drawing/2014/main" id="{0520E387-8D0B-4812-935F-AEA18883395F}"/>
              </a:ext>
            </a:extLst>
          </p:cNvPr>
          <p:cNvCxnSpPr>
            <a:cxnSpLocks/>
          </p:cNvCxnSpPr>
          <p:nvPr/>
        </p:nvCxnSpPr>
        <p:spPr>
          <a:xfrm>
            <a:off x="2819400" y="6035220"/>
            <a:ext cx="376872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3F36B998-C7D4-4391-AADF-A52F849A13D0}"/>
              </a:ext>
            </a:extLst>
          </p:cNvPr>
          <p:cNvCxnSpPr>
            <a:cxnSpLocks/>
          </p:cNvCxnSpPr>
          <p:nvPr/>
        </p:nvCxnSpPr>
        <p:spPr>
          <a:xfrm>
            <a:off x="3473450" y="6202437"/>
            <a:ext cx="311467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B353076A-4AE4-4A7D-8E82-188CEE0E8830}"/>
              </a:ext>
            </a:extLst>
          </p:cNvPr>
          <p:cNvCxnSpPr>
            <a:cxnSpLocks/>
          </p:cNvCxnSpPr>
          <p:nvPr/>
        </p:nvCxnSpPr>
        <p:spPr>
          <a:xfrm>
            <a:off x="2819400" y="6369654"/>
            <a:ext cx="376872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D470DC0-E9DC-4C82-BA58-C3A088CDEA26}"/>
              </a:ext>
            </a:extLst>
          </p:cNvPr>
          <p:cNvCxnSpPr>
            <a:cxnSpLocks/>
          </p:cNvCxnSpPr>
          <p:nvPr/>
        </p:nvCxnSpPr>
        <p:spPr>
          <a:xfrm>
            <a:off x="5683250" y="6536871"/>
            <a:ext cx="90487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B116304A-7302-44D0-8207-61BE02979F0F}"/>
              </a:ext>
            </a:extLst>
          </p:cNvPr>
          <p:cNvCxnSpPr>
            <a:cxnSpLocks/>
          </p:cNvCxnSpPr>
          <p:nvPr/>
        </p:nvCxnSpPr>
        <p:spPr>
          <a:xfrm>
            <a:off x="6080125" y="7687421"/>
            <a:ext cx="5080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AF58833-C089-4DD2-BDDE-8CCBB09481A2}"/>
              </a:ext>
            </a:extLst>
          </p:cNvPr>
          <p:cNvCxnSpPr>
            <a:cxnSpLocks/>
          </p:cNvCxnSpPr>
          <p:nvPr/>
        </p:nvCxnSpPr>
        <p:spPr>
          <a:xfrm>
            <a:off x="6245225" y="8033942"/>
            <a:ext cx="3429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DBD4FC13-66B6-481F-B96C-4D61E14B85C2}"/>
              </a:ext>
            </a:extLst>
          </p:cNvPr>
          <p:cNvCxnSpPr>
            <a:cxnSpLocks/>
          </p:cNvCxnSpPr>
          <p:nvPr/>
        </p:nvCxnSpPr>
        <p:spPr>
          <a:xfrm>
            <a:off x="3060700" y="8688287"/>
            <a:ext cx="352742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41EC6FD3-BA79-41BE-B08F-0CBE5D30B88C}"/>
              </a:ext>
            </a:extLst>
          </p:cNvPr>
          <p:cNvCxnSpPr>
            <a:cxnSpLocks/>
          </p:cNvCxnSpPr>
          <p:nvPr/>
        </p:nvCxnSpPr>
        <p:spPr>
          <a:xfrm>
            <a:off x="3927475" y="8358941"/>
            <a:ext cx="266065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CD80939A-02CC-4B85-809A-A9FB82D537F9}"/>
              </a:ext>
            </a:extLst>
          </p:cNvPr>
          <p:cNvCxnSpPr>
            <a:cxnSpLocks/>
          </p:cNvCxnSpPr>
          <p:nvPr/>
        </p:nvCxnSpPr>
        <p:spPr>
          <a:xfrm>
            <a:off x="3476625" y="8191723"/>
            <a:ext cx="31115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79F37EE1-4CA2-4C40-9871-1D09620B87C9}"/>
              </a:ext>
            </a:extLst>
          </p:cNvPr>
          <p:cNvCxnSpPr>
            <a:cxnSpLocks/>
          </p:cNvCxnSpPr>
          <p:nvPr/>
        </p:nvCxnSpPr>
        <p:spPr>
          <a:xfrm>
            <a:off x="3308350" y="8555188"/>
            <a:ext cx="327977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E11E509-4C19-47AA-AA93-F9B3BA4C74C3}"/>
              </a:ext>
            </a:extLst>
          </p:cNvPr>
          <p:cNvCxnSpPr>
            <a:cxnSpLocks/>
          </p:cNvCxnSpPr>
          <p:nvPr/>
        </p:nvCxnSpPr>
        <p:spPr>
          <a:xfrm>
            <a:off x="3683000" y="7039129"/>
            <a:ext cx="28956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C746B9AC-42B1-400B-8EDE-DF88FACF3470}"/>
              </a:ext>
            </a:extLst>
          </p:cNvPr>
          <p:cNvCxnSpPr>
            <a:cxnSpLocks/>
          </p:cNvCxnSpPr>
          <p:nvPr/>
        </p:nvCxnSpPr>
        <p:spPr>
          <a:xfrm>
            <a:off x="3698875" y="7211639"/>
            <a:ext cx="288925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BB3FE34C-2746-4FDE-A21F-CA3787CDE8A6}"/>
              </a:ext>
            </a:extLst>
          </p:cNvPr>
          <p:cNvCxnSpPr>
            <a:cxnSpLocks/>
          </p:cNvCxnSpPr>
          <p:nvPr/>
        </p:nvCxnSpPr>
        <p:spPr>
          <a:xfrm>
            <a:off x="5864225" y="6704088"/>
            <a:ext cx="7239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2FD8A0A5-52B0-4939-B5D0-802DC9E2FAFA}"/>
              </a:ext>
            </a:extLst>
          </p:cNvPr>
          <p:cNvCxnSpPr>
            <a:cxnSpLocks/>
          </p:cNvCxnSpPr>
          <p:nvPr/>
        </p:nvCxnSpPr>
        <p:spPr>
          <a:xfrm>
            <a:off x="6000750" y="6871305"/>
            <a:ext cx="58737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458A6EB1-4542-45DD-B6FB-4425AB521073}"/>
              </a:ext>
            </a:extLst>
          </p:cNvPr>
          <p:cNvCxnSpPr>
            <a:cxnSpLocks/>
          </p:cNvCxnSpPr>
          <p:nvPr/>
        </p:nvCxnSpPr>
        <p:spPr>
          <a:xfrm>
            <a:off x="4270375" y="7516818"/>
            <a:ext cx="231775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1CF005B8-DA4B-4C9A-AC4D-36B0956B6F86}"/>
              </a:ext>
            </a:extLst>
          </p:cNvPr>
          <p:cNvCxnSpPr>
            <a:cxnSpLocks/>
          </p:cNvCxnSpPr>
          <p:nvPr/>
        </p:nvCxnSpPr>
        <p:spPr>
          <a:xfrm>
            <a:off x="2889250" y="7378090"/>
            <a:ext cx="369887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EDA6B2D-4D28-4D92-B415-DE5FB8FAAF55}"/>
              </a:ext>
            </a:extLst>
          </p:cNvPr>
          <p:cNvCxnSpPr>
            <a:cxnSpLocks/>
          </p:cNvCxnSpPr>
          <p:nvPr/>
        </p:nvCxnSpPr>
        <p:spPr>
          <a:xfrm>
            <a:off x="5562600" y="7853367"/>
            <a:ext cx="1025525"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12" name="図 11">
            <a:extLst>
              <a:ext uri="{FF2B5EF4-FFF2-40B4-BE49-F238E27FC236}">
                <a16:creationId xmlns:a16="http://schemas.microsoft.com/office/drawing/2014/main" id="{16E21C23-B8E2-4BB2-820A-BEB776F04E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7577" y="738188"/>
            <a:ext cx="807837" cy="1602394"/>
          </a:xfrm>
          <a:prstGeom prst="rect">
            <a:avLst/>
          </a:prstGeom>
        </p:spPr>
      </p:pic>
    </p:spTree>
    <p:extLst>
      <p:ext uri="{BB962C8B-B14F-4D97-AF65-F5344CB8AC3E}">
        <p14:creationId xmlns:p14="http://schemas.microsoft.com/office/powerpoint/2010/main" val="234527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B2B43C8E-3068-4D7A-9488-4F6008A706AE}"/>
              </a:ext>
            </a:extLst>
          </p:cNvPr>
          <p:cNvSpPr/>
          <p:nvPr/>
        </p:nvSpPr>
        <p:spPr>
          <a:xfrm>
            <a:off x="863600" y="743623"/>
            <a:ext cx="5976938" cy="307777"/>
          </a:xfrm>
          <a:prstGeom prst="rect">
            <a:avLst/>
          </a:prstGeom>
        </p:spPr>
        <p:txBody>
          <a:bodyPr wrap="square">
            <a:spAutoFit/>
          </a:bodyPr>
          <a:lstStyle/>
          <a:p>
            <a:pPr marL="133350" indent="-133350" algn="just">
              <a:spcAft>
                <a:spcPts val="0"/>
              </a:spcAft>
            </a:pPr>
            <a:r>
              <a:rPr lang="ja-JP" altLang="en-US" sz="1400" b="1" u="sng" kern="100" dirty="0">
                <a:latin typeface="メイリオ" panose="020B0604030504040204" pitchFamily="50" charset="-128"/>
                <a:ea typeface="メイリオ" panose="020B0604030504040204" pitchFamily="50" charset="-128"/>
                <a:cs typeface="メイリオ" panose="020B0604030504040204" pitchFamily="50" charset="-128"/>
              </a:rPr>
              <a:t>■仕様</a:t>
            </a:r>
          </a:p>
        </p:txBody>
      </p:sp>
      <p:graphicFrame>
        <p:nvGraphicFramePr>
          <p:cNvPr id="6" name="表 5">
            <a:extLst>
              <a:ext uri="{FF2B5EF4-FFF2-40B4-BE49-F238E27FC236}">
                <a16:creationId xmlns:a16="http://schemas.microsoft.com/office/drawing/2014/main" id="{A22F9688-3CAD-434C-B907-9E60D2FE1FBB}"/>
              </a:ext>
            </a:extLst>
          </p:cNvPr>
          <p:cNvGraphicFramePr>
            <a:graphicFrameLocks noGrp="1"/>
          </p:cNvGraphicFramePr>
          <p:nvPr>
            <p:extLst>
              <p:ext uri="{D42A27DB-BD31-4B8C-83A1-F6EECF244321}">
                <p14:modId xmlns:p14="http://schemas.microsoft.com/office/powerpoint/2010/main" val="249735281"/>
              </p:ext>
            </p:extLst>
          </p:nvPr>
        </p:nvGraphicFramePr>
        <p:xfrm>
          <a:off x="1187450" y="1050254"/>
          <a:ext cx="5653088" cy="6842304"/>
        </p:xfrm>
        <a:graphic>
          <a:graphicData uri="http://schemas.openxmlformats.org/drawingml/2006/table">
            <a:tbl>
              <a:tblPr/>
              <a:tblGrid>
                <a:gridCol w="1522277">
                  <a:extLst>
                    <a:ext uri="{9D8B030D-6E8A-4147-A177-3AD203B41FA5}">
                      <a16:colId xmlns:a16="http://schemas.microsoft.com/office/drawing/2014/main" val="2261569617"/>
                    </a:ext>
                  </a:extLst>
                </a:gridCol>
                <a:gridCol w="4130811">
                  <a:extLst>
                    <a:ext uri="{9D8B030D-6E8A-4147-A177-3AD203B41FA5}">
                      <a16:colId xmlns:a16="http://schemas.microsoft.com/office/drawing/2014/main" val="2704142868"/>
                    </a:ext>
                  </a:extLst>
                </a:gridCol>
              </a:tblGrid>
              <a:tr h="320901">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使用環境</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温度：</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0</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 </a:t>
                      </a:r>
                      <a:r>
                        <a:rPr kumimoji="1" lang="en-US" altLang="zh-CN" sz="900" b="0" i="0" u="none" strike="noStrike" kern="1200" baseline="0" dirty="0">
                          <a:solidFill>
                            <a:schemeClr val="tx1"/>
                          </a:solidFill>
                          <a:latin typeface="Meiryo UI" panose="020B0604030504040204" pitchFamily="50" charset="-128"/>
                          <a:ea typeface="Meiryo UI" panose="020B0604030504040204" pitchFamily="50" charset="-128"/>
                          <a:cs typeface="+mn-cs"/>
                        </a:rPr>
                        <a:t>°C</a:t>
                      </a:r>
                      <a:r>
                        <a:rPr kumimoji="1" lang="zh-CN"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40 </a:t>
                      </a:r>
                      <a:r>
                        <a:rPr kumimoji="1" lang="en-US" altLang="zh-CN" sz="900" b="0" i="0" u="none" strike="noStrike" kern="1200" baseline="0" dirty="0">
                          <a:solidFill>
                            <a:schemeClr val="tx1"/>
                          </a:solidFill>
                          <a:latin typeface="Meiryo UI" panose="020B0604030504040204" pitchFamily="50" charset="-128"/>
                          <a:ea typeface="Meiryo UI" panose="020B0604030504040204" pitchFamily="50" charset="-128"/>
                          <a:cs typeface="+mn-cs"/>
                        </a:rPr>
                        <a:t>°C</a:t>
                      </a: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湿度：</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20 %</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80 %</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（結露なきこと）</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034823"/>
                  </a:ext>
                </a:extLst>
              </a:tr>
              <a:tr h="45848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電源</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電源：</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AC</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アダプター</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err="1">
                          <a:solidFill>
                            <a:schemeClr val="tx1"/>
                          </a:solidFill>
                          <a:latin typeface="Meiryo UI" panose="020B0604030504040204" pitchFamily="50" charset="-128"/>
                          <a:ea typeface="Meiryo UI" panose="020B0604030504040204" pitchFamily="50" charset="-128"/>
                          <a:cs typeface="+mn-cs"/>
                        </a:rPr>
                        <a:t>microUSB</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プラグ使用</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endPar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入力：</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AC100 V</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50 Hz</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60 Hz</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p>
                    <a:p>
                      <a:r>
                        <a:rPr kumimoji="1" lang="ja-JP" altLang="pt-BR" sz="900" b="0" i="0" u="none" strike="noStrike" kern="1200" baseline="0" dirty="0">
                          <a:solidFill>
                            <a:schemeClr val="tx1"/>
                          </a:solidFill>
                          <a:latin typeface="Meiryo UI" panose="020B0604030504040204" pitchFamily="50" charset="-128"/>
                          <a:ea typeface="Meiryo UI" panose="020B0604030504040204" pitchFamily="50" charset="-128"/>
                          <a:cs typeface="+mn-cs"/>
                        </a:rPr>
                        <a:t>出力：</a:t>
                      </a:r>
                      <a:r>
                        <a:rPr kumimoji="1" lang="pt-BR"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DC</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5 </a:t>
                      </a:r>
                      <a:r>
                        <a:rPr kumimoji="1" lang="pt-BR"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V</a:t>
                      </a:r>
                      <a:r>
                        <a:rPr kumimoji="1" lang="ja-JP" altLang="pt-BR"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pt-BR"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8 </a:t>
                      </a:r>
                      <a:r>
                        <a:rPr kumimoji="1" lang="pt-BR"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0452085"/>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消費電力</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待機時：約</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2.5 W</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　　動作時：約</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3.5 W</a:t>
                      </a:r>
                      <a:endParaRPr lang="en-US" sz="9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5329808"/>
                  </a:ext>
                </a:extLst>
              </a:tr>
              <a:tr h="313505">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外形寸法</a:t>
                      </a:r>
                    </a:p>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（高さ</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幅</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奥行）</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約</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140 </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mm</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×50 </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mm</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×64 </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mm</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24019281"/>
                  </a:ext>
                </a:extLst>
              </a:tr>
              <a:tr h="162013">
                <a:tc>
                  <a:txBody>
                    <a:bodyPr/>
                    <a:lstStyle/>
                    <a:p>
                      <a:pPr algn="l"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質量</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約</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180 g</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6212974"/>
                  </a:ext>
                </a:extLst>
              </a:tr>
              <a:tr h="906594">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無線通信方式</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無線</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LAN</a:t>
                      </a: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規格：</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IEEE802.11b/g/n</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準拠</a:t>
                      </a:r>
                    </a:p>
                    <a:p>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伝送方式：</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OFDM</a:t>
                      </a: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方式、</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DSSS</a:t>
                      </a: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方式</a:t>
                      </a: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周波数範囲／チャンネル：</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2.4 GHz</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2.5 GHz/1</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13</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チャンネル</a:t>
                      </a: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セキュリティ：</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WPA™</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WPA2™</a:t>
                      </a:r>
                      <a:endPar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（暗号化方</a:t>
                      </a: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式：</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TKIP</a:t>
                      </a: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zh-TW" sz="900" b="0" i="0" u="none" strike="noStrike" kern="1200" baseline="0" dirty="0">
                          <a:solidFill>
                            <a:schemeClr val="tx1"/>
                          </a:solidFill>
                          <a:latin typeface="Meiryo UI" panose="020B0604030504040204" pitchFamily="50" charset="-128"/>
                          <a:ea typeface="Meiryo UI" panose="020B0604030504040204" pitchFamily="50" charset="-128"/>
                          <a:cs typeface="+mn-cs"/>
                        </a:rPr>
                        <a:t>AES</a:t>
                      </a: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、認証方</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式：</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PSK</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WEP</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64</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 </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bit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128 bit</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a:t>
                      </a:r>
                      <a:endParaRPr 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974520"/>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撮像素子</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CMOS200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万画素</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81700409"/>
                  </a:ext>
                </a:extLst>
              </a:tr>
              <a:tr h="45848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出力映像</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FHD（1920</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en-US" sz="900" b="0" i="0" u="none" strike="noStrike" dirty="0">
                          <a:solidFill>
                            <a:schemeClr val="tx1"/>
                          </a:solidFill>
                          <a:effectLst/>
                          <a:latin typeface="Meiryo UI" panose="020B0604030504040204" pitchFamily="50" charset="-128"/>
                          <a:ea typeface="Meiryo UI" panose="020B0604030504040204" pitchFamily="50" charset="-128"/>
                        </a:rPr>
                        <a:t>1080）</a:t>
                      </a:r>
                    </a:p>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HD（1280</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en-US" sz="900" b="0" i="0" u="none" strike="noStrike" dirty="0">
                          <a:solidFill>
                            <a:schemeClr val="tx1"/>
                          </a:solidFill>
                          <a:effectLst/>
                          <a:latin typeface="Meiryo UI" panose="020B0604030504040204" pitchFamily="50" charset="-128"/>
                          <a:ea typeface="Meiryo UI" panose="020B0604030504040204" pitchFamily="50" charset="-128"/>
                        </a:rPr>
                        <a:t>720）</a:t>
                      </a:r>
                    </a:p>
                    <a:p>
                      <a:pPr algn="l" fontAlgn="ctr"/>
                      <a:r>
                        <a:rPr lang="en-US" sz="900" b="0" i="0" u="none" strike="noStrike" dirty="0">
                          <a:solidFill>
                            <a:schemeClr val="tx1"/>
                          </a:solidFill>
                          <a:effectLst/>
                          <a:latin typeface="Meiryo UI" panose="020B0604030504040204" pitchFamily="50" charset="-128"/>
                          <a:ea typeface="Meiryo UI" panose="020B0604030504040204" pitchFamily="50" charset="-128"/>
                        </a:rPr>
                        <a:t>VGA（640</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en-US" sz="900" b="0" i="0" u="none" strike="noStrike" dirty="0">
                          <a:solidFill>
                            <a:schemeClr val="tx1"/>
                          </a:solidFill>
                          <a:effectLst/>
                          <a:latin typeface="Meiryo UI" panose="020B0604030504040204" pitchFamily="50" charset="-128"/>
                          <a:ea typeface="Meiryo UI" panose="020B0604030504040204" pitchFamily="50" charset="-128"/>
                        </a:rPr>
                        <a:t>480）</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7124282"/>
                  </a:ext>
                </a:extLst>
              </a:tr>
              <a:tr h="162013">
                <a:tc>
                  <a:txBody>
                    <a:bodyPr/>
                    <a:lstStyle/>
                    <a:p>
                      <a:pPr algn="l" fontAlgn="ctr"/>
                      <a:r>
                        <a:rPr lang="zh-CN" altLang="en-US" sz="900" b="0" i="0" u="none" strike="noStrike" dirty="0">
                          <a:solidFill>
                            <a:schemeClr val="tx1"/>
                          </a:solidFill>
                          <a:effectLst/>
                          <a:latin typeface="Meiryo UI" panose="020B0604030504040204" pitchFamily="50" charset="-128"/>
                          <a:ea typeface="Meiryo UI" panose="020B0604030504040204" pitchFamily="50" charset="-128"/>
                        </a:rPr>
                        <a:t>最低被写体照度</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altLang="ja-JP" sz="900" b="0" i="0" u="none" strike="noStrike" baseline="0" dirty="0">
                          <a:solidFill>
                            <a:schemeClr val="tx1"/>
                          </a:solidFill>
                          <a:effectLst/>
                          <a:latin typeface="Meiryo UI" panose="020B0604030504040204" pitchFamily="50" charset="-128"/>
                          <a:ea typeface="Meiryo UI" panose="020B0604030504040204" pitchFamily="50" charset="-128"/>
                        </a:rPr>
                        <a:t>0</a:t>
                      </a:r>
                      <a:r>
                        <a:rPr lang="ja-JP" altLang="en-US" sz="900" b="0" i="0" u="none" strike="noStrike" baseline="0" dirty="0">
                          <a:solidFill>
                            <a:schemeClr val="tx1"/>
                          </a:solidFill>
                          <a:effectLst/>
                          <a:latin typeface="Meiryo UI" panose="020B0604030504040204" pitchFamily="50" charset="-128"/>
                          <a:ea typeface="Meiryo UI" panose="020B0604030504040204" pitchFamily="50" charset="-128"/>
                        </a:rPr>
                        <a:t>ルクス</a:t>
                      </a:r>
                      <a:r>
                        <a:rPr lang="en-US" altLang="ja-JP" sz="900" b="0" i="0" u="none" strike="noStrike" baseline="30000" dirty="0">
                          <a:solidFill>
                            <a:schemeClr val="tx1"/>
                          </a:solidFill>
                          <a:effectLst/>
                          <a:latin typeface="Meiryo UI" panose="020B0604030504040204" pitchFamily="50" charset="-128"/>
                          <a:ea typeface="Meiryo UI" panose="020B0604030504040204" pitchFamily="50" charset="-128"/>
                        </a:rPr>
                        <a:t>※1</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4626825"/>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焦点距離</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固定（</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0.2 </a:t>
                      </a:r>
                      <a:r>
                        <a:rPr lang="en-US" sz="900" b="0" i="0" u="none" strike="noStrike" dirty="0">
                          <a:solidFill>
                            <a:schemeClr val="tx1"/>
                          </a:solidFill>
                          <a:effectLst/>
                          <a:latin typeface="Meiryo UI" panose="020B0604030504040204" pitchFamily="50" charset="-128"/>
                          <a:ea typeface="Meiryo UI" panose="020B0604030504040204" pitchFamily="50" charset="-128"/>
                        </a:rPr>
                        <a:t>m～∞）</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990387"/>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撮影範囲（カメラ画角）</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水平：約</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118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垂直：約</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63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3059324"/>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センサー検知方式</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動作検知センサー（画像差分検知）</a:t>
                      </a:r>
                      <a:r>
                        <a:rPr lang="en-US" altLang="ja-JP" sz="900" b="0" i="0" u="none" strike="noStrike" baseline="30000" dirty="0">
                          <a:solidFill>
                            <a:schemeClr val="tx1"/>
                          </a:solidFill>
                          <a:effectLst/>
                          <a:latin typeface="Meiryo UI" panose="020B0604030504040204" pitchFamily="50" charset="-128"/>
                          <a:ea typeface="Meiryo UI" panose="020B0604030504040204" pitchFamily="50" charset="-128"/>
                        </a:rPr>
                        <a:t>※2</a:t>
                      </a:r>
                      <a:endParaRPr lang="en-US" altLang="zh-TW" sz="900" b="0" i="0" u="none" strike="noStrike" baseline="30000"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4206543"/>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動作検知範囲</a:t>
                      </a:r>
                    </a:p>
                  </a:txBody>
                  <a:tcPr marL="36000" marR="72000"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水平：約</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118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垂直：約</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63 </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a:t>
                      </a: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36573238"/>
                  </a:ext>
                </a:extLst>
              </a:tr>
              <a:tr h="583800">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取付角度調整</a:t>
                      </a:r>
                    </a:p>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取り付け時に設定可</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垂直：</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正面～下方向へ</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40 °</a:t>
                      </a:r>
                      <a:endPar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marR="0" lvl="0" indent="0" algn="l" defTabSz="142555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baseline="0" dirty="0">
                          <a:solidFill>
                            <a:schemeClr val="tx1"/>
                          </a:solidFill>
                          <a:effectLst/>
                          <a:latin typeface="Meiryo UI" panose="020B0604030504040204" pitchFamily="50" charset="-128"/>
                          <a:ea typeface="Meiryo UI" panose="020B0604030504040204" pitchFamily="50" charset="-128"/>
                          <a:cs typeface="+mn-cs"/>
                        </a:rPr>
                        <a:t>壁掛け時</a:t>
                      </a:r>
                    </a:p>
                    <a:p>
                      <a:pPr marL="0" marR="0" lvl="0" indent="0" algn="l" defTabSz="1425550" rtl="0" eaLnBrk="1" fontAlgn="auto" latinLnBrk="0" hangingPunct="1">
                        <a:lnSpc>
                          <a:spcPct val="100000"/>
                        </a:lnSpc>
                        <a:spcBef>
                          <a:spcPts val="0"/>
                        </a:spcBef>
                        <a:spcAft>
                          <a:spcPts val="0"/>
                        </a:spcAft>
                        <a:buClrTx/>
                        <a:buSzTx/>
                        <a:buFontTx/>
                        <a:buNone/>
                        <a:tabLst/>
                        <a:defRPr/>
                      </a:pPr>
                      <a:r>
                        <a:rPr kumimoji="1" lang="zh-TW"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垂直：</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正面～下方向へ</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130 °</a:t>
                      </a:r>
                      <a:endPar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endParaRPr>
                    </a:p>
                    <a:p>
                      <a:pPr marL="0" marR="0" lvl="0" indent="0" algn="l" defTabSz="1425550" rtl="0" eaLnBrk="1" fontAlgn="auto" latinLnBrk="0" hangingPunct="1">
                        <a:lnSpc>
                          <a:spcPct val="100000"/>
                        </a:lnSpc>
                        <a:spcBef>
                          <a:spcPts val="0"/>
                        </a:spcBef>
                        <a:spcAft>
                          <a:spcPts val="0"/>
                        </a:spcAft>
                        <a:buClrTx/>
                        <a:buSzTx/>
                        <a:buFontTx/>
                        <a:buNone/>
                        <a:tabLst/>
                        <a:defRPr/>
                      </a:pP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水平：約＋</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15 °</a:t>
                      </a:r>
                      <a:r>
                        <a:rPr lang="zh-TW" altLang="en-US" sz="900" b="0" i="0" u="none" strike="noStrike" dirty="0">
                          <a:solidFill>
                            <a:schemeClr val="tx1"/>
                          </a:solidFill>
                          <a:effectLst/>
                          <a:latin typeface="Meiryo UI" panose="020B0604030504040204" pitchFamily="50" charset="-128"/>
                          <a:ea typeface="Meiryo UI" panose="020B0604030504040204" pitchFamily="50" charset="-128"/>
                        </a:rPr>
                        <a:t>～約－</a:t>
                      </a:r>
                      <a:r>
                        <a:rPr lang="en-US" altLang="zh-TW" sz="900" b="0" i="0" u="none" strike="noStrike" dirty="0">
                          <a:solidFill>
                            <a:schemeClr val="tx1"/>
                          </a:solidFill>
                          <a:effectLst/>
                          <a:latin typeface="Meiryo UI" panose="020B0604030504040204" pitchFamily="50" charset="-128"/>
                          <a:ea typeface="Meiryo UI" panose="020B0604030504040204" pitchFamily="50" charset="-128"/>
                        </a:rPr>
                        <a:t>15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3867888"/>
                  </a:ext>
                </a:extLst>
              </a:tr>
              <a:tr h="2018395">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対応カード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(microSD</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tx1"/>
                          </a:solidFill>
                          <a:effectLst/>
                          <a:latin typeface="Meiryo UI" panose="020B0604030504040204" pitchFamily="50" charset="-128"/>
                          <a:ea typeface="Meiryo UI" panose="020B0604030504040204" pitchFamily="50" charset="-128"/>
                        </a:rPr>
                        <a:t>対応カード種類</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microSD</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512 MB</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 GB</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microSDHC</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4 GB</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32 GB</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microSDXC</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64 GB</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256 GB</a:t>
                      </a: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tx1"/>
                          </a:solidFill>
                          <a:effectLst/>
                          <a:latin typeface="Meiryo UI" panose="020B0604030504040204" pitchFamily="50" charset="-128"/>
                          <a:ea typeface="Meiryo UI" panose="020B0604030504040204" pitchFamily="50" charset="-128"/>
                        </a:rPr>
                        <a:t>スピードクラス</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Class10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UHSSpeedClass1</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以上</a:t>
                      </a: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tx1"/>
                          </a:solidFill>
                          <a:effectLst/>
                          <a:latin typeface="Meiryo UI" panose="020B0604030504040204" pitchFamily="50" charset="-128"/>
                          <a:ea typeface="Meiryo UI" panose="020B0604030504040204" pitchFamily="50" charset="-128"/>
                        </a:rPr>
                        <a:t>フォーマット</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microSD</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FAT16</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microSDHC</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FAT32</a:t>
                      </a:r>
                    </a:p>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microSDXC</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メモリーカード：</a:t>
                      </a:r>
                      <a:r>
                        <a:rPr lang="en-US" altLang="ja-JP" sz="900" b="0" i="0" u="none" strike="noStrike" dirty="0" err="1">
                          <a:solidFill>
                            <a:schemeClr val="tx1"/>
                          </a:solidFill>
                          <a:effectLst/>
                          <a:latin typeface="Meiryo UI" panose="020B0604030504040204" pitchFamily="50" charset="-128"/>
                          <a:ea typeface="Meiryo UI" panose="020B0604030504040204" pitchFamily="50" charset="-128"/>
                        </a:rPr>
                        <a:t>exFAT</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tx1"/>
                          </a:solidFill>
                          <a:effectLst/>
                          <a:latin typeface="Meiryo UI" panose="020B0604030504040204" pitchFamily="50" charset="-128"/>
                          <a:ea typeface="Meiryo UI" panose="020B0604030504040204" pitchFamily="50" charset="-128"/>
                        </a:rPr>
                        <a:t>記録方式</a:t>
                      </a: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動画情報：</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MPEG4</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（動画部分：</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H.264</a:t>
                      </a:r>
                      <a:r>
                        <a:rPr lang="ja-JP" altLang="en-US" sz="900" b="0" i="0" u="none" strike="noStrike" dirty="0" err="1">
                          <a:solidFill>
                            <a:schemeClr val="tx1"/>
                          </a:solidFill>
                          <a:effectLst/>
                          <a:latin typeface="Meiryo UI" panose="020B0604030504040204" pitchFamily="50" charset="-128"/>
                          <a:ea typeface="Meiryo UI" panose="020B0604030504040204" pitchFamily="50" charset="-128"/>
                        </a:rPr>
                        <a:t>、</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音声部分：</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AAC</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a:t>
                      </a: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1" i="0" u="none" strike="noStrike" dirty="0">
                          <a:solidFill>
                            <a:schemeClr val="tx1"/>
                          </a:solidFill>
                          <a:effectLst/>
                          <a:latin typeface="Meiryo UI" panose="020B0604030504040204" pitchFamily="50" charset="-128"/>
                          <a:ea typeface="Meiryo UI" panose="020B0604030504040204" pitchFamily="50" charset="-128"/>
                        </a:rPr>
                        <a:t>最大記録容量（ファイル数）</a:t>
                      </a:r>
                    </a:p>
                    <a:p>
                      <a:pPr marL="0" marR="0" lvl="0" indent="0" algn="l" defTabSz="142555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動画情報：約</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65,000</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件（全体ファイル容量が</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microSD</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カード容量を超えない場合）</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4968189"/>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コード長さ</a:t>
                      </a:r>
                    </a:p>
                  </a:txBody>
                  <a:tcPr marL="9525" marR="9525"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AC</a:t>
                      </a:r>
                      <a:r>
                        <a:rPr kumimoji="1" lang="ja-JP" altLang="en-US" sz="900" b="0" i="0" u="none" strike="noStrike" kern="1200" baseline="0" dirty="0">
                          <a:solidFill>
                            <a:schemeClr val="tx1"/>
                          </a:solidFill>
                          <a:latin typeface="Meiryo UI" panose="020B0604030504040204" pitchFamily="50" charset="-128"/>
                          <a:ea typeface="Meiryo UI" panose="020B0604030504040204" pitchFamily="50" charset="-128"/>
                          <a:cs typeface="+mn-cs"/>
                        </a:rPr>
                        <a:t>アダプターコード：約</a:t>
                      </a:r>
                      <a:r>
                        <a:rPr kumimoji="1" lang="en-US" altLang="ja-JP" sz="900" b="0" i="0" u="none" strike="noStrike" kern="1200" baseline="0" dirty="0">
                          <a:solidFill>
                            <a:schemeClr val="tx1"/>
                          </a:solidFill>
                          <a:latin typeface="Meiryo UI" panose="020B0604030504040204" pitchFamily="50" charset="-128"/>
                          <a:ea typeface="Meiryo UI" panose="020B0604030504040204" pitchFamily="50" charset="-128"/>
                          <a:cs typeface="+mn-cs"/>
                        </a:rPr>
                        <a:t>3.0 m</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6309244"/>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外観材質</a:t>
                      </a:r>
                    </a:p>
                  </a:txBody>
                  <a:tcPr marL="9525" marR="9525"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425550" rtl="0" eaLnBrk="1" fontAlgn="ctr" latinLnBrk="0" hangingPunct="1">
                        <a:lnSpc>
                          <a:spcPct val="100000"/>
                        </a:lnSpc>
                        <a:spcBef>
                          <a:spcPts val="0"/>
                        </a:spcBef>
                        <a:spcAft>
                          <a:spcPts val="0"/>
                        </a:spcAft>
                        <a:buClrTx/>
                        <a:buSzTx/>
                        <a:buFontTx/>
                        <a:buNone/>
                        <a:tabLst/>
                        <a:defRPr/>
                      </a:pPr>
                      <a:r>
                        <a:rPr lang="en-US"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ABS</a:t>
                      </a:r>
                      <a:r>
                        <a:rPr lang="ja-JP" altLang="en-US"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樹脂</a:t>
                      </a:r>
                      <a:endParaRPr lang="en-US" altLang="ja-JP" sz="9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87881926"/>
                  </a:ext>
                </a:extLst>
              </a:tr>
              <a:tr h="162013">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外観色調</a:t>
                      </a:r>
                    </a:p>
                  </a:txBody>
                  <a:tcPr marL="9525" marR="9525" marT="9525" marB="0" anchor="ctr">
                    <a:lnL w="9525"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900" b="0" i="0" u="none" strike="noStrike" dirty="0">
                          <a:solidFill>
                            <a:schemeClr val="tx1"/>
                          </a:solidFill>
                          <a:effectLst/>
                          <a:latin typeface="Meiryo UI" panose="020B0604030504040204" pitchFamily="50" charset="-128"/>
                          <a:ea typeface="Meiryo UI" panose="020B0604030504040204" pitchFamily="50" charset="-128"/>
                        </a:rPr>
                        <a:t>ブラック</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72000" marT="9525" marB="0" anchor="ctr">
                    <a:lnL w="6350"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0182058"/>
                  </a:ext>
                </a:extLst>
              </a:tr>
            </a:tbl>
          </a:graphicData>
        </a:graphic>
      </p:graphicFrame>
      <p:sp>
        <p:nvSpPr>
          <p:cNvPr id="7" name="テキスト ボックス 6">
            <a:extLst>
              <a:ext uri="{FF2B5EF4-FFF2-40B4-BE49-F238E27FC236}">
                <a16:creationId xmlns:a16="http://schemas.microsoft.com/office/drawing/2014/main" id="{8B145F4F-BC5F-4A87-BBFF-CF572A1CE303}"/>
              </a:ext>
            </a:extLst>
          </p:cNvPr>
          <p:cNvSpPr txBox="1"/>
          <p:nvPr/>
        </p:nvSpPr>
        <p:spPr>
          <a:xfrm>
            <a:off x="1187450" y="7942349"/>
            <a:ext cx="5653088" cy="338554"/>
          </a:xfrm>
          <a:prstGeom prst="rect">
            <a:avLst/>
          </a:prstGeom>
          <a:noFill/>
        </p:spPr>
        <p:txBody>
          <a:bodyPr wrap="square" rtlCol="0">
            <a:spAutoFit/>
          </a:bodyPr>
          <a:lstStyle/>
          <a:p>
            <a:r>
              <a:rPr lang="en-US" altLang="ja-JP" sz="800" dirty="0">
                <a:latin typeface="+mn-ea"/>
              </a:rPr>
              <a:t>※1</a:t>
            </a:r>
            <a:r>
              <a:rPr lang="ja-JP" altLang="en-US" sz="800" dirty="0">
                <a:latin typeface="+mn-ea"/>
              </a:rPr>
              <a:t>周囲が暗いときは本機に内蔵の赤外線</a:t>
            </a:r>
            <a:r>
              <a:rPr lang="en-US" altLang="ja-JP" sz="800" dirty="0">
                <a:latin typeface="+mn-ea"/>
              </a:rPr>
              <a:t>LED</a:t>
            </a:r>
            <a:r>
              <a:rPr lang="ja-JP" altLang="en-US" sz="800" dirty="0">
                <a:latin typeface="+mn-ea"/>
              </a:rPr>
              <a:t>が点灯して、映像を白黒で表示します。</a:t>
            </a:r>
          </a:p>
          <a:p>
            <a:r>
              <a:rPr lang="en-US" altLang="ja-JP" sz="800" dirty="0">
                <a:latin typeface="+mn-ea"/>
              </a:rPr>
              <a:t>※2</a:t>
            </a:r>
            <a:r>
              <a:rPr lang="ja-JP" altLang="en-US" sz="800" dirty="0">
                <a:latin typeface="+mn-ea"/>
              </a:rPr>
              <a:t>撮影範囲内の、動きの変化（動体の輪郭変化と輝度変化）を検知します。</a:t>
            </a:r>
          </a:p>
        </p:txBody>
      </p:sp>
      <p:sp>
        <p:nvSpPr>
          <p:cNvPr id="9" name="正方形/長方形 8">
            <a:extLst>
              <a:ext uri="{FF2B5EF4-FFF2-40B4-BE49-F238E27FC236}">
                <a16:creationId xmlns:a16="http://schemas.microsoft.com/office/drawing/2014/main" id="{FFD3B53F-F1D9-4C3B-AC64-F963AA772989}"/>
              </a:ext>
            </a:extLst>
          </p:cNvPr>
          <p:cNvSpPr/>
          <p:nvPr/>
        </p:nvSpPr>
        <p:spPr>
          <a:xfrm>
            <a:off x="1223963" y="8418529"/>
            <a:ext cx="3090129" cy="230832"/>
          </a:xfrm>
          <a:prstGeom prst="rect">
            <a:avLst/>
          </a:prstGeom>
        </p:spPr>
        <p:txBody>
          <a:bodyPr wrap="square">
            <a:spAutoFit/>
          </a:bodyPr>
          <a:lstStyle/>
          <a:p>
            <a:pPr algn="just">
              <a:spcAft>
                <a:spcPts val="0"/>
              </a:spcAft>
            </a:pPr>
            <a:r>
              <a:rPr lang="ja-JP" altLang="en-US" sz="900" b="1" kern="100" dirty="0">
                <a:latin typeface="メイリオ" panose="020B0604030504040204" pitchFamily="50" charset="-128"/>
                <a:ea typeface="メイリオ" panose="020B0604030504040204" pitchFamily="50" charset="-128"/>
                <a:cs typeface="メイリオ" panose="020B0604030504040204" pitchFamily="50" charset="-128"/>
              </a:rPr>
              <a:t>付属品</a:t>
            </a:r>
            <a:endParaRPr lang="ja-JP" altLang="ja-JP" sz="900"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a:extLst>
              <a:ext uri="{FF2B5EF4-FFF2-40B4-BE49-F238E27FC236}">
                <a16:creationId xmlns:a16="http://schemas.microsoft.com/office/drawing/2014/main" id="{00FED1E9-A1EC-4B9F-A160-8EB86A84F41F}"/>
              </a:ext>
            </a:extLst>
          </p:cNvPr>
          <p:cNvSpPr txBox="1"/>
          <p:nvPr/>
        </p:nvSpPr>
        <p:spPr>
          <a:xfrm>
            <a:off x="389961" y="9603740"/>
            <a:ext cx="1917470" cy="230832"/>
          </a:xfrm>
          <a:prstGeom prst="rect">
            <a:avLst/>
          </a:prstGeom>
          <a:noFill/>
        </p:spPr>
        <p:txBody>
          <a:bodyPr wrap="square" rtlCol="0">
            <a:spAutoFit/>
          </a:bodyPr>
          <a:lstStyle/>
          <a:p>
            <a:pPr algn="ctr"/>
            <a:r>
              <a:rPr lang="ja-JP" altLang="en-US" sz="900" dirty="0"/>
              <a:t>外形寸法</a:t>
            </a:r>
            <a:r>
              <a:rPr lang="en-US" altLang="ja-JP" sz="900" dirty="0"/>
              <a:t>/</a:t>
            </a:r>
            <a:r>
              <a:rPr lang="ja-JP" altLang="en-US" sz="900" dirty="0"/>
              <a:t>仕様</a:t>
            </a:r>
            <a:r>
              <a:rPr lang="en-US" altLang="ja-JP" sz="900" dirty="0"/>
              <a:t>/</a:t>
            </a:r>
            <a:r>
              <a:rPr lang="ja-JP" altLang="en-US" sz="900" dirty="0"/>
              <a:t>付属品</a:t>
            </a:r>
          </a:p>
        </p:txBody>
      </p:sp>
      <p:graphicFrame>
        <p:nvGraphicFramePr>
          <p:cNvPr id="13" name="表 12">
            <a:extLst>
              <a:ext uri="{FF2B5EF4-FFF2-40B4-BE49-F238E27FC236}">
                <a16:creationId xmlns:a16="http://schemas.microsoft.com/office/drawing/2014/main" id="{645E08C5-4291-4C8D-B8F0-5311FF883113}"/>
              </a:ext>
            </a:extLst>
          </p:cNvPr>
          <p:cNvGraphicFramePr>
            <a:graphicFrameLocks noGrp="1"/>
          </p:cNvGraphicFramePr>
          <p:nvPr>
            <p:extLst>
              <p:ext uri="{D42A27DB-BD31-4B8C-83A1-F6EECF244321}">
                <p14:modId xmlns:p14="http://schemas.microsoft.com/office/powerpoint/2010/main" val="3017703790"/>
              </p:ext>
            </p:extLst>
          </p:nvPr>
        </p:nvGraphicFramePr>
        <p:xfrm>
          <a:off x="1187451" y="8656986"/>
          <a:ext cx="3114992" cy="441307"/>
        </p:xfrm>
        <a:graphic>
          <a:graphicData uri="http://schemas.openxmlformats.org/drawingml/2006/table">
            <a:tbl>
              <a:tblPr firstRow="1" firstCol="1" bandRow="1">
                <a:tableStyleId>{5940675A-B579-460E-94D1-54222C63F5DA}</a:tableStyleId>
              </a:tblPr>
              <a:tblGrid>
                <a:gridCol w="1537256">
                  <a:extLst>
                    <a:ext uri="{9D8B030D-6E8A-4147-A177-3AD203B41FA5}">
                      <a16:colId xmlns:a16="http://schemas.microsoft.com/office/drawing/2014/main" val="1264094373"/>
                    </a:ext>
                  </a:extLst>
                </a:gridCol>
                <a:gridCol w="1577736">
                  <a:extLst>
                    <a:ext uri="{9D8B030D-6E8A-4147-A177-3AD203B41FA5}">
                      <a16:colId xmlns:a16="http://schemas.microsoft.com/office/drawing/2014/main" val="1845101355"/>
                    </a:ext>
                  </a:extLst>
                </a:gridCol>
              </a:tblGrid>
              <a:tr h="209160">
                <a:tc>
                  <a:txBody>
                    <a:bodyPr/>
                    <a:lstStyle/>
                    <a:p>
                      <a:pPr algn="ctr">
                        <a:spcAft>
                          <a:spcPts val="0"/>
                        </a:spcAft>
                      </a:pPr>
                      <a:r>
                        <a:rPr lang="ja-JP" sz="900" kern="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品名</a:t>
                      </a:r>
                      <a:endParaRPr lang="ja-JP" sz="10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900" kern="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数量</a:t>
                      </a:r>
                      <a:endParaRPr lang="ja-JP" sz="10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2403349"/>
                  </a:ext>
                </a:extLst>
              </a:tr>
              <a:tr h="232147">
                <a:tc>
                  <a:txBody>
                    <a:bodyPr/>
                    <a:lstStyle/>
                    <a:p>
                      <a:pPr algn="l">
                        <a:spcAft>
                          <a:spcPts val="0"/>
                        </a:spcAft>
                      </a:pPr>
                      <a:r>
                        <a:rPr lang="en-US" altLang="ja-JP" sz="9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AC</a:t>
                      </a:r>
                      <a:r>
                        <a:rPr lang="ja-JP" altLang="en-US" sz="9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アダプター</a:t>
                      </a:r>
                      <a:endParaRPr lang="en-US" altLang="ja-JP" sz="9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9525"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spcAft>
                          <a:spcPts val="0"/>
                        </a:spcAft>
                      </a:pPr>
                      <a:r>
                        <a:rPr lang="en-US" altLang="ja-JP" sz="9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endParaRPr lang="ja-JP" sz="900" kern="1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36000" marB="3600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1005693"/>
                  </a:ext>
                </a:extLst>
              </a:tr>
            </a:tbl>
          </a:graphicData>
        </a:graphic>
      </p:graphicFrame>
      <p:sp>
        <p:nvSpPr>
          <p:cNvPr id="2" name="スライド番号プレースホルダー 1">
            <a:extLst>
              <a:ext uri="{FF2B5EF4-FFF2-40B4-BE49-F238E27FC236}">
                <a16:creationId xmlns:a16="http://schemas.microsoft.com/office/drawing/2014/main" id="{E4AE99D2-8198-466E-8380-A08B44158757}"/>
              </a:ext>
            </a:extLst>
          </p:cNvPr>
          <p:cNvSpPr>
            <a:spLocks noGrp="1"/>
          </p:cNvSpPr>
          <p:nvPr>
            <p:ph type="sldNum" sz="quarter" idx="12"/>
          </p:nvPr>
        </p:nvSpPr>
        <p:spPr/>
        <p:txBody>
          <a:bodyPr/>
          <a:lstStyle/>
          <a:p>
            <a:fld id="{731F6711-717A-4BDB-8DAB-86F712E8F3ED}" type="slidenum">
              <a:rPr lang="ja-JP" altLang="en-US" smtClean="0"/>
              <a:pPr/>
              <a:t>10</a:t>
            </a:fld>
            <a:endParaRPr lang="ja-JP" altLang="en-US" dirty="0"/>
          </a:p>
        </p:txBody>
      </p:sp>
      <p:pic>
        <p:nvPicPr>
          <p:cNvPr id="4" name="図 3">
            <a:extLst>
              <a:ext uri="{FF2B5EF4-FFF2-40B4-BE49-F238E27FC236}">
                <a16:creationId xmlns:a16="http://schemas.microsoft.com/office/drawing/2014/main" id="{4646974D-EF9F-43A0-B777-F0C8A6233C76}"/>
              </a:ext>
            </a:extLst>
          </p:cNvPr>
          <p:cNvPicPr>
            <a:picLocks noChangeAspect="1"/>
          </p:cNvPicPr>
          <p:nvPr/>
        </p:nvPicPr>
        <p:blipFill rotWithShape="1">
          <a:blip r:embed="rId2">
            <a:clrChange>
              <a:clrFrom>
                <a:srgbClr val="FFFFFF"/>
              </a:clrFrom>
              <a:clrTo>
                <a:srgbClr val="FFFFFF">
                  <a:alpha val="0"/>
                </a:srgbClr>
              </a:clrTo>
            </a:clrChange>
          </a:blip>
          <a:srcRect l="26195" t="19133" r="29299" b="2800"/>
          <a:stretch/>
        </p:blipFill>
        <p:spPr>
          <a:xfrm>
            <a:off x="4902687" y="8439790"/>
            <a:ext cx="642327" cy="866135"/>
          </a:xfrm>
          <a:prstGeom prst="rect">
            <a:avLst/>
          </a:prstGeom>
        </p:spPr>
      </p:pic>
    </p:spTree>
    <p:extLst>
      <p:ext uri="{BB962C8B-B14F-4D97-AF65-F5344CB8AC3E}">
        <p14:creationId xmlns:p14="http://schemas.microsoft.com/office/powerpoint/2010/main" val="2351434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41EAFFA-056C-48A4-A524-6B8B2956E3D8}"/>
              </a:ext>
            </a:extLst>
          </p:cNvPr>
          <p:cNvSpPr/>
          <p:nvPr/>
        </p:nvSpPr>
        <p:spPr>
          <a:xfrm>
            <a:off x="719138" y="738188"/>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600" b="1" dirty="0"/>
              <a:t>概要</a:t>
            </a:r>
            <a:endParaRPr kumimoji="1" lang="ja-JP" altLang="en-US" sz="1600" b="1" dirty="0"/>
          </a:p>
        </p:txBody>
      </p:sp>
      <p:sp>
        <p:nvSpPr>
          <p:cNvPr id="2" name="スライド番号プレースホルダー 1">
            <a:extLst>
              <a:ext uri="{FF2B5EF4-FFF2-40B4-BE49-F238E27FC236}">
                <a16:creationId xmlns:a16="http://schemas.microsoft.com/office/drawing/2014/main" id="{6AE8CF76-BC23-410C-9D4C-D61E0F32EC2C}"/>
              </a:ext>
            </a:extLst>
          </p:cNvPr>
          <p:cNvSpPr>
            <a:spLocks noGrp="1"/>
          </p:cNvSpPr>
          <p:nvPr>
            <p:ph type="sldNum" sz="quarter" idx="12"/>
          </p:nvPr>
        </p:nvSpPr>
        <p:spPr/>
        <p:txBody>
          <a:bodyPr/>
          <a:lstStyle/>
          <a:p>
            <a:fld id="{731F6711-717A-4BDB-8DAB-86F712E8F3ED}" type="slidenum">
              <a:rPr lang="ja-JP" altLang="en-US" smtClean="0"/>
              <a:pPr/>
              <a:t>2</a:t>
            </a:fld>
            <a:endParaRPr lang="ja-JP" altLang="en-US" dirty="0"/>
          </a:p>
        </p:txBody>
      </p:sp>
      <p:sp>
        <p:nvSpPr>
          <p:cNvPr id="7" name="正方形/長方形 6">
            <a:extLst>
              <a:ext uri="{FF2B5EF4-FFF2-40B4-BE49-F238E27FC236}">
                <a16:creationId xmlns:a16="http://schemas.microsoft.com/office/drawing/2014/main" id="{FE4B70A6-FBFF-44CE-A087-B8B0339AD126}"/>
              </a:ext>
            </a:extLst>
          </p:cNvPr>
          <p:cNvSpPr/>
          <p:nvPr/>
        </p:nvSpPr>
        <p:spPr>
          <a:xfrm>
            <a:off x="724428" y="4423455"/>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kumimoji="1" lang="ja-JP" altLang="en-US" sz="1600" b="1" dirty="0"/>
              <a:t>システム構成図</a:t>
            </a:r>
          </a:p>
        </p:txBody>
      </p:sp>
      <p:sp>
        <p:nvSpPr>
          <p:cNvPr id="29" name="正方形/長方形 28">
            <a:extLst>
              <a:ext uri="{FF2B5EF4-FFF2-40B4-BE49-F238E27FC236}">
                <a16:creationId xmlns:a16="http://schemas.microsoft.com/office/drawing/2014/main" id="{5E894840-F729-43D5-B85E-28289DAA8170}"/>
              </a:ext>
            </a:extLst>
          </p:cNvPr>
          <p:cNvSpPr/>
          <p:nvPr/>
        </p:nvSpPr>
        <p:spPr>
          <a:xfrm>
            <a:off x="863600" y="6750050"/>
            <a:ext cx="5976938" cy="830997"/>
          </a:xfrm>
          <a:prstGeom prst="rect">
            <a:avLst/>
          </a:prstGeom>
        </p:spPr>
        <p:txBody>
          <a:bodyPr wrap="square">
            <a:spAutoFit/>
          </a:bodyPr>
          <a:lstStyle/>
          <a:p>
            <a:pPr marL="180975"/>
            <a:r>
              <a:rPr lang="en-US" altLang="ja-JP" sz="800" dirty="0">
                <a:latin typeface="+mn-ea"/>
                <a:cs typeface="メイリオ" panose="020B0604030504040204" pitchFamily="50" charset="-128"/>
              </a:rPr>
              <a:t>※1</a:t>
            </a:r>
            <a:r>
              <a:rPr lang="ja-JP" altLang="en-US" sz="800" dirty="0">
                <a:latin typeface="+mn-ea"/>
                <a:cs typeface="メイリオ" panose="020B0604030504040204" pitchFamily="50" charset="-128"/>
              </a:rPr>
              <a:t>：本製品では、</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」の周波数帯域に対応した無線ルーターを使用します。</a:t>
            </a:r>
          </a:p>
          <a:p>
            <a:pPr marL="447675" indent="-266700"/>
            <a:r>
              <a:rPr lang="en-US" altLang="ja-JP" sz="800" dirty="0">
                <a:latin typeface="+mn-ea"/>
                <a:cs typeface="メイリオ" panose="020B0604030504040204" pitchFamily="50" charset="-128"/>
              </a:rPr>
              <a:t>※2</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Android™5.0</a:t>
            </a:r>
            <a:r>
              <a:rPr lang="ja-JP" altLang="en-US" sz="800" dirty="0">
                <a:latin typeface="+mn-ea"/>
                <a:cs typeface="メイリオ" panose="020B0604030504040204" pitchFamily="50" charset="-128"/>
              </a:rPr>
              <a:t>以降を搭載し、</a:t>
            </a:r>
            <a:r>
              <a:rPr lang="en-US" altLang="ja-JP" sz="800" dirty="0" err="1">
                <a:latin typeface="+mn-ea"/>
                <a:cs typeface="メイリオ" panose="020B0604030504040204" pitchFamily="50" charset="-128"/>
              </a:rPr>
              <a:t>GooglePlay</a:t>
            </a:r>
            <a:r>
              <a:rPr lang="en-US" altLang="ja-JP" sz="800" dirty="0">
                <a:latin typeface="+mn-ea"/>
                <a:cs typeface="メイリオ" panose="020B0604030504040204" pitchFamily="50" charset="-128"/>
              </a:rPr>
              <a:t>™</a:t>
            </a:r>
            <a:r>
              <a:rPr lang="ja-JP" altLang="en-US" sz="800" dirty="0">
                <a:latin typeface="+mn-ea"/>
                <a:cs typeface="メイリオ" panose="020B0604030504040204" pitchFamily="50" charset="-128"/>
              </a:rPr>
              <a:t>に対応したスマートフォン</a:t>
            </a:r>
            <a:r>
              <a:rPr lang="en-US" altLang="ja-JP" sz="800" dirty="0">
                <a:latin typeface="+mn-ea"/>
                <a:cs typeface="メイリオ" panose="020B0604030504040204" pitchFamily="50" charset="-128"/>
              </a:rPr>
              <a:t>/</a:t>
            </a:r>
            <a:r>
              <a:rPr lang="ja-JP" altLang="en-US" sz="800" dirty="0">
                <a:latin typeface="+mn-ea"/>
                <a:cs typeface="メイリオ" panose="020B0604030504040204" pitchFamily="50" charset="-128"/>
              </a:rPr>
              <a:t>タブレット、または</a:t>
            </a:r>
            <a:r>
              <a:rPr lang="en-US" altLang="ja-JP" sz="800" dirty="0">
                <a:latin typeface="+mn-ea"/>
                <a:cs typeface="メイリオ" panose="020B0604030504040204" pitchFamily="50" charset="-128"/>
              </a:rPr>
              <a:t>iOS10.0</a:t>
            </a:r>
            <a:r>
              <a:rPr lang="ja-JP" altLang="en-US" sz="800" dirty="0">
                <a:latin typeface="+mn-ea"/>
                <a:cs typeface="メイリオ" panose="020B0604030504040204" pitchFamily="50" charset="-128"/>
              </a:rPr>
              <a:t>以降を搭載した</a:t>
            </a:r>
            <a:r>
              <a:rPr lang="en-US" altLang="ja-JP" sz="800" dirty="0">
                <a:latin typeface="+mn-ea"/>
                <a:cs typeface="メイリオ" panose="020B0604030504040204" pitchFamily="50" charset="-128"/>
              </a:rPr>
              <a:t>iPhone</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iPhone5s</a:t>
            </a:r>
            <a:r>
              <a:rPr lang="ja-JP" altLang="en-US" sz="800" dirty="0">
                <a:latin typeface="+mn-ea"/>
                <a:cs typeface="メイリオ" panose="020B0604030504040204" pitchFamily="50" charset="-128"/>
              </a:rPr>
              <a:t>以降）、</a:t>
            </a:r>
            <a:r>
              <a:rPr lang="en-US" altLang="ja-JP" sz="800" dirty="0">
                <a:latin typeface="+mn-ea"/>
                <a:cs typeface="メイリオ" panose="020B0604030504040204" pitchFamily="50" charset="-128"/>
              </a:rPr>
              <a:t>iPad</a:t>
            </a:r>
            <a:r>
              <a:rPr lang="ja-JP" altLang="en-US" sz="800" dirty="0">
                <a:latin typeface="+mn-ea"/>
                <a:cs typeface="メイリオ" panose="020B0604030504040204" pitchFamily="50" charset="-128"/>
              </a:rPr>
              <a:t>（</a:t>
            </a:r>
            <a:r>
              <a:rPr lang="en-US" altLang="ja-JP" sz="800" dirty="0" err="1">
                <a:latin typeface="+mn-ea"/>
                <a:cs typeface="メイリオ" panose="020B0604030504040204" pitchFamily="50" charset="-128"/>
              </a:rPr>
              <a:t>iPadAir</a:t>
            </a:r>
            <a:r>
              <a:rPr lang="ja-JP" altLang="en-US" sz="800" dirty="0">
                <a:latin typeface="+mn-ea"/>
                <a:cs typeface="メイリオ" panose="020B0604030504040204" pitchFamily="50" charset="-128"/>
              </a:rPr>
              <a:t>以降）に対応しています。ご利用には専用アプリケーション「ホームネットワーク</a:t>
            </a:r>
            <a:r>
              <a:rPr lang="en-US" altLang="ja-JP" sz="800" dirty="0">
                <a:latin typeface="+mn-ea"/>
                <a:cs typeface="メイリオ" panose="020B0604030504040204" pitchFamily="50" charset="-128"/>
              </a:rPr>
              <a:t>W</a:t>
            </a:r>
            <a:r>
              <a:rPr lang="ja-JP" altLang="en-US" sz="800" dirty="0">
                <a:latin typeface="+mn-ea"/>
                <a:cs typeface="メイリオ" panose="020B0604030504040204" pitchFamily="50" charset="-128"/>
              </a:rPr>
              <a:t>」のインストールが必要です。</a:t>
            </a:r>
            <a:r>
              <a:rPr lang="en-US" altLang="ja-JP" sz="800" dirty="0">
                <a:latin typeface="+mn-ea"/>
                <a:cs typeface="メイリオ" panose="020B0604030504040204" pitchFamily="50" charset="-128"/>
              </a:rPr>
              <a:t>OS</a:t>
            </a:r>
            <a:r>
              <a:rPr lang="ja-JP" altLang="en-US" sz="800" dirty="0">
                <a:latin typeface="+mn-ea"/>
                <a:cs typeface="メイリオ" panose="020B0604030504040204" pitchFamily="50" charset="-128"/>
              </a:rPr>
              <a:t>のバージョンアップに伴い「ホームネットワーク</a:t>
            </a:r>
            <a:r>
              <a:rPr lang="en-US" altLang="ja-JP" sz="800" dirty="0">
                <a:latin typeface="+mn-ea"/>
                <a:cs typeface="メイリオ" panose="020B0604030504040204" pitchFamily="50" charset="-128"/>
              </a:rPr>
              <a:t>W</a:t>
            </a:r>
            <a:r>
              <a:rPr lang="ja-JP" altLang="en-US" sz="800" dirty="0">
                <a:latin typeface="+mn-ea"/>
                <a:cs typeface="メイリオ" panose="020B0604030504040204" pitchFamily="50" charset="-128"/>
              </a:rPr>
              <a:t>」が対応できるバージョンも変更になることがあります。機器の接続にはグローバル</a:t>
            </a:r>
            <a:r>
              <a:rPr lang="en-US" altLang="ja-JP" sz="800" dirty="0">
                <a:latin typeface="+mn-ea"/>
                <a:cs typeface="メイリオ" panose="020B0604030504040204" pitchFamily="50" charset="-128"/>
              </a:rPr>
              <a:t>IP</a:t>
            </a:r>
            <a:r>
              <a:rPr lang="ja-JP" altLang="en-US" sz="800" dirty="0">
                <a:latin typeface="+mn-ea"/>
                <a:cs typeface="メイリオ" panose="020B0604030504040204" pitchFamily="50" charset="-128"/>
              </a:rPr>
              <a:t>アドレス［</a:t>
            </a:r>
            <a:r>
              <a:rPr lang="en-US" altLang="ja-JP" sz="800" dirty="0">
                <a:latin typeface="+mn-ea"/>
                <a:cs typeface="メイリオ" panose="020B0604030504040204" pitchFamily="50" charset="-128"/>
              </a:rPr>
              <a:t>IPv4</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IPv6</a:t>
            </a:r>
            <a:r>
              <a:rPr lang="ja-JP" altLang="en-US" sz="800" dirty="0">
                <a:latin typeface="+mn-ea"/>
                <a:cs typeface="メイリオ" panose="020B0604030504040204" pitchFamily="50" charset="-128"/>
              </a:rPr>
              <a:t>を用いた</a:t>
            </a:r>
            <a:r>
              <a:rPr lang="en-US" altLang="ja-JP" sz="800" dirty="0">
                <a:latin typeface="+mn-ea"/>
                <a:cs typeface="メイリオ" panose="020B0604030504040204" pitchFamily="50" charset="-128"/>
              </a:rPr>
              <a:t>IPv4</a:t>
            </a:r>
            <a:r>
              <a:rPr lang="ja-JP" altLang="en-US" sz="800" dirty="0">
                <a:latin typeface="+mn-ea"/>
                <a:cs typeface="メイリオ" panose="020B0604030504040204" pitchFamily="50" charset="-128"/>
              </a:rPr>
              <a:t>」が付与されるインターネット接続環境と、</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」の周波数帯域に対応した無線ルーターが必要です。</a:t>
            </a:r>
          </a:p>
        </p:txBody>
      </p:sp>
      <p:sp>
        <p:nvSpPr>
          <p:cNvPr id="41" name="正方形/長方形 40">
            <a:extLst>
              <a:ext uri="{FF2B5EF4-FFF2-40B4-BE49-F238E27FC236}">
                <a16:creationId xmlns:a16="http://schemas.microsoft.com/office/drawing/2014/main" id="{2321D6D4-B2B8-4E50-9C74-D7F3A02E3241}"/>
              </a:ext>
            </a:extLst>
          </p:cNvPr>
          <p:cNvSpPr/>
          <p:nvPr/>
        </p:nvSpPr>
        <p:spPr>
          <a:xfrm>
            <a:off x="876300" y="1044247"/>
            <a:ext cx="5964238" cy="1632755"/>
          </a:xfrm>
          <a:prstGeom prst="rect">
            <a:avLst/>
          </a:prstGeom>
        </p:spPr>
        <p:txBody>
          <a:bodyPr wrap="square">
            <a:spAutoFit/>
          </a:bodyPr>
          <a:lstStyle/>
          <a:p>
            <a:pPr marL="180975">
              <a:lnSpc>
                <a:spcPct val="13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本製品は、</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万画素（フル</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HD</a:t>
            </a:r>
            <a:r>
              <a:rPr lang="en-US" altLang="ja-JP" sz="1100" baseline="30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）の高画質と広画角レンズでお部屋を広く見わたせ、ペットやお子様の様子を見守ることができます。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80975">
              <a:lnSpc>
                <a:spcPct val="1300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microSD</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カード（別売）を挿入すれば動画録画</a:t>
            </a:r>
            <a:r>
              <a:rPr lang="en-US" altLang="ja-JP" sz="11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aseline="300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も可能で、録画した</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日の動画を短時間で楽しめる「タイムラプス」機能も搭載しております。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180975">
              <a:lnSpc>
                <a:spcPct val="13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さらにカメラが</a:t>
            </a:r>
            <a:r>
              <a:rPr lang="ja-JP" altLang="en-US" sz="1100" dirty="0"/>
              <a:t>動作、音、温度を検知し、反応するとスマートフォン</a:t>
            </a:r>
            <a:r>
              <a:rPr lang="en-US" altLang="ja-JP" sz="1100" baseline="30000" dirty="0"/>
              <a:t>※3</a:t>
            </a:r>
            <a:r>
              <a:rPr lang="ja-JP" altLang="en-US" sz="1100" dirty="0"/>
              <a:t>に通知が届いてカメラに映った映像を見ることができるので、リビングやキッチンで家事をしている間や在宅勤務中でもペットやお子さまの様子の変化に気が付くことができます。</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正方形/長方形 41">
            <a:extLst>
              <a:ext uri="{FF2B5EF4-FFF2-40B4-BE49-F238E27FC236}">
                <a16:creationId xmlns:a16="http://schemas.microsoft.com/office/drawing/2014/main" id="{17C15D66-8475-4663-A8EC-890E833AAF33}"/>
              </a:ext>
            </a:extLst>
          </p:cNvPr>
          <p:cNvSpPr/>
          <p:nvPr/>
        </p:nvSpPr>
        <p:spPr>
          <a:xfrm>
            <a:off x="863600" y="2764232"/>
            <a:ext cx="5976938" cy="1323439"/>
          </a:xfrm>
          <a:prstGeom prst="rect">
            <a:avLst/>
          </a:prstGeom>
        </p:spPr>
        <p:txBody>
          <a:bodyPr wrap="square">
            <a:spAutoFit/>
          </a:bodyPr>
          <a:lstStyle/>
          <a:p>
            <a:pPr marL="180975"/>
            <a:r>
              <a:rPr lang="en-US" altLang="ja-JP" sz="800" dirty="0">
                <a:latin typeface="+mn-ea"/>
                <a:cs typeface="メイリオ" panose="020B0604030504040204" pitchFamily="50" charset="-128"/>
              </a:rPr>
              <a:t>※1</a:t>
            </a:r>
            <a:r>
              <a:rPr lang="ja-JP" altLang="en-US" sz="800" dirty="0">
                <a:latin typeface="+mn-ea"/>
                <a:cs typeface="メイリオ" panose="020B0604030504040204" pitchFamily="50" charset="-128"/>
              </a:rPr>
              <a:t>：</a:t>
            </a:r>
            <a:r>
              <a:rPr lang="ja-JP" altLang="ja-JP" sz="800" dirty="0"/>
              <a:t>フル</a:t>
            </a:r>
            <a:r>
              <a:rPr lang="en-US" altLang="ja-JP" sz="800" dirty="0"/>
              <a:t>HD/HD</a:t>
            </a:r>
            <a:r>
              <a:rPr lang="ja-JP" altLang="ja-JP" sz="800" dirty="0"/>
              <a:t>映像に設定すると、宅外接続の際、データ量が多くなるので、パケット通信料が高くなります。ご契約の</a:t>
            </a:r>
            <a:r>
              <a:rPr lang="ja-JP" altLang="en-US" sz="800" dirty="0"/>
              <a:t>　　</a:t>
            </a:r>
            <a:endParaRPr lang="en-US" altLang="ja-JP" sz="800" dirty="0"/>
          </a:p>
          <a:p>
            <a:pPr marL="180975"/>
            <a:r>
              <a:rPr lang="ja-JP" altLang="en-US" sz="800" dirty="0"/>
              <a:t>　　　</a:t>
            </a:r>
            <a:r>
              <a:rPr lang="ja-JP" altLang="ja-JP" sz="800" dirty="0"/>
              <a:t>インターネット回線が</a:t>
            </a:r>
            <a:r>
              <a:rPr lang="en-US" altLang="ja-JP" sz="800" dirty="0" err="1"/>
              <a:t>xDSL</a:t>
            </a:r>
            <a:r>
              <a:rPr lang="ja-JP" altLang="ja-JP" sz="800" dirty="0"/>
              <a:t>などでインターネット上り回線速度が低いような場合には、宅外接続で画像などが正常</a:t>
            </a:r>
            <a:endParaRPr lang="en-US" altLang="ja-JP" sz="800" dirty="0"/>
          </a:p>
          <a:p>
            <a:pPr marL="180975"/>
            <a:r>
              <a:rPr lang="ja-JP" altLang="en-US" sz="800" dirty="0"/>
              <a:t>　　　</a:t>
            </a:r>
            <a:r>
              <a:rPr lang="ja-JP" altLang="ja-JP" sz="800" dirty="0"/>
              <a:t>に表示されない場合があります</a:t>
            </a:r>
            <a:r>
              <a:rPr lang="ja-JP" altLang="en-US" sz="800" dirty="0"/>
              <a:t>。</a:t>
            </a:r>
            <a:r>
              <a:rPr lang="ja-JP" altLang="ja-JP" sz="800" dirty="0"/>
              <a:t>スマートフォン</a:t>
            </a:r>
            <a:r>
              <a:rPr lang="en-US" altLang="ja-JP" sz="800" dirty="0"/>
              <a:t>1</a:t>
            </a:r>
            <a:r>
              <a:rPr lang="ja-JP" altLang="ja-JP" sz="800" dirty="0"/>
              <a:t>台あたりインターネット上り帯域で</a:t>
            </a:r>
            <a:r>
              <a:rPr lang="en-US" altLang="ja-JP" sz="800" dirty="0"/>
              <a:t>3 Mbps</a:t>
            </a:r>
            <a:r>
              <a:rPr lang="ja-JP" altLang="ja-JP" sz="800" dirty="0"/>
              <a:t>以上の通信環境が必要</a:t>
            </a:r>
            <a:endParaRPr lang="en-US" altLang="ja-JP" sz="800" dirty="0"/>
          </a:p>
          <a:p>
            <a:pPr marL="180975"/>
            <a:r>
              <a:rPr lang="ja-JP" altLang="en-US" sz="800" dirty="0"/>
              <a:t>　　　</a:t>
            </a:r>
            <a:r>
              <a:rPr lang="ja-JP" altLang="ja-JP" sz="800" dirty="0"/>
              <a:t>です。</a:t>
            </a:r>
            <a:endParaRPr lang="en-US" altLang="ja-JP" sz="800" dirty="0"/>
          </a:p>
          <a:p>
            <a:pPr marL="180975"/>
            <a:r>
              <a:rPr lang="en-US" altLang="ja-JP" sz="800" dirty="0"/>
              <a:t>※2</a:t>
            </a:r>
            <a:r>
              <a:rPr lang="ja-JP" altLang="en-US" sz="800" dirty="0"/>
              <a:t>：映像を記録、保存するには</a:t>
            </a:r>
            <a:r>
              <a:rPr lang="en-US" altLang="ja-JP" sz="800" dirty="0"/>
              <a:t>microSD</a:t>
            </a:r>
            <a:r>
              <a:rPr lang="ja-JP" altLang="en-US" sz="800" dirty="0"/>
              <a:t>カード（別売）が必要です。</a:t>
            </a:r>
          </a:p>
          <a:p>
            <a:pPr marL="180975"/>
            <a:r>
              <a:rPr lang="en-US" altLang="ja-JP" sz="800" dirty="0">
                <a:latin typeface="+mn-ea"/>
                <a:cs typeface="メイリオ" panose="020B0604030504040204" pitchFamily="50" charset="-128"/>
              </a:rPr>
              <a:t>※3</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Android™ 5.0 </a:t>
            </a:r>
            <a:r>
              <a:rPr lang="ja-JP" altLang="en-US" sz="800" dirty="0">
                <a:latin typeface="+mn-ea"/>
                <a:cs typeface="メイリオ" panose="020B0604030504040204" pitchFamily="50" charset="-128"/>
              </a:rPr>
              <a:t>以降を搭載し、</a:t>
            </a:r>
            <a:r>
              <a:rPr lang="en-US" altLang="ja-JP" sz="800" dirty="0">
                <a:latin typeface="+mn-ea"/>
                <a:cs typeface="メイリオ" panose="020B0604030504040204" pitchFamily="50" charset="-128"/>
              </a:rPr>
              <a:t>Google Play™ </a:t>
            </a:r>
            <a:r>
              <a:rPr lang="ja-JP" altLang="en-US" sz="800" dirty="0">
                <a:latin typeface="+mn-ea"/>
                <a:cs typeface="メイリオ" panose="020B0604030504040204" pitchFamily="50" charset="-128"/>
              </a:rPr>
              <a:t>に対応したスマートフォン</a:t>
            </a:r>
            <a:r>
              <a:rPr lang="en-US" altLang="ja-JP" sz="800" dirty="0">
                <a:latin typeface="+mn-ea"/>
                <a:cs typeface="メイリオ" panose="020B0604030504040204" pitchFamily="50" charset="-128"/>
              </a:rPr>
              <a:t>/</a:t>
            </a:r>
            <a:r>
              <a:rPr lang="ja-JP" altLang="en-US" sz="800" dirty="0">
                <a:latin typeface="+mn-ea"/>
                <a:cs typeface="メイリオ" panose="020B0604030504040204" pitchFamily="50" charset="-128"/>
              </a:rPr>
              <a:t>タブレット、または </a:t>
            </a:r>
            <a:r>
              <a:rPr lang="en-US" altLang="ja-JP" sz="800" dirty="0">
                <a:latin typeface="+mn-ea"/>
                <a:cs typeface="メイリオ" panose="020B0604030504040204" pitchFamily="50" charset="-128"/>
              </a:rPr>
              <a:t>iOS10.0</a:t>
            </a:r>
            <a:r>
              <a:rPr lang="ja-JP" altLang="en-US" sz="800" dirty="0">
                <a:latin typeface="+mn-ea"/>
                <a:cs typeface="メイリオ" panose="020B0604030504040204" pitchFamily="50" charset="-128"/>
              </a:rPr>
              <a:t>以降を搭載し</a:t>
            </a:r>
            <a:endParaRPr lang="en-US" altLang="ja-JP" sz="800" dirty="0">
              <a:latin typeface="+mn-ea"/>
              <a:cs typeface="メイリオ" panose="020B0604030504040204" pitchFamily="50" charset="-128"/>
            </a:endParaRPr>
          </a:p>
          <a:p>
            <a:pPr marL="180975"/>
            <a:r>
              <a:rPr lang="ja-JP" altLang="en-US" sz="800" dirty="0">
                <a:latin typeface="+mn-ea"/>
                <a:cs typeface="メイリオ" panose="020B0604030504040204" pitchFamily="50" charset="-128"/>
              </a:rPr>
              <a:t>　　 </a:t>
            </a:r>
            <a:r>
              <a:rPr lang="ja-JP" altLang="en-US" sz="800" dirty="0" err="1">
                <a:latin typeface="+mn-ea"/>
                <a:cs typeface="メイリオ" panose="020B0604030504040204" pitchFamily="50" charset="-128"/>
              </a:rPr>
              <a:t>た</a:t>
            </a:r>
            <a:r>
              <a:rPr lang="en-US" altLang="ja-JP" sz="800" dirty="0">
                <a:latin typeface="+mn-ea"/>
                <a:cs typeface="メイリオ" panose="020B0604030504040204" pitchFamily="50" charset="-128"/>
              </a:rPr>
              <a:t>iPhone</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iPhone 5s</a:t>
            </a:r>
            <a:r>
              <a:rPr lang="ja-JP" altLang="en-US" sz="800" dirty="0">
                <a:latin typeface="+mn-ea"/>
                <a:cs typeface="メイリオ" panose="020B0604030504040204" pitchFamily="50" charset="-128"/>
              </a:rPr>
              <a:t>以降）、</a:t>
            </a:r>
            <a:r>
              <a:rPr lang="en-US" altLang="ja-JP" sz="800" dirty="0">
                <a:latin typeface="+mn-ea"/>
                <a:cs typeface="メイリオ" panose="020B0604030504040204" pitchFamily="50" charset="-128"/>
              </a:rPr>
              <a:t>iPad</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iPad Air</a:t>
            </a:r>
            <a:r>
              <a:rPr lang="ja-JP" altLang="en-US" sz="800" dirty="0">
                <a:latin typeface="+mn-ea"/>
                <a:cs typeface="メイリオ" panose="020B0604030504040204" pitchFamily="50" charset="-128"/>
              </a:rPr>
              <a:t>以降）に対応しています。ご利用には専用アプリケーション「ホーム  </a:t>
            </a:r>
            <a:endParaRPr lang="en-US" altLang="ja-JP" sz="800" dirty="0">
              <a:latin typeface="+mn-ea"/>
              <a:cs typeface="メイリオ" panose="020B0604030504040204" pitchFamily="50" charset="-128"/>
            </a:endParaRPr>
          </a:p>
          <a:p>
            <a:pPr marL="180975"/>
            <a:r>
              <a:rPr lang="en-US" altLang="ja-JP" sz="800" dirty="0">
                <a:latin typeface="+mn-ea"/>
                <a:cs typeface="メイリオ" panose="020B0604030504040204" pitchFamily="50" charset="-128"/>
              </a:rPr>
              <a:t>       </a:t>
            </a:r>
            <a:r>
              <a:rPr lang="ja-JP" altLang="en-US" sz="800" dirty="0">
                <a:latin typeface="+mn-ea"/>
                <a:cs typeface="メイリオ" panose="020B0604030504040204" pitchFamily="50" charset="-128"/>
              </a:rPr>
              <a:t>ネットワーク</a:t>
            </a:r>
            <a:r>
              <a:rPr lang="en-US" altLang="ja-JP" sz="800" dirty="0">
                <a:latin typeface="+mn-ea"/>
                <a:cs typeface="メイリオ" panose="020B0604030504040204" pitchFamily="50" charset="-128"/>
              </a:rPr>
              <a:t>W</a:t>
            </a:r>
            <a:r>
              <a:rPr lang="ja-JP" altLang="en-US" sz="800" dirty="0">
                <a:latin typeface="+mn-ea"/>
                <a:cs typeface="メイリオ" panose="020B0604030504040204" pitchFamily="50" charset="-128"/>
              </a:rPr>
              <a:t>」のインストールが必要です。</a:t>
            </a:r>
            <a:r>
              <a:rPr lang="en-US" altLang="ja-JP" sz="800" dirty="0">
                <a:latin typeface="+mn-ea"/>
                <a:cs typeface="メイリオ" panose="020B0604030504040204" pitchFamily="50" charset="-128"/>
              </a:rPr>
              <a:t>OS</a:t>
            </a:r>
            <a:r>
              <a:rPr lang="ja-JP" altLang="en-US" sz="800" dirty="0">
                <a:latin typeface="+mn-ea"/>
                <a:cs typeface="メイリオ" panose="020B0604030504040204" pitchFamily="50" charset="-128"/>
              </a:rPr>
              <a:t>のバージョンアップに伴い「ホームネットワーク</a:t>
            </a:r>
            <a:r>
              <a:rPr lang="en-US" altLang="ja-JP" sz="800" dirty="0">
                <a:latin typeface="+mn-ea"/>
                <a:cs typeface="メイリオ" panose="020B0604030504040204" pitchFamily="50" charset="-128"/>
              </a:rPr>
              <a:t>W</a:t>
            </a:r>
            <a:r>
              <a:rPr lang="ja-JP" altLang="en-US" sz="800" dirty="0">
                <a:latin typeface="+mn-ea"/>
                <a:cs typeface="メイリオ" panose="020B0604030504040204" pitchFamily="50" charset="-128"/>
              </a:rPr>
              <a:t>」が対応できる </a:t>
            </a:r>
            <a:endParaRPr lang="en-US" altLang="ja-JP" sz="800" dirty="0">
              <a:latin typeface="+mn-ea"/>
              <a:cs typeface="メイリオ" panose="020B0604030504040204" pitchFamily="50" charset="-128"/>
            </a:endParaRPr>
          </a:p>
          <a:p>
            <a:pPr marL="180975"/>
            <a:r>
              <a:rPr lang="en-US" altLang="ja-JP" sz="800" dirty="0">
                <a:latin typeface="+mn-ea"/>
                <a:cs typeface="メイリオ" panose="020B0604030504040204" pitchFamily="50" charset="-128"/>
              </a:rPr>
              <a:t>       </a:t>
            </a:r>
            <a:r>
              <a:rPr lang="ja-JP" altLang="en-US" sz="800" dirty="0">
                <a:latin typeface="+mn-ea"/>
                <a:cs typeface="メイリオ" panose="020B0604030504040204" pitchFamily="50" charset="-128"/>
              </a:rPr>
              <a:t>バージョンも変更になることがあります。機器の接続にはグローバル</a:t>
            </a:r>
            <a:r>
              <a:rPr lang="en-US" altLang="ja-JP" sz="800" dirty="0">
                <a:latin typeface="+mn-ea"/>
                <a:cs typeface="メイリオ" panose="020B0604030504040204" pitchFamily="50" charset="-128"/>
              </a:rPr>
              <a:t>IP</a:t>
            </a:r>
            <a:r>
              <a:rPr lang="ja-JP" altLang="en-US" sz="800" dirty="0">
                <a:latin typeface="+mn-ea"/>
                <a:cs typeface="メイリオ" panose="020B0604030504040204" pitchFamily="50" charset="-128"/>
              </a:rPr>
              <a:t>アドレス［</a:t>
            </a:r>
            <a:r>
              <a:rPr lang="en-US" altLang="ja-JP" sz="800" dirty="0">
                <a:latin typeface="+mn-ea"/>
                <a:cs typeface="メイリオ" panose="020B0604030504040204" pitchFamily="50" charset="-128"/>
              </a:rPr>
              <a:t>IPv4</a:t>
            </a:r>
            <a:r>
              <a:rPr lang="ja-JP" altLang="en-US" sz="800" dirty="0">
                <a:latin typeface="+mn-ea"/>
                <a:cs typeface="メイリオ" panose="020B0604030504040204" pitchFamily="50" charset="-128"/>
              </a:rPr>
              <a:t>］「</a:t>
            </a:r>
            <a:r>
              <a:rPr lang="en-US" altLang="ja-JP" sz="800" dirty="0">
                <a:latin typeface="+mn-ea"/>
                <a:cs typeface="メイリオ" panose="020B0604030504040204" pitchFamily="50" charset="-128"/>
              </a:rPr>
              <a:t>IPv6</a:t>
            </a:r>
            <a:r>
              <a:rPr lang="ja-JP" altLang="en-US" sz="800" dirty="0">
                <a:latin typeface="+mn-ea"/>
                <a:cs typeface="メイリオ" panose="020B0604030504040204" pitchFamily="50" charset="-128"/>
              </a:rPr>
              <a:t>を用いた</a:t>
            </a:r>
            <a:r>
              <a:rPr lang="en-US" altLang="ja-JP" sz="800" dirty="0">
                <a:latin typeface="+mn-ea"/>
                <a:cs typeface="メイリオ" panose="020B0604030504040204" pitchFamily="50" charset="-128"/>
              </a:rPr>
              <a:t>IPv4</a:t>
            </a:r>
            <a:r>
              <a:rPr lang="ja-JP" altLang="en-US" sz="800" dirty="0">
                <a:latin typeface="+mn-ea"/>
                <a:cs typeface="メイリオ" panose="020B0604030504040204" pitchFamily="50" charset="-128"/>
              </a:rPr>
              <a:t>」が付</a:t>
            </a:r>
            <a:endParaRPr lang="en-US" altLang="ja-JP" sz="800" dirty="0">
              <a:latin typeface="+mn-ea"/>
              <a:cs typeface="メイリオ" panose="020B0604030504040204" pitchFamily="50" charset="-128"/>
            </a:endParaRPr>
          </a:p>
          <a:p>
            <a:pPr marL="180975"/>
            <a:r>
              <a:rPr lang="en-US" altLang="ja-JP" sz="800" dirty="0">
                <a:latin typeface="+mn-ea"/>
                <a:cs typeface="メイリオ" panose="020B0604030504040204" pitchFamily="50" charset="-128"/>
              </a:rPr>
              <a:t>       </a:t>
            </a:r>
            <a:r>
              <a:rPr lang="ja-JP" altLang="en-US" sz="800" dirty="0">
                <a:latin typeface="+mn-ea"/>
                <a:cs typeface="メイリオ" panose="020B0604030504040204" pitchFamily="50" charset="-128"/>
              </a:rPr>
              <a:t>与されるインターネット接続環境と、</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」の周波数帯域に対応した無線ルーターが必要です。</a:t>
            </a:r>
          </a:p>
        </p:txBody>
      </p:sp>
      <p:grpSp>
        <p:nvGrpSpPr>
          <p:cNvPr id="10" name="グループ化 9">
            <a:extLst>
              <a:ext uri="{FF2B5EF4-FFF2-40B4-BE49-F238E27FC236}">
                <a16:creationId xmlns:a16="http://schemas.microsoft.com/office/drawing/2014/main" id="{5CBE686B-5E74-4020-A3E6-810D22868154}"/>
              </a:ext>
            </a:extLst>
          </p:cNvPr>
          <p:cNvGrpSpPr/>
          <p:nvPr/>
        </p:nvGrpSpPr>
        <p:grpSpPr>
          <a:xfrm>
            <a:off x="1146340" y="5027202"/>
            <a:ext cx="5428678" cy="1480124"/>
            <a:chOff x="1146340" y="5385342"/>
            <a:chExt cx="5428678" cy="1480124"/>
          </a:xfrm>
        </p:grpSpPr>
        <p:sp>
          <p:nvSpPr>
            <p:cNvPr id="22" name="テキスト ボックス 21">
              <a:extLst>
                <a:ext uri="{FF2B5EF4-FFF2-40B4-BE49-F238E27FC236}">
                  <a16:creationId xmlns:a16="http://schemas.microsoft.com/office/drawing/2014/main" id="{790A049B-FC49-49A2-8D7A-CF98CE4A424D}"/>
                </a:ext>
              </a:extLst>
            </p:cNvPr>
            <p:cNvSpPr txBox="1"/>
            <p:nvPr/>
          </p:nvSpPr>
          <p:spPr>
            <a:xfrm>
              <a:off x="2138737" y="6634634"/>
              <a:ext cx="1780681" cy="230832"/>
            </a:xfrm>
            <a:prstGeom prst="rect">
              <a:avLst/>
            </a:prstGeom>
            <a:noFill/>
          </p:spPr>
          <p:txBody>
            <a:bodyPr wrap="square" rtlCol="0">
              <a:spAutoFit/>
            </a:bodyPr>
            <a:lstStyle/>
            <a:p>
              <a:r>
                <a:rPr kumimoji="1" lang="ja-JP" altLang="en-US" sz="900" dirty="0">
                  <a:latin typeface="+mn-ea"/>
                </a:rPr>
                <a:t>無線</a:t>
              </a:r>
              <a:r>
                <a:rPr kumimoji="1" lang="en-US" altLang="ja-JP" sz="900" dirty="0">
                  <a:latin typeface="+mn-ea"/>
                </a:rPr>
                <a:t>LAN</a:t>
              </a:r>
              <a:r>
                <a:rPr kumimoji="1" lang="ja-JP" altLang="en-US" sz="900" dirty="0">
                  <a:latin typeface="+mn-ea"/>
                </a:rPr>
                <a:t>ルーター</a:t>
              </a:r>
              <a:r>
                <a:rPr kumimoji="1" lang="en-US" altLang="ja-JP" sz="900" dirty="0">
                  <a:latin typeface="+mn-ea"/>
                </a:rPr>
                <a:t>(</a:t>
              </a:r>
              <a:r>
                <a:rPr lang="ja-JP" altLang="en-US" sz="900" dirty="0">
                  <a:latin typeface="+mn-ea"/>
                </a:rPr>
                <a:t>別売</a:t>
              </a:r>
              <a:r>
                <a:rPr kumimoji="1" lang="en-US" altLang="ja-JP" sz="900" dirty="0">
                  <a:latin typeface="+mn-ea"/>
                </a:rPr>
                <a:t>)</a:t>
              </a:r>
              <a:r>
                <a:rPr kumimoji="1" lang="en-US" altLang="ja-JP" sz="900" baseline="30000" dirty="0">
                  <a:latin typeface="+mn-ea"/>
                </a:rPr>
                <a:t>※1</a:t>
              </a:r>
            </a:p>
          </p:txBody>
        </p:sp>
        <p:sp>
          <p:nvSpPr>
            <p:cNvPr id="23" name="テキスト ボックス 22">
              <a:extLst>
                <a:ext uri="{FF2B5EF4-FFF2-40B4-BE49-F238E27FC236}">
                  <a16:creationId xmlns:a16="http://schemas.microsoft.com/office/drawing/2014/main" id="{115E378D-938C-404B-9331-13CCC97BCA64}"/>
                </a:ext>
              </a:extLst>
            </p:cNvPr>
            <p:cNvSpPr txBox="1"/>
            <p:nvPr/>
          </p:nvSpPr>
          <p:spPr>
            <a:xfrm>
              <a:off x="1146340" y="6634634"/>
              <a:ext cx="934871" cy="230832"/>
            </a:xfrm>
            <a:prstGeom prst="rect">
              <a:avLst/>
            </a:prstGeom>
            <a:noFill/>
          </p:spPr>
          <p:txBody>
            <a:bodyPr wrap="none" rtlCol="0">
              <a:spAutoFit/>
            </a:bodyPr>
            <a:lstStyle/>
            <a:p>
              <a:pPr algn="ctr"/>
              <a:r>
                <a:rPr lang="ja-JP" altLang="en-US" sz="900" dirty="0">
                  <a:latin typeface="+mn-ea"/>
                </a:rPr>
                <a:t>屋内</a:t>
              </a:r>
              <a:r>
                <a:rPr lang="en-US" altLang="ja-JP" sz="900" dirty="0">
                  <a:latin typeface="+mn-ea"/>
                </a:rPr>
                <a:t>HD</a:t>
              </a:r>
              <a:r>
                <a:rPr lang="ja-JP" altLang="en-US" sz="900" dirty="0">
                  <a:latin typeface="+mn-ea"/>
                </a:rPr>
                <a:t>カメラ</a:t>
              </a:r>
              <a:endParaRPr lang="en-US" altLang="ja-JP" sz="900" baseline="30000" dirty="0">
                <a:latin typeface="+mn-ea"/>
              </a:endParaRPr>
            </a:p>
          </p:txBody>
        </p:sp>
        <p:sp>
          <p:nvSpPr>
            <p:cNvPr id="21" name="テキスト ボックス 20">
              <a:extLst>
                <a:ext uri="{FF2B5EF4-FFF2-40B4-BE49-F238E27FC236}">
                  <a16:creationId xmlns:a16="http://schemas.microsoft.com/office/drawing/2014/main" id="{474EFE1C-C2BA-42C0-8994-5786AC296EB9}"/>
                </a:ext>
              </a:extLst>
            </p:cNvPr>
            <p:cNvSpPr txBox="1"/>
            <p:nvPr/>
          </p:nvSpPr>
          <p:spPr>
            <a:xfrm>
              <a:off x="4580890" y="6634634"/>
              <a:ext cx="1146469" cy="230832"/>
            </a:xfrm>
            <a:prstGeom prst="rect">
              <a:avLst/>
            </a:prstGeom>
            <a:noFill/>
          </p:spPr>
          <p:txBody>
            <a:bodyPr wrap="none" rtlCol="0">
              <a:spAutoFit/>
            </a:bodyPr>
            <a:lstStyle/>
            <a:p>
              <a:pPr algn="ctr"/>
              <a:r>
                <a:rPr kumimoji="1" lang="ja-JP" altLang="en-US" sz="900" dirty="0">
                  <a:latin typeface="+mn-ea"/>
                </a:rPr>
                <a:t>スマートフォン</a:t>
              </a:r>
              <a:r>
                <a:rPr kumimoji="1" lang="en-US" altLang="ja-JP" sz="900" baseline="30000" dirty="0">
                  <a:latin typeface="+mn-ea"/>
                </a:rPr>
                <a:t>※2</a:t>
              </a:r>
              <a:endParaRPr kumimoji="1" lang="ja-JP" altLang="en-US" sz="900" baseline="30000" dirty="0">
                <a:latin typeface="+mn-ea"/>
              </a:endParaRPr>
            </a:p>
          </p:txBody>
        </p:sp>
        <p:grpSp>
          <p:nvGrpSpPr>
            <p:cNvPr id="43" name="グループ化 42">
              <a:extLst>
                <a:ext uri="{FF2B5EF4-FFF2-40B4-BE49-F238E27FC236}">
                  <a16:creationId xmlns:a16="http://schemas.microsoft.com/office/drawing/2014/main" id="{7D30634A-B97B-4178-8737-9E882F343435}"/>
                </a:ext>
              </a:extLst>
            </p:cNvPr>
            <p:cNvGrpSpPr/>
            <p:nvPr/>
          </p:nvGrpSpPr>
          <p:grpSpPr>
            <a:xfrm>
              <a:off x="1290008" y="5385342"/>
              <a:ext cx="5285010" cy="1215398"/>
              <a:chOff x="8344709" y="3348342"/>
              <a:chExt cx="5285010" cy="1215398"/>
            </a:xfrm>
          </p:grpSpPr>
          <p:pic>
            <p:nvPicPr>
              <p:cNvPr id="44" name="図 43">
                <a:extLst>
                  <a:ext uri="{FF2B5EF4-FFF2-40B4-BE49-F238E27FC236}">
                    <a16:creationId xmlns:a16="http://schemas.microsoft.com/office/drawing/2014/main" id="{9F8DA985-B849-4FB2-AF48-D2DED5459B0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 r="48240"/>
              <a:stretch/>
            </p:blipFill>
            <p:spPr>
              <a:xfrm>
                <a:off x="8344709" y="3373460"/>
                <a:ext cx="1734546" cy="1190280"/>
              </a:xfrm>
              <a:prstGeom prst="rect">
                <a:avLst/>
              </a:prstGeom>
            </p:spPr>
          </p:pic>
          <p:pic>
            <p:nvPicPr>
              <p:cNvPr id="45" name="図 44">
                <a:extLst>
                  <a:ext uri="{FF2B5EF4-FFF2-40B4-BE49-F238E27FC236}">
                    <a16:creationId xmlns:a16="http://schemas.microsoft.com/office/drawing/2014/main" id="{BDFF33D9-8B1E-4422-97DA-3AC0FFAF078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4047" r="8706"/>
              <a:stretch/>
            </p:blipFill>
            <p:spPr>
              <a:xfrm>
                <a:off x="11155887" y="3429901"/>
                <a:ext cx="1247787" cy="1133839"/>
              </a:xfrm>
              <a:prstGeom prst="rect">
                <a:avLst/>
              </a:prstGeom>
            </p:spPr>
          </p:pic>
          <p:grpSp>
            <p:nvGrpSpPr>
              <p:cNvPr id="46" name="グループ化 45">
                <a:extLst>
                  <a:ext uri="{FF2B5EF4-FFF2-40B4-BE49-F238E27FC236}">
                    <a16:creationId xmlns:a16="http://schemas.microsoft.com/office/drawing/2014/main" id="{93F7832A-5861-4EE2-837B-AC91EA3D2FFA}"/>
                  </a:ext>
                </a:extLst>
              </p:cNvPr>
              <p:cNvGrpSpPr/>
              <p:nvPr/>
            </p:nvGrpSpPr>
            <p:grpSpPr>
              <a:xfrm>
                <a:off x="9968794" y="3822770"/>
                <a:ext cx="801797" cy="400981"/>
                <a:chOff x="3003550" y="6282440"/>
                <a:chExt cx="850900" cy="437448"/>
              </a:xfrm>
            </p:grpSpPr>
            <p:pic>
              <p:nvPicPr>
                <p:cNvPr id="53" name="図 52">
                  <a:extLst>
                    <a:ext uri="{FF2B5EF4-FFF2-40B4-BE49-F238E27FC236}">
                      <a16:creationId xmlns:a16="http://schemas.microsoft.com/office/drawing/2014/main" id="{0D68CE93-50F1-44EF-A5D0-2E43BD4EC16D}"/>
                    </a:ext>
                  </a:extLst>
                </p:cNvPr>
                <p:cNvPicPr>
                  <a:picLocks noChangeAspect="1"/>
                </p:cNvPicPr>
                <p:nvPr/>
              </p:nvPicPr>
              <p:blipFill rotWithShape="1">
                <a:blip r:embed="rId4"/>
                <a:srcRect l="20890" t="30588" r="52580" b="35735"/>
                <a:stretch/>
              </p:blipFill>
              <p:spPr>
                <a:xfrm>
                  <a:off x="3431635" y="6282440"/>
                  <a:ext cx="422815" cy="437448"/>
                </a:xfrm>
                <a:prstGeom prst="rect">
                  <a:avLst/>
                </a:prstGeom>
              </p:spPr>
            </p:pic>
            <p:cxnSp>
              <p:nvCxnSpPr>
                <p:cNvPr id="54" name="直線コネクタ 53">
                  <a:extLst>
                    <a:ext uri="{FF2B5EF4-FFF2-40B4-BE49-F238E27FC236}">
                      <a16:creationId xmlns:a16="http://schemas.microsoft.com/office/drawing/2014/main" id="{FF20AD2B-0565-4BD2-B9C8-47D57709B87C}"/>
                    </a:ext>
                  </a:extLst>
                </p:cNvPr>
                <p:cNvCxnSpPr>
                  <a:cxnSpLocks/>
                </p:cNvCxnSpPr>
                <p:nvPr/>
              </p:nvCxnSpPr>
              <p:spPr>
                <a:xfrm flipH="1" flipV="1">
                  <a:off x="3003550" y="6499225"/>
                  <a:ext cx="437610" cy="1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吹き出し: 円形 46">
                <a:extLst>
                  <a:ext uri="{FF2B5EF4-FFF2-40B4-BE49-F238E27FC236}">
                    <a16:creationId xmlns:a16="http://schemas.microsoft.com/office/drawing/2014/main" id="{B8271C68-641A-4001-B40A-9C4A3EE469E6}"/>
                  </a:ext>
                </a:extLst>
              </p:cNvPr>
              <p:cNvSpPr/>
              <p:nvPr/>
            </p:nvSpPr>
            <p:spPr>
              <a:xfrm>
                <a:off x="12595030" y="3793228"/>
                <a:ext cx="666216" cy="602436"/>
              </a:xfrm>
              <a:prstGeom prst="wedgeEllipseCallout">
                <a:avLst>
                  <a:gd name="adj1" fmla="val -64485"/>
                  <a:gd name="adj2" fmla="val 340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pic>
            <p:nvPicPr>
              <p:cNvPr id="48" name="図 47">
                <a:extLst>
                  <a:ext uri="{FF2B5EF4-FFF2-40B4-BE49-F238E27FC236}">
                    <a16:creationId xmlns:a16="http://schemas.microsoft.com/office/drawing/2014/main" id="{25BBFE0B-5235-4861-B146-5A6D800BDFA8}"/>
                  </a:ext>
                </a:extLst>
              </p:cNvPr>
              <p:cNvPicPr>
                <a:picLocks noChangeAspect="1"/>
              </p:cNvPicPr>
              <p:nvPr/>
            </p:nvPicPr>
            <p:blipFill>
              <a:blip r:embed="rId5"/>
              <a:stretch>
                <a:fillRect/>
              </a:stretch>
            </p:blipFill>
            <p:spPr>
              <a:xfrm>
                <a:off x="12752100" y="3932011"/>
                <a:ext cx="354574" cy="348753"/>
              </a:xfrm>
              <a:prstGeom prst="rect">
                <a:avLst/>
              </a:prstGeom>
            </p:spPr>
          </p:pic>
          <p:sp>
            <p:nvSpPr>
              <p:cNvPr id="49" name="テキスト ボックス 48">
                <a:extLst>
                  <a:ext uri="{FF2B5EF4-FFF2-40B4-BE49-F238E27FC236}">
                    <a16:creationId xmlns:a16="http://schemas.microsoft.com/office/drawing/2014/main" id="{7560C848-C4BB-4553-AA20-261FE5EBA0CA}"/>
                  </a:ext>
                </a:extLst>
              </p:cNvPr>
              <p:cNvSpPr txBox="1"/>
              <p:nvPr/>
            </p:nvSpPr>
            <p:spPr>
              <a:xfrm>
                <a:off x="10253012" y="3625679"/>
                <a:ext cx="607522" cy="211589"/>
              </a:xfrm>
              <a:prstGeom prst="rect">
                <a:avLst/>
              </a:prstGeom>
              <a:noFill/>
            </p:spPr>
            <p:txBody>
              <a:bodyPr wrap="none" rtlCol="0">
                <a:spAutoFit/>
              </a:bodyPr>
              <a:lstStyle/>
              <a:p>
                <a:pPr algn="l"/>
                <a:r>
                  <a:rPr lang="en-US" altLang="ja-JP" sz="900" dirty="0">
                    <a:latin typeface="+mn-ea"/>
                  </a:rPr>
                  <a:t>I</a:t>
                </a:r>
                <a:r>
                  <a:rPr kumimoji="1" lang="en-US" altLang="ja-JP" sz="900" dirty="0">
                    <a:latin typeface="+mn-ea"/>
                  </a:rPr>
                  <a:t>nternet</a:t>
                </a:r>
                <a:endParaRPr kumimoji="1" lang="ja-JP" altLang="en-US" sz="900" dirty="0">
                  <a:latin typeface="+mn-ea"/>
                </a:endParaRPr>
              </a:p>
            </p:txBody>
          </p:sp>
          <p:sp>
            <p:nvSpPr>
              <p:cNvPr id="50" name="テキスト ボックス 49">
                <a:extLst>
                  <a:ext uri="{FF2B5EF4-FFF2-40B4-BE49-F238E27FC236}">
                    <a16:creationId xmlns:a16="http://schemas.microsoft.com/office/drawing/2014/main" id="{6845485A-A87F-442E-9061-73FE2DFACF85}"/>
                  </a:ext>
                </a:extLst>
              </p:cNvPr>
              <p:cNvSpPr txBox="1"/>
              <p:nvPr/>
            </p:nvSpPr>
            <p:spPr>
              <a:xfrm>
                <a:off x="8972562" y="3437119"/>
                <a:ext cx="624138" cy="211589"/>
              </a:xfrm>
              <a:prstGeom prst="rect">
                <a:avLst/>
              </a:prstGeom>
              <a:noFill/>
            </p:spPr>
            <p:txBody>
              <a:bodyPr wrap="none" rtlCol="0">
                <a:spAutoFit/>
              </a:bodyPr>
              <a:lstStyle/>
              <a:p>
                <a:pPr algn="l"/>
                <a:r>
                  <a:rPr lang="ja-JP" altLang="en-US" sz="900" dirty="0">
                    <a:latin typeface="+mn-ea"/>
                  </a:rPr>
                  <a:t>無線</a:t>
                </a:r>
                <a:r>
                  <a:rPr kumimoji="1" lang="en-US" altLang="ja-JP" sz="900" dirty="0">
                    <a:latin typeface="+mn-ea"/>
                  </a:rPr>
                  <a:t>LAN</a:t>
                </a:r>
                <a:endParaRPr kumimoji="1" lang="ja-JP" altLang="en-US" sz="900" dirty="0">
                  <a:latin typeface="+mn-ea"/>
                </a:endParaRPr>
              </a:p>
            </p:txBody>
          </p:sp>
          <p:sp>
            <p:nvSpPr>
              <p:cNvPr id="51" name="テキスト ボックス 50">
                <a:extLst>
                  <a:ext uri="{FF2B5EF4-FFF2-40B4-BE49-F238E27FC236}">
                    <a16:creationId xmlns:a16="http://schemas.microsoft.com/office/drawing/2014/main" id="{E0D2E719-E84C-479D-8100-B14E2428AA18}"/>
                  </a:ext>
                </a:extLst>
              </p:cNvPr>
              <p:cNvSpPr txBox="1"/>
              <p:nvPr/>
            </p:nvSpPr>
            <p:spPr>
              <a:xfrm>
                <a:off x="11114337" y="3348342"/>
                <a:ext cx="826544" cy="338543"/>
              </a:xfrm>
              <a:prstGeom prst="rect">
                <a:avLst/>
              </a:prstGeom>
              <a:noFill/>
            </p:spPr>
            <p:txBody>
              <a:bodyPr wrap="none" rtlCol="0">
                <a:spAutoFit/>
              </a:bodyPr>
              <a:lstStyle/>
              <a:p>
                <a:pPr algn="ctr"/>
                <a:r>
                  <a:rPr lang="en-US" altLang="ja-JP" sz="900" dirty="0">
                    <a:latin typeface="+mn-ea"/>
                  </a:rPr>
                  <a:t>Wi-Fi/</a:t>
                </a:r>
                <a:endParaRPr lang="ja-JP" altLang="en-US" sz="900" dirty="0">
                  <a:latin typeface="+mn-ea"/>
                </a:endParaRPr>
              </a:p>
              <a:p>
                <a:pPr algn="ctr"/>
                <a:r>
                  <a:rPr lang="ja-JP" altLang="en-US" sz="900" dirty="0">
                    <a:latin typeface="+mn-ea"/>
                  </a:rPr>
                  <a:t>公衆携帯回線</a:t>
                </a:r>
                <a:endParaRPr kumimoji="1" lang="ja-JP" altLang="en-US" sz="900" dirty="0">
                  <a:latin typeface="+mn-ea"/>
                </a:endParaRPr>
              </a:p>
            </p:txBody>
          </p:sp>
          <p:sp>
            <p:nvSpPr>
              <p:cNvPr id="52" name="テキスト ボックス 51">
                <a:extLst>
                  <a:ext uri="{FF2B5EF4-FFF2-40B4-BE49-F238E27FC236}">
                    <a16:creationId xmlns:a16="http://schemas.microsoft.com/office/drawing/2014/main" id="{A548E685-DCD6-41CF-A97B-7D78BDCC24A2}"/>
                  </a:ext>
                </a:extLst>
              </p:cNvPr>
              <p:cNvSpPr txBox="1"/>
              <p:nvPr/>
            </p:nvSpPr>
            <p:spPr>
              <a:xfrm>
                <a:off x="12368151" y="3455830"/>
                <a:ext cx="1261568" cy="338543"/>
              </a:xfrm>
              <a:prstGeom prst="rect">
                <a:avLst/>
              </a:prstGeom>
              <a:noFill/>
            </p:spPr>
            <p:txBody>
              <a:bodyPr wrap="none" rtlCol="0">
                <a:spAutoFit/>
              </a:bodyPr>
              <a:lstStyle/>
              <a:p>
                <a:pPr algn="ctr"/>
                <a:r>
                  <a:rPr lang="ja-JP" altLang="en-US" sz="900" dirty="0">
                    <a:latin typeface="+mn-ea"/>
                  </a:rPr>
                  <a:t>専用アプリ</a:t>
                </a:r>
              </a:p>
              <a:p>
                <a:pPr algn="ctr"/>
                <a:r>
                  <a:rPr kumimoji="1" lang="ja-JP" altLang="en-US" sz="900" dirty="0">
                    <a:latin typeface="+mn-ea"/>
                  </a:rPr>
                  <a:t>ホームネットワーク</a:t>
                </a:r>
                <a:r>
                  <a:rPr kumimoji="1" lang="en-US" altLang="ja-JP" sz="900" dirty="0">
                    <a:latin typeface="+mn-ea"/>
                  </a:rPr>
                  <a:t>W</a:t>
                </a:r>
                <a:endParaRPr kumimoji="1" lang="ja-JP" altLang="en-US" sz="900" dirty="0">
                  <a:latin typeface="+mn-ea"/>
                </a:endParaRPr>
              </a:p>
            </p:txBody>
          </p:sp>
        </p:grpSp>
      </p:grpSp>
      <p:sp>
        <p:nvSpPr>
          <p:cNvPr id="57" name="テキスト ボックス 56">
            <a:extLst>
              <a:ext uri="{FF2B5EF4-FFF2-40B4-BE49-F238E27FC236}">
                <a16:creationId xmlns:a16="http://schemas.microsoft.com/office/drawing/2014/main" id="{CBD9DF83-528E-437D-9C56-A677C5021B0A}"/>
              </a:ext>
            </a:extLst>
          </p:cNvPr>
          <p:cNvSpPr txBox="1"/>
          <p:nvPr/>
        </p:nvSpPr>
        <p:spPr>
          <a:xfrm>
            <a:off x="1076003" y="9616440"/>
            <a:ext cx="466794" cy="261610"/>
          </a:xfrm>
          <a:prstGeom prst="rect">
            <a:avLst/>
          </a:prstGeom>
          <a:noFill/>
        </p:spPr>
        <p:txBody>
          <a:bodyPr wrap="none" rtlCol="0">
            <a:spAutoFit/>
          </a:bodyPr>
          <a:lstStyle/>
          <a:p>
            <a:pPr algn="ctr"/>
            <a:r>
              <a:rPr kumimoji="1" lang="ja-JP" altLang="en-US" sz="1100" dirty="0"/>
              <a:t>概要</a:t>
            </a:r>
          </a:p>
        </p:txBody>
      </p:sp>
    </p:spTree>
    <p:extLst>
      <p:ext uri="{BB962C8B-B14F-4D97-AF65-F5344CB8AC3E}">
        <p14:creationId xmlns:p14="http://schemas.microsoft.com/office/powerpoint/2010/main" val="887379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875323" y="1046763"/>
            <a:ext cx="5976939" cy="4159600"/>
          </a:xfrm>
          <a:prstGeom prst="rect">
            <a:avLst/>
          </a:prstGeom>
          <a:noFill/>
        </p:spPr>
        <p:txBody>
          <a:bodyPr wrap="square" rtlCol="0">
            <a:spAutoFit/>
          </a:bodyPr>
          <a:lstStyle/>
          <a:p>
            <a:pPr lvl="0" algn="just">
              <a:lnSpc>
                <a:spcPct val="130000"/>
              </a:lnSpc>
            </a:pPr>
            <a:r>
              <a:rPr lang="ja-JP" altLang="en-US" sz="1200" b="1" u="sng" kern="100" dirty="0">
                <a:effectLst/>
                <a:latin typeface="+mn-ea"/>
                <a:cs typeface="Times New Roman" panose="02020603050405020304" pitchFamily="18" charset="0"/>
              </a:rPr>
              <a:t>①</a:t>
            </a:r>
            <a:r>
              <a:rPr lang="ja-JP" altLang="ja-JP" sz="1200" b="1" u="sng" kern="100" dirty="0">
                <a:effectLst/>
                <a:latin typeface="+mn-ea"/>
                <a:cs typeface="Times New Roman" panose="02020603050405020304" pitchFamily="18" charset="0"/>
              </a:rPr>
              <a:t>フル</a:t>
            </a:r>
            <a:r>
              <a:rPr lang="en-US" altLang="ja-JP" sz="1200" b="1" u="sng" kern="100" dirty="0">
                <a:effectLst/>
                <a:latin typeface="+mn-ea"/>
                <a:cs typeface="Times New Roman" panose="02020603050405020304" pitchFamily="18" charset="0"/>
              </a:rPr>
              <a:t>HD</a:t>
            </a:r>
            <a:r>
              <a:rPr lang="ja-JP" altLang="ja-JP" sz="1200" b="1" u="sng" kern="100" baseline="30000" dirty="0">
                <a:effectLst/>
                <a:latin typeface="+mn-ea"/>
                <a:cs typeface="ＭＳ 明朝" panose="02020609040205080304" pitchFamily="17" charset="-128"/>
              </a:rPr>
              <a:t>※</a:t>
            </a:r>
            <a:r>
              <a:rPr lang="en-US" altLang="ja-JP" sz="1200" b="1" u="sng" kern="100" baseline="30000" dirty="0">
                <a:effectLst/>
                <a:latin typeface="+mn-ea"/>
                <a:cs typeface="Times New Roman" panose="02020603050405020304" pitchFamily="18" charset="0"/>
              </a:rPr>
              <a:t>1</a:t>
            </a:r>
            <a:r>
              <a:rPr lang="ja-JP" altLang="ja-JP" sz="1200" b="1" u="sng" kern="100" dirty="0">
                <a:effectLst/>
                <a:latin typeface="+mn-ea"/>
                <a:cs typeface="Times New Roman" panose="02020603050405020304" pitchFamily="18" charset="0"/>
              </a:rPr>
              <a:t>、広画角レンズで室内をひろびろ確認</a:t>
            </a:r>
          </a:p>
          <a:p>
            <a:pPr marL="180975" algn="just">
              <a:lnSpc>
                <a:spcPct val="130000"/>
              </a:lnSpc>
            </a:pPr>
            <a:r>
              <a:rPr lang="en-US" altLang="ja-JP" sz="1200" kern="100" dirty="0">
                <a:effectLst/>
                <a:latin typeface="+mn-ea"/>
                <a:cs typeface="Times New Roman" panose="02020603050405020304" pitchFamily="18" charset="0"/>
              </a:rPr>
              <a:t>200</a:t>
            </a:r>
            <a:r>
              <a:rPr lang="ja-JP" altLang="ja-JP" sz="1200" kern="100" dirty="0">
                <a:effectLst/>
                <a:latin typeface="+mn-ea"/>
                <a:cs typeface="Times New Roman" panose="02020603050405020304" pitchFamily="18" charset="0"/>
              </a:rPr>
              <a:t>万画素フル</a:t>
            </a:r>
            <a:r>
              <a:rPr lang="en-US" altLang="ja-JP" sz="1200" kern="100" dirty="0">
                <a:effectLst/>
                <a:latin typeface="+mn-ea"/>
                <a:cs typeface="Times New Roman" panose="02020603050405020304" pitchFamily="18" charset="0"/>
              </a:rPr>
              <a:t>HD</a:t>
            </a:r>
            <a:r>
              <a:rPr lang="ja-JP" altLang="ja-JP" sz="1200" kern="100" baseline="30000" dirty="0">
                <a:effectLst/>
                <a:latin typeface="+mn-ea"/>
                <a:cs typeface="Times New Roman" panose="02020603050405020304" pitchFamily="18" charset="0"/>
              </a:rPr>
              <a:t>※</a:t>
            </a:r>
            <a:r>
              <a:rPr lang="en-US" altLang="ja-JP" sz="1200" kern="100" baseline="30000" dirty="0">
                <a:effectLst/>
                <a:latin typeface="+mn-ea"/>
                <a:cs typeface="Times New Roman" panose="02020603050405020304" pitchFamily="18" charset="0"/>
              </a:rPr>
              <a:t>1</a:t>
            </a:r>
            <a:r>
              <a:rPr lang="ja-JP" altLang="ja-JP" sz="1200" kern="100" dirty="0">
                <a:effectLst/>
                <a:latin typeface="+mn-ea"/>
                <a:cs typeface="Times New Roman" panose="02020603050405020304" pitchFamily="18" charset="0"/>
              </a:rPr>
              <a:t>画質、水平約</a:t>
            </a:r>
            <a:r>
              <a:rPr lang="en-US" altLang="ja-JP" sz="1200" kern="100" dirty="0">
                <a:effectLst/>
                <a:latin typeface="+mn-ea"/>
                <a:cs typeface="Times New Roman" panose="02020603050405020304" pitchFamily="18" charset="0"/>
              </a:rPr>
              <a:t>118 </a:t>
            </a:r>
            <a:r>
              <a:rPr lang="ja-JP" altLang="ja-JP" sz="1200" kern="100" dirty="0">
                <a:effectLst/>
                <a:latin typeface="+mn-ea"/>
                <a:cs typeface="Times New Roman" panose="02020603050405020304" pitchFamily="18" charset="0"/>
              </a:rPr>
              <a:t>°の広画角レンズで室内を広い範囲で見ることができます。</a:t>
            </a:r>
            <a:endParaRPr lang="en-US" altLang="ja-JP" sz="1200" kern="100" dirty="0">
              <a:effectLst/>
              <a:latin typeface="+mn-ea"/>
              <a:cs typeface="Times New Roman" panose="02020603050405020304" pitchFamily="18" charset="0"/>
            </a:endParaRPr>
          </a:p>
          <a:p>
            <a:pPr algn="just">
              <a:lnSpc>
                <a:spcPct val="130000"/>
              </a:lnSpc>
            </a:pPr>
            <a:endParaRPr lang="en-US" altLang="ja-JP" sz="1200" kern="100" dirty="0">
              <a:effectLst/>
              <a:latin typeface="+mn-ea"/>
              <a:cs typeface="Times New Roman" panose="02020603050405020304" pitchFamily="18" charset="0"/>
            </a:endParaRPr>
          </a:p>
          <a:p>
            <a:pPr algn="just">
              <a:lnSpc>
                <a:spcPct val="130000"/>
              </a:lnSpc>
            </a:pPr>
            <a:endParaRPr lang="ja-JP" altLang="en-US" sz="1200" kern="100" dirty="0">
              <a:latin typeface="+mn-ea"/>
              <a:cs typeface="Times New Roman" panose="02020603050405020304" pitchFamily="18" charset="0"/>
            </a:endParaRPr>
          </a:p>
          <a:p>
            <a:pPr algn="just">
              <a:lnSpc>
                <a:spcPct val="130000"/>
              </a:lnSpc>
            </a:pPr>
            <a:endParaRPr lang="en-US" altLang="ja-JP" sz="1200" kern="100" dirty="0">
              <a:latin typeface="+mn-ea"/>
              <a:cs typeface="Times New Roman" panose="02020603050405020304" pitchFamily="18" charset="0"/>
            </a:endParaRPr>
          </a:p>
          <a:p>
            <a:pPr algn="just">
              <a:lnSpc>
                <a:spcPct val="130000"/>
              </a:lnSpc>
            </a:pPr>
            <a:endParaRPr lang="ja-JP" altLang="en-US" sz="1200" kern="100" dirty="0">
              <a:effectLst/>
              <a:latin typeface="+mn-ea"/>
              <a:cs typeface="Times New Roman" panose="02020603050405020304" pitchFamily="18" charset="0"/>
            </a:endParaRPr>
          </a:p>
          <a:p>
            <a:pPr algn="just">
              <a:lnSpc>
                <a:spcPct val="130000"/>
              </a:lnSpc>
            </a:pPr>
            <a:endParaRPr lang="ja-JP" altLang="en-US" sz="1200" kern="100" dirty="0">
              <a:latin typeface="+mn-ea"/>
              <a:cs typeface="Times New Roman" panose="02020603050405020304" pitchFamily="18" charset="0"/>
            </a:endParaRPr>
          </a:p>
          <a:p>
            <a:pPr algn="just">
              <a:lnSpc>
                <a:spcPct val="130000"/>
              </a:lnSpc>
            </a:pPr>
            <a:endParaRPr lang="ja-JP" altLang="en-US" sz="1200" kern="100" dirty="0">
              <a:effectLst/>
              <a:latin typeface="+mn-ea"/>
              <a:cs typeface="Times New Roman" panose="02020603050405020304" pitchFamily="18" charset="0"/>
            </a:endParaRPr>
          </a:p>
          <a:p>
            <a:pPr algn="just">
              <a:lnSpc>
                <a:spcPct val="130000"/>
              </a:lnSpc>
            </a:pPr>
            <a:endParaRPr lang="en-US" altLang="ja-JP" sz="1200" kern="100" dirty="0">
              <a:effectLst/>
              <a:latin typeface="+mn-ea"/>
              <a:cs typeface="Times New Roman" panose="02020603050405020304" pitchFamily="18" charset="0"/>
            </a:endParaRPr>
          </a:p>
          <a:p>
            <a:pPr algn="just">
              <a:lnSpc>
                <a:spcPct val="130000"/>
              </a:lnSpc>
            </a:pPr>
            <a:endParaRPr lang="ja-JP" altLang="en-US" sz="1200" kern="100" dirty="0">
              <a:effectLst/>
              <a:latin typeface="+mn-ea"/>
              <a:cs typeface="Times New Roman" panose="02020603050405020304" pitchFamily="18" charset="0"/>
            </a:endParaRPr>
          </a:p>
          <a:p>
            <a:pPr algn="just">
              <a:lnSpc>
                <a:spcPct val="130000"/>
              </a:lnSpc>
            </a:pPr>
            <a:endParaRPr lang="ja-JP" altLang="en-US" sz="1200" kern="100" dirty="0">
              <a:latin typeface="+mn-ea"/>
              <a:cs typeface="Times New Roman" panose="02020603050405020304" pitchFamily="18" charset="0"/>
            </a:endParaRPr>
          </a:p>
          <a:p>
            <a:pPr algn="just">
              <a:lnSpc>
                <a:spcPct val="130000"/>
              </a:lnSpc>
            </a:pPr>
            <a:endParaRPr lang="ja-JP" altLang="en-US" sz="1200" kern="100" dirty="0">
              <a:latin typeface="+mn-ea"/>
              <a:cs typeface="Times New Roman" panose="02020603050405020304" pitchFamily="18" charset="0"/>
            </a:endParaRPr>
          </a:p>
          <a:p>
            <a:pPr lvl="0" algn="just">
              <a:lnSpc>
                <a:spcPct val="130000"/>
              </a:lnSpc>
            </a:pPr>
            <a:r>
              <a:rPr lang="ja-JP" altLang="en-US" sz="1200" b="1" u="sng" kern="100" dirty="0">
                <a:effectLst/>
                <a:latin typeface="+mn-ea"/>
                <a:cs typeface="Times New Roman" panose="02020603050405020304" pitchFamily="18" charset="0"/>
              </a:rPr>
              <a:t>②</a:t>
            </a:r>
            <a:r>
              <a:rPr lang="en-US" altLang="ja-JP" sz="1200" b="1" u="sng" kern="100" dirty="0">
                <a:effectLst/>
                <a:latin typeface="+mn-ea"/>
                <a:cs typeface="Times New Roman" panose="02020603050405020304" pitchFamily="18" charset="0"/>
              </a:rPr>
              <a:t>1</a:t>
            </a:r>
            <a:r>
              <a:rPr lang="ja-JP" altLang="ja-JP" sz="1200" b="1" u="sng" kern="100" dirty="0">
                <a:effectLst/>
                <a:latin typeface="+mn-ea"/>
                <a:cs typeface="Times New Roman" panose="02020603050405020304" pitchFamily="18" charset="0"/>
              </a:rPr>
              <a:t>日の動画を短時間で楽しめるタイムラプス機能</a:t>
            </a:r>
            <a:r>
              <a:rPr lang="ja-JP" altLang="ja-JP" sz="1200" b="1" u="sng" kern="100" baseline="30000" dirty="0">
                <a:effectLst/>
                <a:latin typeface="+mn-ea"/>
                <a:cs typeface="Times New Roman" panose="02020603050405020304" pitchFamily="18" charset="0"/>
              </a:rPr>
              <a:t>※</a:t>
            </a:r>
            <a:r>
              <a:rPr lang="en-US" altLang="ja-JP" sz="1200" b="1" u="sng" kern="100" baseline="30000" dirty="0">
                <a:effectLst/>
                <a:latin typeface="+mn-ea"/>
                <a:cs typeface="Times New Roman" panose="02020603050405020304" pitchFamily="18" charset="0"/>
              </a:rPr>
              <a:t>2 </a:t>
            </a:r>
            <a:endParaRPr lang="ja-JP" altLang="ja-JP" sz="1200" b="1" u="sng" kern="100" baseline="30000" dirty="0">
              <a:effectLst/>
              <a:latin typeface="+mn-ea"/>
              <a:cs typeface="Times New Roman" panose="02020603050405020304" pitchFamily="18" charset="0"/>
            </a:endParaRPr>
          </a:p>
          <a:p>
            <a:pPr marL="180975" algn="just">
              <a:lnSpc>
                <a:spcPct val="130000"/>
              </a:lnSpc>
            </a:pPr>
            <a:r>
              <a:rPr lang="ja-JP" altLang="en-US" sz="1200" kern="100" dirty="0">
                <a:effectLst/>
                <a:latin typeface="+mn-ea"/>
                <a:cs typeface="Times New Roman" panose="02020603050405020304" pitchFamily="18" charset="0"/>
              </a:rPr>
              <a:t>撮影した</a:t>
            </a:r>
            <a:r>
              <a:rPr lang="en-US" altLang="ja-JP" sz="1200" kern="100" dirty="0">
                <a:effectLst/>
                <a:latin typeface="+mn-ea"/>
                <a:cs typeface="Times New Roman" panose="02020603050405020304" pitchFamily="18" charset="0"/>
              </a:rPr>
              <a:t>1</a:t>
            </a:r>
            <a:r>
              <a:rPr lang="ja-JP" altLang="ja-JP" sz="1200" kern="100" dirty="0">
                <a:effectLst/>
                <a:latin typeface="+mn-ea"/>
                <a:cs typeface="Times New Roman" panose="02020603050405020304" pitchFamily="18" charset="0"/>
              </a:rPr>
              <a:t>日分の動画を時系列につなぎ合わせ、録画</a:t>
            </a:r>
            <a:r>
              <a:rPr lang="ja-JP" altLang="ja-JP" sz="1200" kern="100" baseline="30000" dirty="0">
                <a:effectLst/>
                <a:latin typeface="+mn-ea"/>
                <a:cs typeface="Times New Roman" panose="02020603050405020304" pitchFamily="18" charset="0"/>
              </a:rPr>
              <a:t>※</a:t>
            </a:r>
            <a:r>
              <a:rPr lang="en-US" altLang="ja-JP" sz="1200" kern="100" baseline="30000" dirty="0">
                <a:effectLst/>
                <a:latin typeface="+mn-ea"/>
                <a:cs typeface="Times New Roman" panose="02020603050405020304" pitchFamily="18" charset="0"/>
              </a:rPr>
              <a:t>3</a:t>
            </a:r>
            <a:r>
              <a:rPr lang="ja-JP" altLang="ja-JP" sz="1200" kern="100" dirty="0">
                <a:effectLst/>
                <a:latin typeface="+mn-ea"/>
                <a:cs typeface="Times New Roman" panose="02020603050405020304" pitchFamily="18" charset="0"/>
              </a:rPr>
              <a:t>映像を約</a:t>
            </a:r>
            <a:r>
              <a:rPr lang="en-US" altLang="ja-JP" sz="1200" kern="100" dirty="0">
                <a:effectLst/>
                <a:latin typeface="+mn-ea"/>
                <a:cs typeface="Times New Roman" panose="02020603050405020304" pitchFamily="18" charset="0"/>
              </a:rPr>
              <a:t>10</a:t>
            </a:r>
            <a:r>
              <a:rPr lang="ja-JP" altLang="ja-JP" sz="1200" kern="100" dirty="0">
                <a:effectLst/>
                <a:latin typeface="+mn-ea"/>
                <a:cs typeface="Times New Roman" panose="02020603050405020304" pitchFamily="18" charset="0"/>
              </a:rPr>
              <a:t>倍速で確認することができ</a:t>
            </a:r>
            <a:r>
              <a:rPr lang="ja-JP" altLang="en-US" sz="1200" kern="100" dirty="0">
                <a:effectLst/>
                <a:latin typeface="+mn-ea"/>
                <a:cs typeface="Times New Roman" panose="02020603050405020304" pitchFamily="18" charset="0"/>
              </a:rPr>
              <a:t>る「タイムラプス」機能により、ペットやお子さまの</a:t>
            </a:r>
            <a:r>
              <a:rPr lang="en-US" altLang="ja-JP" sz="1200" kern="100" dirty="0">
                <a:effectLst/>
                <a:latin typeface="+mn-ea"/>
                <a:cs typeface="Times New Roman" panose="02020603050405020304" pitchFamily="18" charset="0"/>
              </a:rPr>
              <a:t>1</a:t>
            </a:r>
            <a:r>
              <a:rPr lang="ja-JP" altLang="en-US" sz="1200" kern="100" dirty="0">
                <a:effectLst/>
                <a:latin typeface="+mn-ea"/>
                <a:cs typeface="Times New Roman" panose="02020603050405020304" pitchFamily="18" charset="0"/>
              </a:rPr>
              <a:t>日の動きを短時間で楽しむことができます。</a:t>
            </a:r>
          </a:p>
        </p:txBody>
      </p:sp>
      <p:sp>
        <p:nvSpPr>
          <p:cNvPr id="11" name="テキスト ボックス 10">
            <a:extLst>
              <a:ext uri="{FF2B5EF4-FFF2-40B4-BE49-F238E27FC236}">
                <a16:creationId xmlns:a16="http://schemas.microsoft.com/office/drawing/2014/main" id="{B3B34577-F9B3-4B7D-8FC1-C9F07EF83CD8}"/>
              </a:ext>
            </a:extLst>
          </p:cNvPr>
          <p:cNvSpPr txBox="1"/>
          <p:nvPr/>
        </p:nvSpPr>
        <p:spPr>
          <a:xfrm>
            <a:off x="1076002" y="9616440"/>
            <a:ext cx="466794" cy="261610"/>
          </a:xfrm>
          <a:prstGeom prst="rect">
            <a:avLst/>
          </a:prstGeom>
          <a:noFill/>
        </p:spPr>
        <p:txBody>
          <a:bodyPr wrap="none" rtlCol="0">
            <a:spAutoFit/>
          </a:bodyPr>
          <a:lstStyle/>
          <a:p>
            <a:pPr algn="ctr"/>
            <a:r>
              <a:rPr kumimoji="1" lang="ja-JP" altLang="en-US" sz="1100" dirty="0"/>
              <a:t>特長</a:t>
            </a:r>
          </a:p>
        </p:txBody>
      </p:sp>
      <p:sp>
        <p:nvSpPr>
          <p:cNvPr id="12" name="正方形/長方形 11">
            <a:extLst>
              <a:ext uri="{FF2B5EF4-FFF2-40B4-BE49-F238E27FC236}">
                <a16:creationId xmlns:a16="http://schemas.microsoft.com/office/drawing/2014/main" id="{441EAFFA-056C-48A4-A524-6B8B2956E3D8}"/>
              </a:ext>
            </a:extLst>
          </p:cNvPr>
          <p:cNvSpPr/>
          <p:nvPr/>
        </p:nvSpPr>
        <p:spPr>
          <a:xfrm>
            <a:off x="719138" y="738188"/>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600" b="1" dirty="0"/>
              <a:t>特長</a:t>
            </a:r>
            <a:endParaRPr kumimoji="1" lang="ja-JP" altLang="en-US" sz="1600" b="1" dirty="0"/>
          </a:p>
        </p:txBody>
      </p:sp>
      <p:sp>
        <p:nvSpPr>
          <p:cNvPr id="3" name="スライド番号プレースホルダー 2">
            <a:extLst>
              <a:ext uri="{FF2B5EF4-FFF2-40B4-BE49-F238E27FC236}">
                <a16:creationId xmlns:a16="http://schemas.microsoft.com/office/drawing/2014/main" id="{CAF8C2C7-4FB9-40EB-B700-BAAB55F64103}"/>
              </a:ext>
            </a:extLst>
          </p:cNvPr>
          <p:cNvSpPr>
            <a:spLocks noGrp="1"/>
          </p:cNvSpPr>
          <p:nvPr>
            <p:ph type="sldNum" sz="quarter" idx="12"/>
          </p:nvPr>
        </p:nvSpPr>
        <p:spPr/>
        <p:txBody>
          <a:bodyPr/>
          <a:lstStyle/>
          <a:p>
            <a:fld id="{731F6711-717A-4BDB-8DAB-86F712E8F3ED}" type="slidenum">
              <a:rPr lang="ja-JP" altLang="en-US" smtClean="0"/>
              <a:pPr/>
              <a:t>3</a:t>
            </a:fld>
            <a:endParaRPr lang="ja-JP" altLang="en-US" dirty="0"/>
          </a:p>
        </p:txBody>
      </p:sp>
      <p:sp>
        <p:nvSpPr>
          <p:cNvPr id="58" name="テキスト ボックス 57">
            <a:extLst>
              <a:ext uri="{FF2B5EF4-FFF2-40B4-BE49-F238E27FC236}">
                <a16:creationId xmlns:a16="http://schemas.microsoft.com/office/drawing/2014/main" id="{BF9C3B96-929E-426A-AEBF-4B2DBD359DC5}"/>
              </a:ext>
            </a:extLst>
          </p:cNvPr>
          <p:cNvSpPr txBox="1"/>
          <p:nvPr/>
        </p:nvSpPr>
        <p:spPr>
          <a:xfrm>
            <a:off x="867508" y="7952061"/>
            <a:ext cx="5973030" cy="1446550"/>
          </a:xfrm>
          <a:prstGeom prst="rect">
            <a:avLst/>
          </a:prstGeom>
          <a:noFill/>
        </p:spPr>
        <p:txBody>
          <a:bodyPr wrap="square" rtlCol="0">
            <a:spAutoFit/>
          </a:bodyPr>
          <a:lstStyle/>
          <a:p>
            <a:pPr marL="357188" indent="-176213"/>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1:</a:t>
            </a:r>
            <a:r>
              <a:rPr lang="ja-JP" altLang="ja-JP" sz="800" kern="100" dirty="0">
                <a:solidFill>
                  <a:srgbClr val="1F1F1F"/>
                </a:solidFill>
                <a:effectLst/>
                <a:latin typeface="+mn-ea"/>
                <a:cs typeface="Times New Roman" panose="02020603050405020304" pitchFamily="18" charset="0"/>
              </a:rPr>
              <a:t>フル</a:t>
            </a:r>
            <a:r>
              <a:rPr lang="en-US" altLang="ja-JP" sz="800" kern="100" dirty="0">
                <a:solidFill>
                  <a:srgbClr val="1F1F1F"/>
                </a:solidFill>
                <a:effectLst/>
                <a:latin typeface="+mn-ea"/>
                <a:cs typeface="Times New Roman" panose="02020603050405020304" pitchFamily="18" charset="0"/>
              </a:rPr>
              <a:t>HD/HD</a:t>
            </a:r>
            <a:r>
              <a:rPr lang="ja-JP" altLang="ja-JP" sz="800" kern="100" dirty="0">
                <a:solidFill>
                  <a:srgbClr val="1F1F1F"/>
                </a:solidFill>
                <a:effectLst/>
                <a:latin typeface="+mn-ea"/>
                <a:cs typeface="Times New Roman" panose="02020603050405020304" pitchFamily="18" charset="0"/>
              </a:rPr>
              <a:t>映像に設定すると、宅外接続の際、データ量が多くなるので、パケット通信料が高くなります。ご契約のインターネット回線が</a:t>
            </a:r>
            <a:r>
              <a:rPr lang="en-US" altLang="ja-JP" sz="800" kern="100" dirty="0" err="1">
                <a:solidFill>
                  <a:srgbClr val="1F1F1F"/>
                </a:solidFill>
                <a:effectLst/>
                <a:latin typeface="+mn-ea"/>
                <a:cs typeface="Times New Roman" panose="02020603050405020304" pitchFamily="18" charset="0"/>
              </a:rPr>
              <a:t>xDSL</a:t>
            </a:r>
            <a:r>
              <a:rPr lang="ja-JP" altLang="ja-JP" sz="800" kern="100" dirty="0">
                <a:solidFill>
                  <a:srgbClr val="1F1F1F"/>
                </a:solidFill>
                <a:effectLst/>
                <a:latin typeface="+mn-ea"/>
                <a:cs typeface="Times New Roman" panose="02020603050405020304" pitchFamily="18" charset="0"/>
              </a:rPr>
              <a:t>などでインターネット上り回線速度が低いような場合は、宅外接続で画像などが正常に表示できない場合があります。スマートフォン</a:t>
            </a:r>
            <a:r>
              <a:rPr lang="en-US" altLang="ja-JP" sz="800" kern="100" dirty="0">
                <a:solidFill>
                  <a:srgbClr val="1F1F1F"/>
                </a:solidFill>
                <a:effectLst/>
                <a:latin typeface="+mn-ea"/>
                <a:cs typeface="Times New Roman" panose="02020603050405020304" pitchFamily="18" charset="0"/>
              </a:rPr>
              <a:t>1</a:t>
            </a:r>
            <a:r>
              <a:rPr lang="ja-JP" altLang="ja-JP" sz="800" kern="100" dirty="0">
                <a:solidFill>
                  <a:srgbClr val="1F1F1F"/>
                </a:solidFill>
                <a:effectLst/>
                <a:latin typeface="+mn-ea"/>
                <a:cs typeface="Times New Roman" panose="02020603050405020304" pitchFamily="18" charset="0"/>
              </a:rPr>
              <a:t>台あたりインターネット上り帯域で</a:t>
            </a:r>
            <a:r>
              <a:rPr lang="en-US" altLang="ja-JP" sz="800" kern="100" dirty="0">
                <a:solidFill>
                  <a:srgbClr val="1F1F1F"/>
                </a:solidFill>
                <a:effectLst/>
                <a:latin typeface="+mn-ea"/>
                <a:cs typeface="Times New Roman" panose="02020603050405020304" pitchFamily="18" charset="0"/>
              </a:rPr>
              <a:t>3 Mbps</a:t>
            </a:r>
            <a:r>
              <a:rPr lang="ja-JP" altLang="ja-JP" sz="800" kern="100" dirty="0">
                <a:solidFill>
                  <a:srgbClr val="1F1F1F"/>
                </a:solidFill>
                <a:effectLst/>
                <a:latin typeface="+mn-ea"/>
                <a:cs typeface="Times New Roman" panose="02020603050405020304" pitchFamily="18" charset="0"/>
              </a:rPr>
              <a:t>以上の通信環境が必要です。</a:t>
            </a:r>
            <a:endParaRPr lang="ja-JP" altLang="en-US" sz="800" kern="100" dirty="0">
              <a:solidFill>
                <a:srgbClr val="1F1F1F"/>
              </a:solidFill>
              <a:effectLst/>
              <a:latin typeface="+mn-ea"/>
              <a:cs typeface="Times New Roman" panose="02020603050405020304" pitchFamily="18" charset="0"/>
            </a:endParaRPr>
          </a:p>
          <a:p>
            <a:pPr marL="266700" indent="-85725"/>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2:</a:t>
            </a:r>
            <a:r>
              <a:rPr lang="ja-JP" altLang="ja-JP" sz="800" kern="100" dirty="0">
                <a:solidFill>
                  <a:srgbClr val="1F1F1F"/>
                </a:solidFill>
                <a:effectLst/>
                <a:latin typeface="+mn-ea"/>
                <a:cs typeface="Times New Roman" panose="02020603050405020304" pitchFamily="18" charset="0"/>
              </a:rPr>
              <a:t>タイムラプス動画はスマホに保存できません。</a:t>
            </a:r>
            <a:endParaRPr lang="ja-JP" altLang="en-US" sz="800" kern="100" dirty="0">
              <a:solidFill>
                <a:srgbClr val="1F1F1F"/>
              </a:solidFill>
              <a:latin typeface="+mn-ea"/>
              <a:cs typeface="Times New Roman" panose="02020603050405020304" pitchFamily="18" charset="0"/>
            </a:endParaRPr>
          </a:p>
          <a:p>
            <a:pPr marL="266700" indent="-85725"/>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3:</a:t>
            </a:r>
            <a:r>
              <a:rPr lang="ja-JP" altLang="ja-JP" sz="800" kern="100" dirty="0">
                <a:solidFill>
                  <a:srgbClr val="1F1F1F"/>
                </a:solidFill>
                <a:effectLst/>
                <a:latin typeface="+mn-ea"/>
                <a:cs typeface="Times New Roman" panose="02020603050405020304" pitchFamily="18" charset="0"/>
              </a:rPr>
              <a:t>録画をするためには、本機に</a:t>
            </a:r>
            <a:r>
              <a:rPr lang="en-US" altLang="ja-JP" sz="800" kern="100" dirty="0">
                <a:solidFill>
                  <a:srgbClr val="1F1F1F"/>
                </a:solidFill>
                <a:effectLst/>
                <a:latin typeface="+mn-ea"/>
                <a:cs typeface="Times New Roman" panose="02020603050405020304" pitchFamily="18" charset="0"/>
              </a:rPr>
              <a:t>microSD</a:t>
            </a:r>
            <a:r>
              <a:rPr lang="ja-JP" altLang="ja-JP" sz="800" kern="100" dirty="0">
                <a:solidFill>
                  <a:srgbClr val="1F1F1F"/>
                </a:solidFill>
                <a:effectLst/>
                <a:latin typeface="+mn-ea"/>
                <a:cs typeface="Times New Roman" panose="02020603050405020304" pitchFamily="18" charset="0"/>
              </a:rPr>
              <a:t>カード（別売）を挿入してください。</a:t>
            </a:r>
            <a:endParaRPr lang="ja-JP" altLang="en-US" sz="800" kern="100" dirty="0">
              <a:solidFill>
                <a:srgbClr val="1F1F1F"/>
              </a:solidFill>
              <a:latin typeface="+mn-ea"/>
              <a:cs typeface="Times New Roman" panose="02020603050405020304" pitchFamily="18" charset="0"/>
            </a:endParaRPr>
          </a:p>
          <a:p>
            <a:pPr marL="357188" indent="-176213"/>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4:Android</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5.0</a:t>
            </a:r>
            <a:r>
              <a:rPr lang="ja-JP" altLang="ja-JP" sz="800" kern="100" dirty="0">
                <a:solidFill>
                  <a:srgbClr val="1F1F1F"/>
                </a:solidFill>
                <a:effectLst/>
                <a:latin typeface="+mn-ea"/>
                <a:cs typeface="Times New Roman" panose="02020603050405020304" pitchFamily="18" charset="0"/>
              </a:rPr>
              <a:t>以降を搭載し、</a:t>
            </a:r>
            <a:r>
              <a:rPr lang="en-US" altLang="ja-JP" sz="800" kern="100" dirty="0" err="1">
                <a:solidFill>
                  <a:srgbClr val="1F1F1F"/>
                </a:solidFill>
                <a:effectLst/>
                <a:latin typeface="+mn-ea"/>
                <a:cs typeface="Times New Roman" panose="02020603050405020304" pitchFamily="18" charset="0"/>
              </a:rPr>
              <a:t>GooglePlay</a:t>
            </a:r>
            <a:r>
              <a:rPr lang="ja-JP" altLang="ja-JP" sz="800" kern="100" dirty="0">
                <a:solidFill>
                  <a:srgbClr val="1F1F1F"/>
                </a:solidFill>
                <a:effectLst/>
                <a:latin typeface="+mn-ea"/>
                <a:cs typeface="Times New Roman" panose="02020603050405020304" pitchFamily="18" charset="0"/>
              </a:rPr>
              <a:t>™に対応したスマートフォン／タブレット、または</a:t>
            </a:r>
            <a:r>
              <a:rPr lang="en-US" altLang="ja-JP" sz="800" kern="100" dirty="0">
                <a:solidFill>
                  <a:srgbClr val="1F1F1F"/>
                </a:solidFill>
                <a:effectLst/>
                <a:latin typeface="+mn-ea"/>
                <a:cs typeface="Times New Roman" panose="02020603050405020304" pitchFamily="18" charset="0"/>
              </a:rPr>
              <a:t>iOS10.0</a:t>
            </a:r>
            <a:r>
              <a:rPr lang="ja-JP" altLang="ja-JP" sz="800" kern="100" dirty="0">
                <a:solidFill>
                  <a:srgbClr val="1F1F1F"/>
                </a:solidFill>
                <a:effectLst/>
                <a:latin typeface="+mn-ea"/>
                <a:cs typeface="Times New Roman" panose="02020603050405020304" pitchFamily="18" charset="0"/>
              </a:rPr>
              <a:t>以降を搭載した</a:t>
            </a:r>
            <a:r>
              <a:rPr lang="en-US" altLang="ja-JP" sz="800" kern="100" dirty="0">
                <a:solidFill>
                  <a:srgbClr val="1F1F1F"/>
                </a:solidFill>
                <a:effectLst/>
                <a:latin typeface="+mn-ea"/>
                <a:cs typeface="Times New Roman" panose="02020603050405020304" pitchFamily="18" charset="0"/>
              </a:rPr>
              <a:t>iPhone</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iPhone5s</a:t>
            </a:r>
            <a:r>
              <a:rPr lang="ja-JP" altLang="ja-JP" sz="800" kern="100" dirty="0">
                <a:solidFill>
                  <a:srgbClr val="1F1F1F"/>
                </a:solidFill>
                <a:effectLst/>
                <a:latin typeface="+mn-ea"/>
                <a:cs typeface="Times New Roman" panose="02020603050405020304" pitchFamily="18" charset="0"/>
              </a:rPr>
              <a:t>以降）、</a:t>
            </a:r>
            <a:r>
              <a:rPr lang="en-US" altLang="ja-JP" sz="800" kern="100" dirty="0">
                <a:solidFill>
                  <a:srgbClr val="1F1F1F"/>
                </a:solidFill>
                <a:effectLst/>
                <a:latin typeface="+mn-ea"/>
                <a:cs typeface="Times New Roman" panose="02020603050405020304" pitchFamily="18" charset="0"/>
              </a:rPr>
              <a:t>iPad</a:t>
            </a:r>
            <a:r>
              <a:rPr lang="ja-JP" altLang="ja-JP" sz="800" kern="100" dirty="0">
                <a:solidFill>
                  <a:srgbClr val="1F1F1F"/>
                </a:solidFill>
                <a:effectLst/>
                <a:latin typeface="+mn-ea"/>
                <a:cs typeface="Times New Roman" panose="02020603050405020304" pitchFamily="18" charset="0"/>
              </a:rPr>
              <a:t>（</a:t>
            </a:r>
            <a:r>
              <a:rPr lang="en-US" altLang="ja-JP" sz="800" kern="100" dirty="0" err="1">
                <a:solidFill>
                  <a:srgbClr val="1F1F1F"/>
                </a:solidFill>
                <a:effectLst/>
                <a:latin typeface="+mn-ea"/>
                <a:cs typeface="Times New Roman" panose="02020603050405020304" pitchFamily="18" charset="0"/>
              </a:rPr>
              <a:t>iPadAir</a:t>
            </a:r>
            <a:r>
              <a:rPr lang="ja-JP" altLang="ja-JP" sz="800" kern="100" dirty="0">
                <a:solidFill>
                  <a:srgbClr val="1F1F1F"/>
                </a:solidFill>
                <a:effectLst/>
                <a:latin typeface="+mn-ea"/>
                <a:cs typeface="Times New Roman" panose="02020603050405020304" pitchFamily="18" charset="0"/>
              </a:rPr>
              <a:t>以降）に対応しています。ご利用には専用アプリケーション「ホームネットワークＷ」のインストールが必要です。</a:t>
            </a:r>
            <a:r>
              <a:rPr lang="en-US" altLang="ja-JP" sz="800" kern="100" dirty="0">
                <a:solidFill>
                  <a:srgbClr val="1F1F1F"/>
                </a:solidFill>
                <a:effectLst/>
                <a:latin typeface="+mn-ea"/>
                <a:cs typeface="Times New Roman" panose="02020603050405020304" pitchFamily="18" charset="0"/>
              </a:rPr>
              <a:t>OS</a:t>
            </a:r>
            <a:r>
              <a:rPr lang="ja-JP" altLang="ja-JP" sz="800" kern="100" dirty="0">
                <a:solidFill>
                  <a:srgbClr val="1F1F1F"/>
                </a:solidFill>
                <a:effectLst/>
                <a:latin typeface="+mn-ea"/>
                <a:cs typeface="Times New Roman" panose="02020603050405020304" pitchFamily="18" charset="0"/>
              </a:rPr>
              <a:t>のバージョンアップに伴い「ホームネットワークＷ」アプリケーションが対応できるバージョンや端末も変更になることがあります。機器の接続にはグローバル</a:t>
            </a:r>
            <a:r>
              <a:rPr lang="en-US" altLang="ja-JP" sz="800" kern="100" dirty="0">
                <a:solidFill>
                  <a:srgbClr val="1F1F1F"/>
                </a:solidFill>
                <a:effectLst/>
                <a:latin typeface="+mn-ea"/>
                <a:cs typeface="Times New Roman" panose="02020603050405020304" pitchFamily="18" charset="0"/>
              </a:rPr>
              <a:t>IP</a:t>
            </a:r>
            <a:r>
              <a:rPr lang="ja-JP" altLang="ja-JP" sz="800" kern="100" dirty="0">
                <a:solidFill>
                  <a:srgbClr val="1F1F1F"/>
                </a:solidFill>
                <a:effectLst/>
                <a:latin typeface="+mn-ea"/>
                <a:cs typeface="Times New Roman" panose="02020603050405020304" pitchFamily="18" charset="0"/>
              </a:rPr>
              <a:t>アドレス［</a:t>
            </a:r>
            <a:r>
              <a:rPr lang="en-US" altLang="ja-JP" sz="800" kern="100" dirty="0">
                <a:solidFill>
                  <a:srgbClr val="1F1F1F"/>
                </a:solidFill>
                <a:effectLst/>
                <a:latin typeface="+mn-ea"/>
                <a:cs typeface="Times New Roman" panose="02020603050405020304" pitchFamily="18" charset="0"/>
              </a:rPr>
              <a:t>IPv4</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IPv6</a:t>
            </a:r>
            <a:r>
              <a:rPr lang="ja-JP" altLang="ja-JP" sz="800" kern="100" dirty="0">
                <a:solidFill>
                  <a:srgbClr val="1F1F1F"/>
                </a:solidFill>
                <a:effectLst/>
                <a:latin typeface="+mn-ea"/>
                <a:cs typeface="Times New Roman" panose="02020603050405020304" pitchFamily="18" charset="0"/>
              </a:rPr>
              <a:t>を用いた</a:t>
            </a:r>
            <a:r>
              <a:rPr lang="en-US" altLang="ja-JP" sz="800" kern="100" dirty="0">
                <a:solidFill>
                  <a:srgbClr val="1F1F1F"/>
                </a:solidFill>
                <a:effectLst/>
                <a:latin typeface="+mn-ea"/>
                <a:cs typeface="Times New Roman" panose="02020603050405020304" pitchFamily="18" charset="0"/>
              </a:rPr>
              <a:t>IPv4</a:t>
            </a:r>
            <a:r>
              <a:rPr lang="ja-JP" altLang="ja-JP" sz="800" kern="100" dirty="0">
                <a:solidFill>
                  <a:srgbClr val="1F1F1F"/>
                </a:solidFill>
                <a:effectLst/>
                <a:latin typeface="+mn-ea"/>
                <a:cs typeface="Times New Roman" panose="02020603050405020304" pitchFamily="18" charset="0"/>
              </a:rPr>
              <a:t>」が付与されるインターネット接続環境と、</a:t>
            </a:r>
            <a:r>
              <a:rPr lang="en-US" altLang="ja-JP" sz="800" kern="100" dirty="0">
                <a:solidFill>
                  <a:srgbClr val="1F1F1F"/>
                </a:solidFill>
                <a:effectLst/>
                <a:latin typeface="+mn-ea"/>
                <a:cs typeface="Times New Roman" panose="02020603050405020304" pitchFamily="18" charset="0"/>
              </a:rPr>
              <a:t>UPnP</a:t>
            </a:r>
            <a:r>
              <a:rPr lang="ja-JP" altLang="ja-JP" sz="800" kern="100" dirty="0">
                <a:solidFill>
                  <a:srgbClr val="1F1F1F"/>
                </a:solidFill>
                <a:effectLst/>
                <a:latin typeface="+mn-ea"/>
                <a:cs typeface="Times New Roman" panose="02020603050405020304" pitchFamily="18" charset="0"/>
              </a:rPr>
              <a:t>機能、「</a:t>
            </a:r>
            <a:r>
              <a:rPr lang="en-US" altLang="ja-JP" sz="800" kern="100" dirty="0">
                <a:solidFill>
                  <a:srgbClr val="1F1F1F"/>
                </a:solidFill>
                <a:effectLst/>
                <a:latin typeface="+mn-ea"/>
                <a:cs typeface="Times New Roman" panose="02020603050405020304" pitchFamily="18" charset="0"/>
              </a:rPr>
              <a:t>2.4 GHz</a:t>
            </a:r>
            <a:r>
              <a:rPr lang="ja-JP" altLang="ja-JP" sz="800" kern="100" dirty="0">
                <a:solidFill>
                  <a:srgbClr val="1F1F1F"/>
                </a:solidFill>
                <a:effectLst/>
                <a:latin typeface="+mn-ea"/>
                <a:cs typeface="Times New Roman" panose="02020603050405020304" pitchFamily="18" charset="0"/>
              </a:rPr>
              <a:t>」の周波数帯域に対応した無線ルーターが必要です。</a:t>
            </a:r>
            <a:endParaRPr lang="ja-JP" altLang="ja-JP" sz="800" kern="100" dirty="0">
              <a:effectLst/>
              <a:latin typeface="+mn-ea"/>
              <a:cs typeface="Times New Roman" panose="02020603050405020304" pitchFamily="18" charset="0"/>
            </a:endParaRPr>
          </a:p>
        </p:txBody>
      </p:sp>
      <p:pic>
        <p:nvPicPr>
          <p:cNvPr id="22" name="図 21" descr="挿絵 が含まれている画像&#10;&#10;自動的に生成された説明">
            <a:extLst>
              <a:ext uri="{FF2B5EF4-FFF2-40B4-BE49-F238E27FC236}">
                <a16:creationId xmlns:a16="http://schemas.microsoft.com/office/drawing/2014/main" id="{BA0233FF-7A68-4BA9-94FB-348FA2CA95F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00445" y="2206799"/>
            <a:ext cx="666657" cy="1434463"/>
          </a:xfrm>
          <a:prstGeom prst="rect">
            <a:avLst/>
          </a:prstGeom>
        </p:spPr>
      </p:pic>
      <p:pic>
        <p:nvPicPr>
          <p:cNvPr id="7" name="図 6" descr="挿絵 が含まれている画像&#10;&#10;自動的に生成された説明">
            <a:extLst>
              <a:ext uri="{FF2B5EF4-FFF2-40B4-BE49-F238E27FC236}">
                <a16:creationId xmlns:a16="http://schemas.microsoft.com/office/drawing/2014/main" id="{505A5443-087A-480C-8D0E-05342F2E65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2785" y="2206799"/>
            <a:ext cx="666657" cy="1434463"/>
          </a:xfrm>
          <a:prstGeom prst="rect">
            <a:avLst/>
          </a:prstGeom>
        </p:spPr>
      </p:pic>
      <p:sp>
        <p:nvSpPr>
          <p:cNvPr id="9" name="円弧 8">
            <a:extLst>
              <a:ext uri="{FF2B5EF4-FFF2-40B4-BE49-F238E27FC236}">
                <a16:creationId xmlns:a16="http://schemas.microsoft.com/office/drawing/2014/main" id="{65DFF1C1-9F4C-4725-BC75-E1476F2887D7}"/>
              </a:ext>
            </a:extLst>
          </p:cNvPr>
          <p:cNvSpPr/>
          <p:nvPr/>
        </p:nvSpPr>
        <p:spPr>
          <a:xfrm flipV="1">
            <a:off x="1503272" y="1948288"/>
            <a:ext cx="1915740" cy="1203011"/>
          </a:xfrm>
          <a:prstGeom prst="arc">
            <a:avLst>
              <a:gd name="adj1" fmla="val 11877824"/>
              <a:gd name="adj2" fmla="val 19494632"/>
            </a:avLst>
          </a:prstGeom>
          <a:ln w="38100">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円弧 49">
            <a:extLst>
              <a:ext uri="{FF2B5EF4-FFF2-40B4-BE49-F238E27FC236}">
                <a16:creationId xmlns:a16="http://schemas.microsoft.com/office/drawing/2014/main" id="{0F21097D-F762-442B-9CAB-F91572B7A3C3}"/>
              </a:ext>
            </a:extLst>
          </p:cNvPr>
          <p:cNvSpPr/>
          <p:nvPr/>
        </p:nvSpPr>
        <p:spPr>
          <a:xfrm flipV="1">
            <a:off x="4141523" y="2011504"/>
            <a:ext cx="1615014" cy="1203011"/>
          </a:xfrm>
          <a:prstGeom prst="arc">
            <a:avLst>
              <a:gd name="adj1" fmla="val 9163292"/>
              <a:gd name="adj2" fmla="val 12170640"/>
            </a:avLst>
          </a:prstGeom>
          <a:ln w="38100">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円弧 50">
            <a:extLst>
              <a:ext uri="{FF2B5EF4-FFF2-40B4-BE49-F238E27FC236}">
                <a16:creationId xmlns:a16="http://schemas.microsoft.com/office/drawing/2014/main" id="{C273588D-3FCA-40F8-ACAB-5FAAD13E7E16}"/>
              </a:ext>
            </a:extLst>
          </p:cNvPr>
          <p:cNvSpPr/>
          <p:nvPr/>
        </p:nvSpPr>
        <p:spPr>
          <a:xfrm flipV="1">
            <a:off x="4259123" y="2076623"/>
            <a:ext cx="1004477" cy="1028019"/>
          </a:xfrm>
          <a:prstGeom prst="arc">
            <a:avLst>
              <a:gd name="adj1" fmla="val 8863555"/>
              <a:gd name="adj2" fmla="val 12655905"/>
            </a:avLst>
          </a:prstGeom>
          <a:solidFill>
            <a:srgbClr val="A6A6A6">
              <a:alpha val="50196"/>
            </a:srgbClr>
          </a:solidFill>
          <a:ln w="38100">
            <a:no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円弧 51">
            <a:extLst>
              <a:ext uri="{FF2B5EF4-FFF2-40B4-BE49-F238E27FC236}">
                <a16:creationId xmlns:a16="http://schemas.microsoft.com/office/drawing/2014/main" id="{940CBD9D-E801-4E29-9884-2D11D2C04B79}"/>
              </a:ext>
            </a:extLst>
          </p:cNvPr>
          <p:cNvSpPr/>
          <p:nvPr/>
        </p:nvSpPr>
        <p:spPr>
          <a:xfrm flipV="1">
            <a:off x="1604628" y="2042784"/>
            <a:ext cx="1698549" cy="1066623"/>
          </a:xfrm>
          <a:prstGeom prst="arc">
            <a:avLst>
              <a:gd name="adj1" fmla="val 11877824"/>
              <a:gd name="adj2" fmla="val 19494632"/>
            </a:avLst>
          </a:prstGeom>
          <a:solidFill>
            <a:srgbClr val="A6A6A6">
              <a:alpha val="50196"/>
            </a:srgbClr>
          </a:solidFill>
          <a:ln w="38100">
            <a:no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F85FC542-3D61-41A2-A15B-60E10DC1611C}"/>
              </a:ext>
            </a:extLst>
          </p:cNvPr>
          <p:cNvSpPr txBox="1"/>
          <p:nvPr/>
        </p:nvSpPr>
        <p:spPr>
          <a:xfrm>
            <a:off x="3316410" y="3719256"/>
            <a:ext cx="3271715" cy="338554"/>
          </a:xfrm>
          <a:prstGeom prst="rect">
            <a:avLst/>
          </a:prstGeom>
          <a:noFill/>
        </p:spPr>
        <p:txBody>
          <a:bodyPr wrap="square">
            <a:spAutoFit/>
          </a:bodyPr>
          <a:lstStyle/>
          <a:p>
            <a:r>
              <a:rPr lang="en-US" altLang="ja-JP" sz="800" dirty="0"/>
              <a:t>※</a:t>
            </a:r>
            <a:r>
              <a:rPr lang="ja-JP" altLang="en-US" sz="800" dirty="0"/>
              <a:t>スマートフォンの操作でカメラの画角を動かすことはできません。　</a:t>
            </a:r>
          </a:p>
          <a:p>
            <a:r>
              <a:rPr lang="ja-JP" altLang="en-US" sz="800" dirty="0"/>
              <a:t>　撮影したい画角に屋内</a:t>
            </a:r>
            <a:r>
              <a:rPr lang="en-US" altLang="ja-JP" sz="800" dirty="0"/>
              <a:t>HD</a:t>
            </a:r>
            <a:r>
              <a:rPr lang="ja-JP" altLang="en-US" sz="800" dirty="0"/>
              <a:t>カメラを向けて設置してください。</a:t>
            </a:r>
          </a:p>
        </p:txBody>
      </p:sp>
      <p:sp>
        <p:nvSpPr>
          <p:cNvPr id="55" name="テキスト ボックス 54">
            <a:extLst>
              <a:ext uri="{FF2B5EF4-FFF2-40B4-BE49-F238E27FC236}">
                <a16:creationId xmlns:a16="http://schemas.microsoft.com/office/drawing/2014/main" id="{6F6788AD-F79B-4C4D-9C68-1E323FDD6372}"/>
              </a:ext>
            </a:extLst>
          </p:cNvPr>
          <p:cNvSpPr txBox="1"/>
          <p:nvPr/>
        </p:nvSpPr>
        <p:spPr>
          <a:xfrm>
            <a:off x="3808822" y="1916812"/>
            <a:ext cx="2005238" cy="230832"/>
          </a:xfrm>
          <a:prstGeom prst="rect">
            <a:avLst/>
          </a:prstGeom>
          <a:noFill/>
        </p:spPr>
        <p:txBody>
          <a:bodyPr wrap="square" rtlCol="0">
            <a:spAutoFit/>
          </a:bodyPr>
          <a:lstStyle/>
          <a:p>
            <a:pPr algn="ctr"/>
            <a:r>
              <a:rPr kumimoji="1" lang="ja-JP" altLang="en-US" sz="900" dirty="0">
                <a:latin typeface="+mn-ea"/>
              </a:rPr>
              <a:t>垂直撮影範囲</a:t>
            </a:r>
            <a:r>
              <a:rPr kumimoji="1" lang="en-US" altLang="ja-JP" sz="900" dirty="0">
                <a:latin typeface="+mn-ea"/>
              </a:rPr>
              <a:t>(</a:t>
            </a:r>
            <a:r>
              <a:rPr kumimoji="1" lang="ja-JP" altLang="en-US" sz="900" dirty="0">
                <a:latin typeface="+mn-ea"/>
              </a:rPr>
              <a:t>カメラ画角</a:t>
            </a:r>
            <a:r>
              <a:rPr kumimoji="1" lang="en-US" altLang="ja-JP" sz="900" dirty="0">
                <a:latin typeface="+mn-ea"/>
              </a:rPr>
              <a:t>)</a:t>
            </a:r>
            <a:r>
              <a:rPr kumimoji="1" lang="ja-JP" altLang="en-US" sz="900" dirty="0">
                <a:latin typeface="+mn-ea"/>
              </a:rPr>
              <a:t>約</a:t>
            </a:r>
            <a:r>
              <a:rPr lang="en-US" altLang="ja-JP" sz="900" dirty="0">
                <a:latin typeface="+mn-ea"/>
              </a:rPr>
              <a:t>63 °</a:t>
            </a:r>
            <a:endParaRPr kumimoji="1" lang="ja-JP" altLang="en-US" sz="900" dirty="0">
              <a:latin typeface="+mn-ea"/>
            </a:endParaRPr>
          </a:p>
        </p:txBody>
      </p:sp>
      <p:sp>
        <p:nvSpPr>
          <p:cNvPr id="56" name="テキスト ボックス 55">
            <a:extLst>
              <a:ext uri="{FF2B5EF4-FFF2-40B4-BE49-F238E27FC236}">
                <a16:creationId xmlns:a16="http://schemas.microsoft.com/office/drawing/2014/main" id="{75897DC7-88AC-450E-AF4D-9DD6A98B7873}"/>
              </a:ext>
            </a:extLst>
          </p:cNvPr>
          <p:cNvSpPr txBox="1"/>
          <p:nvPr/>
        </p:nvSpPr>
        <p:spPr>
          <a:xfrm>
            <a:off x="3546569" y="2562978"/>
            <a:ext cx="631754" cy="253916"/>
          </a:xfrm>
          <a:prstGeom prst="rect">
            <a:avLst/>
          </a:prstGeom>
          <a:noFill/>
        </p:spPr>
        <p:txBody>
          <a:bodyPr wrap="square">
            <a:spAutoFit/>
          </a:bodyPr>
          <a:lstStyle/>
          <a:p>
            <a:pPr algn="ctr"/>
            <a:r>
              <a:rPr kumimoji="1" lang="ja-JP" altLang="en-US" sz="1050" dirty="0">
                <a:latin typeface="+mn-ea"/>
              </a:rPr>
              <a:t>約</a:t>
            </a:r>
            <a:r>
              <a:rPr lang="en-US" altLang="ja-JP" sz="1050" dirty="0">
                <a:latin typeface="+mn-ea"/>
              </a:rPr>
              <a:t>63 °</a:t>
            </a:r>
            <a:endParaRPr lang="ja-JP" altLang="en-US" sz="1050" dirty="0"/>
          </a:p>
        </p:txBody>
      </p:sp>
      <p:sp>
        <p:nvSpPr>
          <p:cNvPr id="57" name="テキスト ボックス 56">
            <a:extLst>
              <a:ext uri="{FF2B5EF4-FFF2-40B4-BE49-F238E27FC236}">
                <a16:creationId xmlns:a16="http://schemas.microsoft.com/office/drawing/2014/main" id="{868AE0D9-7515-400E-B3F4-4CCF0389CFFB}"/>
              </a:ext>
            </a:extLst>
          </p:cNvPr>
          <p:cNvSpPr txBox="1"/>
          <p:nvPr/>
        </p:nvSpPr>
        <p:spPr>
          <a:xfrm>
            <a:off x="1524074" y="1916812"/>
            <a:ext cx="2103046" cy="230832"/>
          </a:xfrm>
          <a:prstGeom prst="rect">
            <a:avLst/>
          </a:prstGeom>
          <a:noFill/>
        </p:spPr>
        <p:txBody>
          <a:bodyPr wrap="square" rtlCol="0">
            <a:spAutoFit/>
          </a:bodyPr>
          <a:lstStyle/>
          <a:p>
            <a:pPr algn="ctr"/>
            <a:r>
              <a:rPr kumimoji="1" lang="ja-JP" altLang="en-US" sz="900" dirty="0">
                <a:latin typeface="+mn-ea"/>
              </a:rPr>
              <a:t>水平撮影範囲</a:t>
            </a:r>
            <a:r>
              <a:rPr kumimoji="1" lang="en-US" altLang="ja-JP" sz="900" dirty="0">
                <a:latin typeface="+mn-ea"/>
              </a:rPr>
              <a:t>(</a:t>
            </a:r>
            <a:r>
              <a:rPr kumimoji="1" lang="ja-JP" altLang="en-US" sz="900" dirty="0">
                <a:latin typeface="+mn-ea"/>
              </a:rPr>
              <a:t>カメラ画角</a:t>
            </a:r>
            <a:r>
              <a:rPr kumimoji="1" lang="en-US" altLang="ja-JP" sz="900" dirty="0">
                <a:latin typeface="+mn-ea"/>
              </a:rPr>
              <a:t>)</a:t>
            </a:r>
            <a:r>
              <a:rPr kumimoji="1" lang="ja-JP" altLang="en-US" sz="900" dirty="0">
                <a:latin typeface="+mn-ea"/>
              </a:rPr>
              <a:t>約</a:t>
            </a:r>
            <a:r>
              <a:rPr lang="en-US" altLang="ja-JP" sz="900" dirty="0">
                <a:latin typeface="+mn-ea"/>
              </a:rPr>
              <a:t>118 °</a:t>
            </a:r>
            <a:endParaRPr kumimoji="1" lang="ja-JP" altLang="en-US" sz="900" dirty="0">
              <a:latin typeface="+mn-ea"/>
            </a:endParaRPr>
          </a:p>
        </p:txBody>
      </p:sp>
      <p:sp>
        <p:nvSpPr>
          <p:cNvPr id="23" name="テキスト ボックス 22">
            <a:extLst>
              <a:ext uri="{FF2B5EF4-FFF2-40B4-BE49-F238E27FC236}">
                <a16:creationId xmlns:a16="http://schemas.microsoft.com/office/drawing/2014/main" id="{B4A2A55B-D628-49D9-AF8E-63B3BF89A854}"/>
              </a:ext>
            </a:extLst>
          </p:cNvPr>
          <p:cNvSpPr txBox="1"/>
          <p:nvPr/>
        </p:nvSpPr>
        <p:spPr>
          <a:xfrm>
            <a:off x="1367807" y="3117156"/>
            <a:ext cx="772144" cy="253916"/>
          </a:xfrm>
          <a:prstGeom prst="rect">
            <a:avLst/>
          </a:prstGeom>
          <a:noFill/>
        </p:spPr>
        <p:txBody>
          <a:bodyPr wrap="square">
            <a:spAutoFit/>
          </a:bodyPr>
          <a:lstStyle/>
          <a:p>
            <a:pPr algn="ctr"/>
            <a:r>
              <a:rPr kumimoji="1" lang="ja-JP" altLang="en-US" sz="1050" dirty="0">
                <a:latin typeface="+mn-ea"/>
              </a:rPr>
              <a:t>約</a:t>
            </a:r>
            <a:r>
              <a:rPr lang="en-US" altLang="ja-JP" sz="1050" dirty="0">
                <a:latin typeface="+mn-ea"/>
              </a:rPr>
              <a:t>118 °</a:t>
            </a:r>
            <a:endParaRPr lang="ja-JP" altLang="en-US" sz="1050" dirty="0"/>
          </a:p>
        </p:txBody>
      </p:sp>
      <p:sp>
        <p:nvSpPr>
          <p:cNvPr id="24" name="テキスト ボックス 23"/>
          <p:cNvSpPr txBox="1"/>
          <p:nvPr/>
        </p:nvSpPr>
        <p:spPr>
          <a:xfrm>
            <a:off x="881672" y="5157981"/>
            <a:ext cx="5976939" cy="2719206"/>
          </a:xfrm>
          <a:prstGeom prst="rect">
            <a:avLst/>
          </a:prstGeom>
          <a:noFill/>
        </p:spPr>
        <p:txBody>
          <a:bodyPr wrap="square" rtlCol="0">
            <a:spAutoFit/>
          </a:bodyPr>
          <a:lstStyle/>
          <a:p>
            <a:pPr lvl="0" algn="just">
              <a:lnSpc>
                <a:spcPct val="130000"/>
              </a:lnSpc>
            </a:pPr>
            <a:r>
              <a:rPr lang="ja-JP" altLang="en-US" sz="1200" b="1" u="sng" kern="100" dirty="0">
                <a:effectLst/>
                <a:latin typeface="+mn-ea"/>
                <a:cs typeface="Times New Roman" panose="02020603050405020304" pitchFamily="18" charset="0"/>
              </a:rPr>
              <a:t>③</a:t>
            </a:r>
            <a:r>
              <a:rPr lang="ja-JP" altLang="ja-JP" sz="1200" b="1" u="sng" kern="100" dirty="0">
                <a:effectLst/>
                <a:latin typeface="+mn-ea"/>
                <a:cs typeface="Times New Roman" panose="02020603050405020304" pitchFamily="18" charset="0"/>
              </a:rPr>
              <a:t>動作・温度・音を検知し</a:t>
            </a:r>
            <a:r>
              <a:rPr lang="ja-JP" altLang="en-US" sz="1200" b="1" u="sng" kern="100" dirty="0">
                <a:effectLst/>
                <a:latin typeface="+mn-ea"/>
                <a:cs typeface="Times New Roman" panose="02020603050405020304" pitchFamily="18" charset="0"/>
              </a:rPr>
              <a:t>スマートフォン</a:t>
            </a:r>
            <a:r>
              <a:rPr lang="ja-JP" altLang="ja-JP" sz="1200" b="1" u="sng" kern="100" baseline="30000" dirty="0">
                <a:effectLst/>
                <a:latin typeface="+mn-ea"/>
                <a:cs typeface="Times New Roman" panose="02020603050405020304" pitchFamily="18" charset="0"/>
              </a:rPr>
              <a:t>※</a:t>
            </a:r>
            <a:r>
              <a:rPr lang="en-US" altLang="ja-JP" sz="1200" b="1" u="sng" kern="100" baseline="30000" dirty="0">
                <a:latin typeface="+mn-ea"/>
                <a:cs typeface="Times New Roman" panose="02020603050405020304" pitchFamily="18" charset="0"/>
              </a:rPr>
              <a:t>4</a:t>
            </a:r>
            <a:r>
              <a:rPr lang="ja-JP" altLang="ja-JP" sz="1200" b="1" u="sng" kern="100" dirty="0">
                <a:effectLst/>
                <a:latin typeface="+mn-ea"/>
                <a:cs typeface="Times New Roman" panose="02020603050405020304" pitchFamily="18" charset="0"/>
              </a:rPr>
              <a:t>にお知らせ</a:t>
            </a:r>
          </a:p>
          <a:p>
            <a:pPr marL="180975" algn="just">
              <a:lnSpc>
                <a:spcPct val="130000"/>
              </a:lnSpc>
            </a:pPr>
            <a:r>
              <a:rPr lang="ja-JP" altLang="ja-JP" sz="1200" kern="100" dirty="0">
                <a:effectLst/>
                <a:latin typeface="+mj-ea"/>
                <a:ea typeface="+mj-ea"/>
                <a:cs typeface="Times New Roman" panose="02020603050405020304" pitchFamily="18" charset="0"/>
              </a:rPr>
              <a:t>動作検知、温度センサー、音センサーを搭載し、反応があるとスマ</a:t>
            </a:r>
            <a:r>
              <a:rPr lang="ja-JP" altLang="en-US" sz="1200" kern="100" dirty="0">
                <a:effectLst/>
                <a:latin typeface="+mj-ea"/>
                <a:ea typeface="+mj-ea"/>
                <a:cs typeface="Times New Roman" panose="02020603050405020304" pitchFamily="18" charset="0"/>
              </a:rPr>
              <a:t>ートフォン</a:t>
            </a:r>
            <a:r>
              <a:rPr lang="ja-JP" altLang="ja-JP" sz="1200" kern="100" baseline="30000" dirty="0">
                <a:effectLst/>
                <a:latin typeface="+mj-ea"/>
                <a:ea typeface="+mj-ea"/>
                <a:cs typeface="Times New Roman" panose="02020603050405020304" pitchFamily="18" charset="0"/>
              </a:rPr>
              <a:t>※</a:t>
            </a:r>
            <a:r>
              <a:rPr lang="en-US" altLang="ja-JP" sz="1200" kern="100" baseline="30000" dirty="0">
                <a:effectLst/>
                <a:latin typeface="+mj-ea"/>
                <a:ea typeface="+mj-ea"/>
                <a:cs typeface="Times New Roman" panose="02020603050405020304" pitchFamily="18" charset="0"/>
              </a:rPr>
              <a:t>4</a:t>
            </a:r>
            <a:r>
              <a:rPr lang="ja-JP" altLang="ja-JP" sz="1200" kern="100" dirty="0">
                <a:effectLst/>
                <a:latin typeface="+mj-ea"/>
                <a:ea typeface="+mj-ea"/>
                <a:cs typeface="Times New Roman" panose="02020603050405020304" pitchFamily="18" charset="0"/>
              </a:rPr>
              <a:t>に通知されます。</a:t>
            </a:r>
            <a:endParaRPr lang="en-US" altLang="ja-JP" sz="1200" kern="100" dirty="0">
              <a:effectLst/>
              <a:latin typeface="+mj-ea"/>
              <a:ea typeface="+mj-ea"/>
              <a:cs typeface="Times New Roman" panose="02020603050405020304" pitchFamily="18" charset="0"/>
            </a:endParaRP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●動作検知</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撮影範囲内の動きの変化を検知します。</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動体の輪郭変化と輝度変化によって検知します。</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●温度センサー</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カメラ周辺の温度が設定範囲を超えた場合にセンサーが反応します。</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●音センサー</a:t>
            </a: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カメラに内蔵のマイクが、設定されたレベルの上限を超えた音を検出したと</a:t>
            </a:r>
            <a:endParaRPr lang="en-US" altLang="ja-JP" sz="1200" kern="100" dirty="0">
              <a:solidFill>
                <a:srgbClr val="222222"/>
              </a:solidFill>
              <a:latin typeface="+mj-ea"/>
              <a:ea typeface="+mj-ea"/>
              <a:cs typeface="Times New Roman" panose="02020603050405020304" pitchFamily="18" charset="0"/>
            </a:endParaRPr>
          </a:p>
          <a:p>
            <a:pPr marL="180975" algn="just">
              <a:lnSpc>
                <a:spcPct val="130000"/>
              </a:lnSpc>
            </a:pPr>
            <a:r>
              <a:rPr lang="ja-JP" altLang="en-US" sz="1200" kern="100" dirty="0">
                <a:solidFill>
                  <a:srgbClr val="222222"/>
                </a:solidFill>
                <a:latin typeface="+mj-ea"/>
                <a:ea typeface="+mj-ea"/>
                <a:cs typeface="Times New Roman" panose="02020603050405020304" pitchFamily="18" charset="0"/>
              </a:rPr>
              <a:t>　　きにセンサーが反応します。　</a:t>
            </a:r>
          </a:p>
        </p:txBody>
      </p:sp>
    </p:spTree>
    <p:extLst>
      <p:ext uri="{BB962C8B-B14F-4D97-AF65-F5344CB8AC3E}">
        <p14:creationId xmlns:p14="http://schemas.microsoft.com/office/powerpoint/2010/main" val="101449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B3B34577-F9B3-4B7D-8FC1-C9F07EF83CD8}"/>
              </a:ext>
            </a:extLst>
          </p:cNvPr>
          <p:cNvSpPr txBox="1"/>
          <p:nvPr/>
        </p:nvSpPr>
        <p:spPr>
          <a:xfrm>
            <a:off x="1076002" y="9616440"/>
            <a:ext cx="466794" cy="261610"/>
          </a:xfrm>
          <a:prstGeom prst="rect">
            <a:avLst/>
          </a:prstGeom>
          <a:noFill/>
        </p:spPr>
        <p:txBody>
          <a:bodyPr wrap="none" rtlCol="0">
            <a:spAutoFit/>
          </a:bodyPr>
          <a:lstStyle/>
          <a:p>
            <a:pPr algn="ctr"/>
            <a:r>
              <a:rPr kumimoji="1" lang="ja-JP" altLang="en-US" sz="1100" dirty="0"/>
              <a:t>特長</a:t>
            </a:r>
          </a:p>
        </p:txBody>
      </p:sp>
      <p:sp>
        <p:nvSpPr>
          <p:cNvPr id="16" name="テキスト ボックス 15"/>
          <p:cNvSpPr txBox="1"/>
          <p:nvPr/>
        </p:nvSpPr>
        <p:spPr>
          <a:xfrm>
            <a:off x="863600" y="738188"/>
            <a:ext cx="5976939" cy="5613845"/>
          </a:xfrm>
          <a:prstGeom prst="rect">
            <a:avLst/>
          </a:prstGeom>
          <a:noFill/>
        </p:spPr>
        <p:txBody>
          <a:bodyPr wrap="square" rtlCol="0">
            <a:spAutoFit/>
          </a:bodyPr>
          <a:lstStyle/>
          <a:p>
            <a:pPr marL="180975" indent="-180975" algn="just">
              <a:lnSpc>
                <a:spcPct val="130000"/>
              </a:lnSpc>
            </a:pPr>
            <a:r>
              <a:rPr lang="en-US" altLang="ja-JP" sz="1200" b="1" u="sng" kern="100" dirty="0">
                <a:solidFill>
                  <a:srgbClr val="222222"/>
                </a:solidFill>
                <a:latin typeface="+mn-ea"/>
                <a:cs typeface="Times New Roman" panose="02020603050405020304" pitchFamily="18" charset="0"/>
              </a:rPr>
              <a:t>【</a:t>
            </a:r>
            <a:r>
              <a:rPr lang="ja-JP" altLang="en-US" sz="1200" b="1" u="sng" kern="100" dirty="0">
                <a:solidFill>
                  <a:srgbClr val="222222"/>
                </a:solidFill>
                <a:latin typeface="+mn-ea"/>
                <a:cs typeface="Times New Roman" panose="02020603050405020304" pitchFamily="18" charset="0"/>
              </a:rPr>
              <a:t>その他の特長</a:t>
            </a:r>
            <a:r>
              <a:rPr lang="en-US" altLang="ja-JP" sz="1200" b="1" u="sng" kern="100" dirty="0">
                <a:solidFill>
                  <a:srgbClr val="222222"/>
                </a:solidFill>
                <a:latin typeface="+mn-ea"/>
                <a:cs typeface="Times New Roman" panose="02020603050405020304" pitchFamily="18" charset="0"/>
              </a:rPr>
              <a:t>】</a:t>
            </a:r>
          </a:p>
          <a:p>
            <a:pPr marL="180975" indent="-180975" algn="just">
              <a:lnSpc>
                <a:spcPct val="130000"/>
              </a:lnSpc>
            </a:pPr>
            <a:r>
              <a:rPr lang="ja-JP" altLang="en-US" sz="1200" b="1" i="0" u="sng" dirty="0">
                <a:solidFill>
                  <a:srgbClr val="222222"/>
                </a:solidFill>
                <a:effectLst/>
                <a:latin typeface="UD Shin Go Regular"/>
              </a:rPr>
              <a:t>●内蔵</a:t>
            </a:r>
            <a:r>
              <a:rPr lang="ja-JP" altLang="en-US" sz="1200" b="1" i="0" u="sng" dirty="0">
                <a:solidFill>
                  <a:srgbClr val="222222"/>
                </a:solidFill>
                <a:effectLst/>
                <a:latin typeface="+mj-ea"/>
                <a:ea typeface="+mj-ea"/>
              </a:rPr>
              <a:t>スピーカーとマイクでスマートフォン</a:t>
            </a:r>
            <a:r>
              <a:rPr lang="en-US" altLang="ja-JP" sz="1200" b="1" i="0" u="sng" baseline="30000" dirty="0">
                <a:solidFill>
                  <a:srgbClr val="222222"/>
                </a:solidFill>
                <a:effectLst/>
                <a:latin typeface="+mj-ea"/>
                <a:ea typeface="+mj-ea"/>
              </a:rPr>
              <a:t>※1</a:t>
            </a:r>
            <a:r>
              <a:rPr lang="ja-JP" altLang="en-US" sz="1200" b="1" i="0" u="sng" dirty="0">
                <a:solidFill>
                  <a:srgbClr val="222222"/>
                </a:solidFill>
                <a:effectLst/>
                <a:latin typeface="+mj-ea"/>
                <a:ea typeface="+mj-ea"/>
              </a:rPr>
              <a:t>との会話</a:t>
            </a:r>
            <a:r>
              <a:rPr lang="en-US" altLang="ja-JP" sz="1200" b="1" i="0" u="sng" baseline="30000" dirty="0">
                <a:solidFill>
                  <a:srgbClr val="222222"/>
                </a:solidFill>
                <a:effectLst/>
                <a:latin typeface="+mj-ea"/>
                <a:ea typeface="+mj-ea"/>
              </a:rPr>
              <a:t>※2</a:t>
            </a:r>
            <a:r>
              <a:rPr lang="ja-JP" altLang="en-US" sz="1200" b="1" i="0" u="sng" dirty="0">
                <a:solidFill>
                  <a:srgbClr val="222222"/>
                </a:solidFill>
                <a:effectLst/>
                <a:latin typeface="+mj-ea"/>
                <a:ea typeface="+mj-ea"/>
              </a:rPr>
              <a:t>も可能</a:t>
            </a:r>
            <a:endParaRPr lang="ja-JP" altLang="en-US" sz="1200" b="1" u="sng" kern="100" dirty="0">
              <a:latin typeface="+mj-ea"/>
              <a:ea typeface="+mj-ea"/>
              <a:cs typeface="Times New Roman" panose="02020603050405020304" pitchFamily="18" charset="0"/>
            </a:endParaRPr>
          </a:p>
          <a:p>
            <a:pPr marL="180975" algn="just">
              <a:lnSpc>
                <a:spcPct val="130000"/>
              </a:lnSpc>
            </a:pPr>
            <a:r>
              <a:rPr lang="ja-JP" altLang="en-US" sz="1200" dirty="0">
                <a:solidFill>
                  <a:srgbClr val="222222"/>
                </a:solidFill>
                <a:latin typeface="UD Shin Go Regular"/>
              </a:rPr>
              <a:t>カメラに内蔵しているスピーカーやマイクを通して、音を聞いたり、カメラ</a:t>
            </a:r>
            <a:r>
              <a:rPr lang="ja-JP" altLang="en-US" sz="1200" b="0" i="0" dirty="0">
                <a:solidFill>
                  <a:srgbClr val="222222"/>
                </a:solidFill>
                <a:effectLst/>
                <a:latin typeface="UD Shin Go Regular"/>
              </a:rPr>
              <a:t>に映った人やペットに向けてスマートフォン</a:t>
            </a:r>
            <a:r>
              <a:rPr lang="en-US" altLang="ja-JP" sz="1200" b="0" i="0" baseline="30000" dirty="0">
                <a:solidFill>
                  <a:srgbClr val="222222"/>
                </a:solidFill>
                <a:effectLst/>
                <a:latin typeface="UD Shin Go Regular"/>
              </a:rPr>
              <a:t>※1</a:t>
            </a:r>
            <a:r>
              <a:rPr lang="ja-JP" altLang="en-US" sz="1200" b="0" i="0" dirty="0">
                <a:solidFill>
                  <a:srgbClr val="222222"/>
                </a:solidFill>
                <a:effectLst/>
                <a:latin typeface="UD Shin Go Regular"/>
              </a:rPr>
              <a:t>から声をかけること</a:t>
            </a:r>
            <a:r>
              <a:rPr lang="ja-JP" altLang="en-US" sz="1200" dirty="0">
                <a:solidFill>
                  <a:srgbClr val="222222"/>
                </a:solidFill>
                <a:latin typeface="UD Shin Go Regular"/>
              </a:rPr>
              <a:t>がで</a:t>
            </a:r>
            <a:r>
              <a:rPr lang="ja-JP" altLang="en-US" sz="1200" b="0" i="0" dirty="0">
                <a:solidFill>
                  <a:srgbClr val="222222"/>
                </a:solidFill>
                <a:effectLst/>
                <a:latin typeface="UD Shin Go Regular"/>
              </a:rPr>
              <a:t>きます。</a:t>
            </a:r>
          </a:p>
          <a:p>
            <a:pPr marL="180975" algn="just">
              <a:lnSpc>
                <a:spcPct val="130000"/>
              </a:lnSpc>
            </a:pPr>
            <a:endParaRPr lang="ja-JP" altLang="en-US" sz="1200" kern="100" dirty="0">
              <a:solidFill>
                <a:srgbClr val="222222"/>
              </a:solidFill>
              <a:latin typeface="UD Shin Go Regular"/>
              <a:cs typeface="Times New Roman" panose="02020603050405020304" pitchFamily="18" charset="0"/>
            </a:endParaRPr>
          </a:p>
          <a:p>
            <a:pPr marL="180975" indent="-180975" algn="just">
              <a:lnSpc>
                <a:spcPct val="130000"/>
              </a:lnSpc>
            </a:pPr>
            <a:r>
              <a:rPr lang="ja-JP" altLang="en-US" sz="1200" b="1" u="sng" dirty="0">
                <a:solidFill>
                  <a:srgbClr val="222222"/>
                </a:solidFill>
                <a:latin typeface="UD Shin Go Regular"/>
              </a:rPr>
              <a:t>●</a:t>
            </a:r>
            <a:r>
              <a:rPr lang="ja-JP" altLang="en-US" sz="1200" b="1" i="0" u="sng" dirty="0">
                <a:solidFill>
                  <a:srgbClr val="222222"/>
                </a:solidFill>
                <a:effectLst/>
                <a:latin typeface="UD Shin Go Regular"/>
              </a:rPr>
              <a:t>スリム＆コンパクトな設計</a:t>
            </a:r>
          </a:p>
          <a:p>
            <a:pPr marL="180975" algn="just">
              <a:lnSpc>
                <a:spcPct val="130000"/>
              </a:lnSpc>
            </a:pPr>
            <a:r>
              <a:rPr lang="ja-JP" altLang="en-US" sz="1200" b="0" i="0" dirty="0">
                <a:solidFill>
                  <a:srgbClr val="222222"/>
                </a:solidFill>
                <a:effectLst/>
                <a:latin typeface="UD Shin Go Regular"/>
              </a:rPr>
              <a:t>テーブルや床に置くだけではなく、</a:t>
            </a:r>
            <a:r>
              <a:rPr lang="en-US" altLang="ja-JP" sz="1200" b="0" i="0" dirty="0">
                <a:solidFill>
                  <a:srgbClr val="222222"/>
                </a:solidFill>
                <a:effectLst/>
                <a:latin typeface="UD Shin Go Regular"/>
              </a:rPr>
              <a:t>HD</a:t>
            </a:r>
            <a:r>
              <a:rPr lang="ja-JP" altLang="en-US" sz="1200" b="0" i="0" dirty="0">
                <a:solidFill>
                  <a:srgbClr val="222222"/>
                </a:solidFill>
                <a:effectLst/>
                <a:latin typeface="UD Shin Go Regular"/>
              </a:rPr>
              <a:t>カメラを壁に掛けることもできます。</a:t>
            </a:r>
            <a:endParaRPr lang="en-US" altLang="ja-JP" sz="1200" b="0" i="0" dirty="0">
              <a:solidFill>
                <a:srgbClr val="222222"/>
              </a:solidFill>
              <a:effectLst/>
              <a:latin typeface="UD Shin Go Regular"/>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effectLst/>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latin typeface="UD Shin Go Regular"/>
              <a:cs typeface="Times New Roman" panose="02020603050405020304" pitchFamily="18" charset="0"/>
            </a:endParaRPr>
          </a:p>
          <a:p>
            <a:pPr marL="180975" algn="just">
              <a:lnSpc>
                <a:spcPct val="130000"/>
              </a:lnSpc>
            </a:pPr>
            <a:endParaRPr lang="en-US" altLang="ja-JP" sz="1200" kern="100" dirty="0">
              <a:solidFill>
                <a:srgbClr val="222222"/>
              </a:solidFill>
              <a:effectLst/>
              <a:latin typeface="UD Shin Go Regular"/>
              <a:cs typeface="Times New Roman" panose="02020603050405020304" pitchFamily="18" charset="0"/>
            </a:endParaRPr>
          </a:p>
          <a:p>
            <a:pPr algn="just">
              <a:lnSpc>
                <a:spcPct val="130000"/>
              </a:lnSpc>
            </a:pPr>
            <a:r>
              <a:rPr lang="ja-JP" altLang="ja-JP" sz="1200" b="1" u="sng" kern="100" dirty="0">
                <a:effectLst/>
                <a:latin typeface="+mn-ea"/>
                <a:cs typeface="Times New Roman" panose="02020603050405020304" pitchFamily="18" charset="0"/>
              </a:rPr>
              <a:t>●自動的に赤外線</a:t>
            </a:r>
            <a:r>
              <a:rPr lang="en-US" altLang="ja-JP" sz="1200" b="1" u="sng" kern="100" dirty="0">
                <a:effectLst/>
                <a:latin typeface="+mn-ea"/>
                <a:cs typeface="Times New Roman" panose="02020603050405020304" pitchFamily="18" charset="0"/>
              </a:rPr>
              <a:t>LED</a:t>
            </a:r>
            <a:r>
              <a:rPr lang="ja-JP" altLang="ja-JP" sz="1200" b="1" u="sng" kern="100" dirty="0">
                <a:effectLst/>
                <a:latin typeface="+mn-ea"/>
                <a:cs typeface="Times New Roman" panose="02020603050405020304" pitchFamily="18" charset="0"/>
              </a:rPr>
              <a:t>を点灯させるナイトモード</a:t>
            </a:r>
            <a:r>
              <a:rPr lang="ja-JP" altLang="ja-JP" sz="1200" b="1" u="sng" kern="100" baseline="30000" dirty="0">
                <a:effectLst/>
                <a:latin typeface="+mn-ea"/>
                <a:cs typeface="Times New Roman" panose="02020603050405020304" pitchFamily="18" charset="0"/>
              </a:rPr>
              <a:t>※</a:t>
            </a:r>
            <a:r>
              <a:rPr lang="en-US" altLang="ja-JP" sz="1200" b="1" u="sng" kern="100" baseline="30000" dirty="0">
                <a:effectLst/>
                <a:latin typeface="+mn-ea"/>
                <a:cs typeface="Times New Roman" panose="02020603050405020304" pitchFamily="18" charset="0"/>
              </a:rPr>
              <a:t>3</a:t>
            </a:r>
            <a:r>
              <a:rPr lang="ja-JP" altLang="ja-JP" sz="1200" b="1" u="sng" kern="100" dirty="0">
                <a:effectLst/>
                <a:latin typeface="+mn-ea"/>
                <a:cs typeface="Times New Roman" panose="02020603050405020304" pitchFamily="18" charset="0"/>
              </a:rPr>
              <a:t>を搭載</a:t>
            </a:r>
          </a:p>
          <a:p>
            <a:pPr marL="176213" algn="just">
              <a:lnSpc>
                <a:spcPct val="130000"/>
              </a:lnSpc>
            </a:pPr>
            <a:r>
              <a:rPr lang="ja-JP" altLang="ja-JP" sz="1200" kern="100" dirty="0">
                <a:effectLst/>
                <a:latin typeface="+mn-ea"/>
                <a:cs typeface="Times New Roman" panose="02020603050405020304" pitchFamily="18" charset="0"/>
              </a:rPr>
              <a:t>部屋が暗くなったら自動的に赤外線</a:t>
            </a:r>
            <a:r>
              <a:rPr lang="en-US" altLang="ja-JP" sz="1200" kern="100" dirty="0">
                <a:effectLst/>
                <a:latin typeface="+mn-ea"/>
                <a:cs typeface="Times New Roman" panose="02020603050405020304" pitchFamily="18" charset="0"/>
              </a:rPr>
              <a:t>LED</a:t>
            </a:r>
            <a:r>
              <a:rPr lang="ja-JP" altLang="ja-JP" sz="1200" kern="100" dirty="0">
                <a:effectLst/>
                <a:latin typeface="+mn-ea"/>
                <a:cs typeface="Times New Roman" panose="02020603050405020304" pitchFamily="18" charset="0"/>
              </a:rPr>
              <a:t>が点灯するので、暗い別部屋にいる赤ちゃんやペットの様子も見守ることができます。</a:t>
            </a:r>
          </a:p>
          <a:p>
            <a:pPr algn="just">
              <a:lnSpc>
                <a:spcPct val="130000"/>
              </a:lnSpc>
            </a:pPr>
            <a:r>
              <a:rPr lang="en-US" altLang="ja-JP" sz="1200" kern="100" dirty="0">
                <a:effectLst/>
                <a:latin typeface="+mn-ea"/>
                <a:cs typeface="Times New Roman" panose="02020603050405020304" pitchFamily="18" charset="0"/>
              </a:rPr>
              <a:t> </a:t>
            </a:r>
            <a:endParaRPr lang="ja-JP" altLang="ja-JP" sz="1200" kern="100" dirty="0">
              <a:effectLst/>
              <a:latin typeface="+mn-ea"/>
              <a:cs typeface="Times New Roman" panose="02020603050405020304" pitchFamily="18" charset="0"/>
            </a:endParaRPr>
          </a:p>
          <a:p>
            <a:pPr algn="just">
              <a:lnSpc>
                <a:spcPct val="130000"/>
              </a:lnSpc>
            </a:pPr>
            <a:r>
              <a:rPr lang="ja-JP" altLang="ja-JP" sz="1200" b="1" u="sng" kern="100" dirty="0">
                <a:effectLst/>
                <a:latin typeface="+mn-ea"/>
                <a:cs typeface="Times New Roman" panose="02020603050405020304" pitchFamily="18" charset="0"/>
              </a:rPr>
              <a:t>●</a:t>
            </a:r>
            <a:r>
              <a:rPr lang="ja-JP" altLang="ja-JP" sz="1200" b="1" u="sng" kern="100" dirty="0" smtClean="0">
                <a:effectLst/>
                <a:latin typeface="+mn-ea"/>
                <a:cs typeface="Times New Roman" panose="02020603050405020304" pitchFamily="18" charset="0"/>
              </a:rPr>
              <a:t>プライバシー</a:t>
            </a:r>
            <a:r>
              <a:rPr lang="ja-JP" altLang="en-US" sz="1200" b="1" u="sng" kern="100" dirty="0" smtClean="0">
                <a:effectLst/>
                <a:latin typeface="+mn-ea"/>
                <a:cs typeface="Times New Roman" panose="02020603050405020304" pitchFamily="18" charset="0"/>
              </a:rPr>
              <a:t>モード</a:t>
            </a:r>
            <a:r>
              <a:rPr lang="ja-JP" altLang="ja-JP" sz="1200" b="1" u="sng" kern="100" dirty="0" smtClean="0">
                <a:effectLst/>
                <a:latin typeface="+mn-ea"/>
                <a:cs typeface="Times New Roman" panose="02020603050405020304" pitchFamily="18" charset="0"/>
              </a:rPr>
              <a:t>搭載</a:t>
            </a:r>
            <a:endParaRPr lang="ja-JP" altLang="ja-JP" sz="1200" b="1" u="sng" kern="100" dirty="0">
              <a:effectLst/>
              <a:latin typeface="+mn-ea"/>
              <a:cs typeface="Times New Roman" panose="02020603050405020304" pitchFamily="18" charset="0"/>
            </a:endParaRPr>
          </a:p>
          <a:p>
            <a:pPr marL="176213" algn="just">
              <a:lnSpc>
                <a:spcPct val="130000"/>
              </a:lnSpc>
            </a:pPr>
            <a:r>
              <a:rPr lang="ja-JP" altLang="en-US" sz="1200" kern="100" dirty="0" smtClean="0">
                <a:effectLst/>
                <a:latin typeface="+mn-ea"/>
                <a:cs typeface="Times New Roman" panose="02020603050405020304" pitchFamily="18" charset="0"/>
              </a:rPr>
              <a:t>プライバシーボタンを押してプライバシーモードを有効にすると</a:t>
            </a:r>
            <a:r>
              <a:rPr lang="ja-JP" altLang="ja-JP" sz="1200" kern="100" dirty="0" smtClean="0">
                <a:effectLst/>
                <a:latin typeface="+mn-ea"/>
                <a:cs typeface="Times New Roman" panose="02020603050405020304" pitchFamily="18" charset="0"/>
              </a:rPr>
              <a:t>、</a:t>
            </a:r>
            <a:r>
              <a:rPr lang="ja-JP" altLang="ja-JP" sz="1200" kern="100" dirty="0">
                <a:effectLst/>
                <a:latin typeface="+mn-ea"/>
                <a:cs typeface="Times New Roman" panose="02020603050405020304" pitchFamily="18" charset="0"/>
              </a:rPr>
              <a:t>本機の映像をスマートフォン</a:t>
            </a:r>
            <a:r>
              <a:rPr lang="ja-JP" altLang="ja-JP" sz="1200" kern="100" baseline="30000" dirty="0">
                <a:effectLst/>
                <a:latin typeface="+mn-ea"/>
                <a:cs typeface="Times New Roman" panose="02020603050405020304" pitchFamily="18" charset="0"/>
              </a:rPr>
              <a:t>※</a:t>
            </a:r>
            <a:r>
              <a:rPr lang="en-US" altLang="ja-JP" sz="1200" kern="100" baseline="30000" dirty="0">
                <a:latin typeface="+mn-ea"/>
                <a:cs typeface="Times New Roman" panose="02020603050405020304" pitchFamily="18" charset="0"/>
              </a:rPr>
              <a:t>1</a:t>
            </a:r>
            <a:r>
              <a:rPr lang="ja-JP" altLang="ja-JP" sz="1200" kern="100" dirty="0">
                <a:effectLst/>
                <a:latin typeface="+mn-ea"/>
                <a:cs typeface="Times New Roman" panose="02020603050405020304" pitchFamily="18" charset="0"/>
              </a:rPr>
              <a:t>の相手に見せないようにすることができます。</a:t>
            </a:r>
            <a:endParaRPr lang="en-US" altLang="ja-JP" sz="1200" kern="100" dirty="0">
              <a:effectLst/>
              <a:latin typeface="+mn-ea"/>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CAF8C2C7-4FB9-40EB-B700-BAAB55F64103}"/>
              </a:ext>
            </a:extLst>
          </p:cNvPr>
          <p:cNvSpPr>
            <a:spLocks noGrp="1"/>
          </p:cNvSpPr>
          <p:nvPr>
            <p:ph type="sldNum" sz="quarter" idx="12"/>
          </p:nvPr>
        </p:nvSpPr>
        <p:spPr/>
        <p:txBody>
          <a:bodyPr/>
          <a:lstStyle/>
          <a:p>
            <a:fld id="{731F6711-717A-4BDB-8DAB-86F712E8F3ED}" type="slidenum">
              <a:rPr lang="ja-JP" altLang="en-US" smtClean="0"/>
              <a:pPr/>
              <a:t>4</a:t>
            </a:fld>
            <a:endParaRPr lang="ja-JP" altLang="en-US" dirty="0"/>
          </a:p>
        </p:txBody>
      </p:sp>
      <p:sp>
        <p:nvSpPr>
          <p:cNvPr id="24" name="テキスト ボックス 23">
            <a:extLst>
              <a:ext uri="{FF2B5EF4-FFF2-40B4-BE49-F238E27FC236}">
                <a16:creationId xmlns:a16="http://schemas.microsoft.com/office/drawing/2014/main" id="{2370A18A-BF47-466A-AD2D-E251336FC271}"/>
              </a:ext>
            </a:extLst>
          </p:cNvPr>
          <p:cNvSpPr txBox="1"/>
          <p:nvPr/>
        </p:nvSpPr>
        <p:spPr>
          <a:xfrm>
            <a:off x="863600" y="6499859"/>
            <a:ext cx="5976938" cy="1077218"/>
          </a:xfrm>
          <a:prstGeom prst="rect">
            <a:avLst/>
          </a:prstGeom>
          <a:noFill/>
        </p:spPr>
        <p:txBody>
          <a:bodyPr wrap="square" rtlCol="0">
            <a:spAutoFit/>
          </a:bodyPr>
          <a:lstStyle/>
          <a:p>
            <a:pPr marL="357188" indent="-176213"/>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1:Android</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5.0</a:t>
            </a:r>
            <a:r>
              <a:rPr lang="ja-JP" altLang="ja-JP" sz="800" kern="100" dirty="0">
                <a:solidFill>
                  <a:srgbClr val="1F1F1F"/>
                </a:solidFill>
                <a:effectLst/>
                <a:latin typeface="+mn-ea"/>
                <a:cs typeface="Times New Roman" panose="02020603050405020304" pitchFamily="18" charset="0"/>
              </a:rPr>
              <a:t>以降を搭載し、</a:t>
            </a:r>
            <a:r>
              <a:rPr lang="en-US" altLang="ja-JP" sz="800" kern="100" dirty="0" err="1">
                <a:solidFill>
                  <a:srgbClr val="1F1F1F"/>
                </a:solidFill>
                <a:effectLst/>
                <a:latin typeface="+mn-ea"/>
                <a:cs typeface="Times New Roman" panose="02020603050405020304" pitchFamily="18" charset="0"/>
              </a:rPr>
              <a:t>GooglePlay</a:t>
            </a:r>
            <a:r>
              <a:rPr lang="ja-JP" altLang="ja-JP" sz="800" kern="100" dirty="0">
                <a:solidFill>
                  <a:srgbClr val="1F1F1F"/>
                </a:solidFill>
                <a:effectLst/>
                <a:latin typeface="+mn-ea"/>
                <a:cs typeface="Times New Roman" panose="02020603050405020304" pitchFamily="18" charset="0"/>
              </a:rPr>
              <a:t>™に対応したスマートフォン／タブレット、または</a:t>
            </a:r>
            <a:r>
              <a:rPr lang="en-US" altLang="ja-JP" sz="800" kern="100" dirty="0">
                <a:solidFill>
                  <a:srgbClr val="1F1F1F"/>
                </a:solidFill>
                <a:effectLst/>
                <a:latin typeface="+mn-ea"/>
                <a:cs typeface="Times New Roman" panose="02020603050405020304" pitchFamily="18" charset="0"/>
              </a:rPr>
              <a:t>iOS10.0</a:t>
            </a:r>
            <a:r>
              <a:rPr lang="ja-JP" altLang="ja-JP" sz="800" kern="100" dirty="0">
                <a:solidFill>
                  <a:srgbClr val="1F1F1F"/>
                </a:solidFill>
                <a:effectLst/>
                <a:latin typeface="+mn-ea"/>
                <a:cs typeface="Times New Roman" panose="02020603050405020304" pitchFamily="18" charset="0"/>
              </a:rPr>
              <a:t>以降を搭載した</a:t>
            </a:r>
            <a:r>
              <a:rPr lang="en-US" altLang="ja-JP" sz="800" kern="100" dirty="0">
                <a:solidFill>
                  <a:srgbClr val="1F1F1F"/>
                </a:solidFill>
                <a:effectLst/>
                <a:latin typeface="+mn-ea"/>
                <a:cs typeface="Times New Roman" panose="02020603050405020304" pitchFamily="18" charset="0"/>
              </a:rPr>
              <a:t>iPhone</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iPhone5s</a:t>
            </a:r>
            <a:r>
              <a:rPr lang="ja-JP" altLang="ja-JP" sz="800" kern="100" dirty="0">
                <a:solidFill>
                  <a:srgbClr val="1F1F1F"/>
                </a:solidFill>
                <a:effectLst/>
                <a:latin typeface="+mn-ea"/>
                <a:cs typeface="Times New Roman" panose="02020603050405020304" pitchFamily="18" charset="0"/>
              </a:rPr>
              <a:t>以降）、</a:t>
            </a:r>
            <a:r>
              <a:rPr lang="en-US" altLang="ja-JP" sz="800" kern="100" dirty="0">
                <a:solidFill>
                  <a:srgbClr val="1F1F1F"/>
                </a:solidFill>
                <a:effectLst/>
                <a:latin typeface="+mn-ea"/>
                <a:cs typeface="Times New Roman" panose="02020603050405020304" pitchFamily="18" charset="0"/>
              </a:rPr>
              <a:t>iPad</a:t>
            </a:r>
            <a:r>
              <a:rPr lang="ja-JP" altLang="ja-JP" sz="800" kern="100" dirty="0">
                <a:solidFill>
                  <a:srgbClr val="1F1F1F"/>
                </a:solidFill>
                <a:effectLst/>
                <a:latin typeface="+mn-ea"/>
                <a:cs typeface="Times New Roman" panose="02020603050405020304" pitchFamily="18" charset="0"/>
              </a:rPr>
              <a:t>（</a:t>
            </a:r>
            <a:r>
              <a:rPr lang="en-US" altLang="ja-JP" sz="800" kern="100" dirty="0" err="1">
                <a:solidFill>
                  <a:srgbClr val="1F1F1F"/>
                </a:solidFill>
                <a:effectLst/>
                <a:latin typeface="+mn-ea"/>
                <a:cs typeface="Times New Roman" panose="02020603050405020304" pitchFamily="18" charset="0"/>
              </a:rPr>
              <a:t>iPadAir</a:t>
            </a:r>
            <a:r>
              <a:rPr lang="ja-JP" altLang="ja-JP" sz="800" kern="100" dirty="0">
                <a:solidFill>
                  <a:srgbClr val="1F1F1F"/>
                </a:solidFill>
                <a:effectLst/>
                <a:latin typeface="+mn-ea"/>
                <a:cs typeface="Times New Roman" panose="02020603050405020304" pitchFamily="18" charset="0"/>
              </a:rPr>
              <a:t>以降）に対応しています。ご利用には専用アプリケーション「ホームネットワークＷ」のインストールが必要です。</a:t>
            </a:r>
            <a:r>
              <a:rPr lang="en-US" altLang="ja-JP" sz="800" kern="100" dirty="0">
                <a:solidFill>
                  <a:srgbClr val="1F1F1F"/>
                </a:solidFill>
                <a:effectLst/>
                <a:latin typeface="+mn-ea"/>
                <a:cs typeface="Times New Roman" panose="02020603050405020304" pitchFamily="18" charset="0"/>
              </a:rPr>
              <a:t>OS</a:t>
            </a:r>
            <a:r>
              <a:rPr lang="ja-JP" altLang="ja-JP" sz="800" kern="100" dirty="0">
                <a:solidFill>
                  <a:srgbClr val="1F1F1F"/>
                </a:solidFill>
                <a:effectLst/>
                <a:latin typeface="+mn-ea"/>
                <a:cs typeface="Times New Roman" panose="02020603050405020304" pitchFamily="18" charset="0"/>
              </a:rPr>
              <a:t>のバージョンアップに伴い「ホームネットワークＷ」アプリケーションが対応できるバージョンや端末も変更になることがあります。機器の接続にはグローバル</a:t>
            </a:r>
            <a:r>
              <a:rPr lang="en-US" altLang="ja-JP" sz="800" kern="100" dirty="0">
                <a:solidFill>
                  <a:srgbClr val="1F1F1F"/>
                </a:solidFill>
                <a:effectLst/>
                <a:latin typeface="+mn-ea"/>
                <a:cs typeface="Times New Roman" panose="02020603050405020304" pitchFamily="18" charset="0"/>
              </a:rPr>
              <a:t>IP</a:t>
            </a:r>
            <a:r>
              <a:rPr lang="ja-JP" altLang="ja-JP" sz="800" kern="100" dirty="0">
                <a:solidFill>
                  <a:srgbClr val="1F1F1F"/>
                </a:solidFill>
                <a:effectLst/>
                <a:latin typeface="+mn-ea"/>
                <a:cs typeface="Times New Roman" panose="02020603050405020304" pitchFamily="18" charset="0"/>
              </a:rPr>
              <a:t>アドレス［</a:t>
            </a:r>
            <a:r>
              <a:rPr lang="en-US" altLang="ja-JP" sz="800" kern="100" dirty="0">
                <a:solidFill>
                  <a:srgbClr val="1F1F1F"/>
                </a:solidFill>
                <a:effectLst/>
                <a:latin typeface="+mn-ea"/>
                <a:cs typeface="Times New Roman" panose="02020603050405020304" pitchFamily="18" charset="0"/>
              </a:rPr>
              <a:t>IPv4</a:t>
            </a:r>
            <a:r>
              <a:rPr lang="ja-JP" altLang="ja-JP" sz="800" kern="100" dirty="0">
                <a:solidFill>
                  <a:srgbClr val="1F1F1F"/>
                </a:solidFill>
                <a:effectLst/>
                <a:latin typeface="+mn-ea"/>
                <a:cs typeface="Times New Roman" panose="02020603050405020304" pitchFamily="18" charset="0"/>
              </a:rPr>
              <a:t>］「</a:t>
            </a:r>
            <a:r>
              <a:rPr lang="en-US" altLang="ja-JP" sz="800" kern="100" dirty="0">
                <a:solidFill>
                  <a:srgbClr val="1F1F1F"/>
                </a:solidFill>
                <a:effectLst/>
                <a:latin typeface="+mn-ea"/>
                <a:cs typeface="Times New Roman" panose="02020603050405020304" pitchFamily="18" charset="0"/>
              </a:rPr>
              <a:t>IPv6</a:t>
            </a:r>
            <a:r>
              <a:rPr lang="ja-JP" altLang="ja-JP" sz="800" kern="100" dirty="0">
                <a:solidFill>
                  <a:srgbClr val="1F1F1F"/>
                </a:solidFill>
                <a:effectLst/>
                <a:latin typeface="+mn-ea"/>
                <a:cs typeface="Times New Roman" panose="02020603050405020304" pitchFamily="18" charset="0"/>
              </a:rPr>
              <a:t>を用いた</a:t>
            </a:r>
            <a:r>
              <a:rPr lang="en-US" altLang="ja-JP" sz="800" kern="100" dirty="0">
                <a:solidFill>
                  <a:srgbClr val="1F1F1F"/>
                </a:solidFill>
                <a:effectLst/>
                <a:latin typeface="+mn-ea"/>
                <a:cs typeface="Times New Roman" panose="02020603050405020304" pitchFamily="18" charset="0"/>
              </a:rPr>
              <a:t>IPv4</a:t>
            </a:r>
            <a:r>
              <a:rPr lang="ja-JP" altLang="ja-JP" sz="800" kern="100" dirty="0">
                <a:solidFill>
                  <a:srgbClr val="1F1F1F"/>
                </a:solidFill>
                <a:effectLst/>
                <a:latin typeface="+mn-ea"/>
                <a:cs typeface="Times New Roman" panose="02020603050405020304" pitchFamily="18" charset="0"/>
              </a:rPr>
              <a:t>」が付与されるインターネット接続環境と、</a:t>
            </a:r>
            <a:r>
              <a:rPr lang="en-US" altLang="ja-JP" sz="800" kern="100" dirty="0">
                <a:solidFill>
                  <a:srgbClr val="1F1F1F"/>
                </a:solidFill>
                <a:effectLst/>
                <a:latin typeface="+mn-ea"/>
                <a:cs typeface="Times New Roman" panose="02020603050405020304" pitchFamily="18" charset="0"/>
              </a:rPr>
              <a:t>UPnP</a:t>
            </a:r>
            <a:r>
              <a:rPr lang="ja-JP" altLang="ja-JP" sz="800" kern="100" dirty="0">
                <a:solidFill>
                  <a:srgbClr val="1F1F1F"/>
                </a:solidFill>
                <a:effectLst/>
                <a:latin typeface="+mn-ea"/>
                <a:cs typeface="Times New Roman" panose="02020603050405020304" pitchFamily="18" charset="0"/>
              </a:rPr>
              <a:t>機能、「</a:t>
            </a:r>
            <a:r>
              <a:rPr lang="en-US" altLang="ja-JP" sz="800" kern="100" dirty="0">
                <a:solidFill>
                  <a:srgbClr val="1F1F1F"/>
                </a:solidFill>
                <a:effectLst/>
                <a:latin typeface="+mn-ea"/>
                <a:cs typeface="Times New Roman" panose="02020603050405020304" pitchFamily="18" charset="0"/>
              </a:rPr>
              <a:t>2.4 GHz</a:t>
            </a:r>
            <a:r>
              <a:rPr lang="ja-JP" altLang="ja-JP" sz="800" kern="100" dirty="0">
                <a:solidFill>
                  <a:srgbClr val="1F1F1F"/>
                </a:solidFill>
                <a:effectLst/>
                <a:latin typeface="+mn-ea"/>
                <a:cs typeface="Times New Roman" panose="02020603050405020304" pitchFamily="18" charset="0"/>
              </a:rPr>
              <a:t>」の周波数帯域に対応した無線ルーターが必要です。</a:t>
            </a:r>
            <a:endParaRPr lang="ja-JP" altLang="en-US" sz="800" kern="100" dirty="0">
              <a:solidFill>
                <a:srgbClr val="1F1F1F"/>
              </a:solidFill>
              <a:effectLst/>
              <a:latin typeface="+mn-ea"/>
              <a:cs typeface="Times New Roman" panose="02020603050405020304" pitchFamily="18" charset="0"/>
            </a:endParaRPr>
          </a:p>
          <a:p>
            <a:pPr marL="357188" indent="-176213"/>
            <a:r>
              <a:rPr lang="en-US" altLang="ja-JP" sz="800" b="0" i="0" dirty="0">
                <a:solidFill>
                  <a:srgbClr val="222222"/>
                </a:solidFill>
                <a:effectLst/>
                <a:latin typeface="+mn-ea"/>
              </a:rPr>
              <a:t>※2</a:t>
            </a:r>
            <a:r>
              <a:rPr lang="ja-JP" altLang="en-US" sz="800" b="0" i="0" dirty="0">
                <a:solidFill>
                  <a:srgbClr val="222222"/>
                </a:solidFill>
                <a:effectLst/>
                <a:latin typeface="+mn-ea"/>
              </a:rPr>
              <a:t>：送受切り替えが自動に行われる半二重通話です。双方向通話が可能ですが、同時に話すと音が途切れます。</a:t>
            </a:r>
          </a:p>
          <a:p>
            <a:pPr marL="357188" indent="-176213"/>
            <a:r>
              <a:rPr lang="en-US" altLang="ja-JP" sz="800" b="0" i="0" dirty="0">
                <a:solidFill>
                  <a:srgbClr val="222222"/>
                </a:solidFill>
                <a:effectLst/>
                <a:latin typeface="+mn-ea"/>
              </a:rPr>
              <a:t>※3</a:t>
            </a:r>
            <a:r>
              <a:rPr lang="ja-JP" altLang="en-US" sz="800" b="0" i="0" dirty="0">
                <a:solidFill>
                  <a:srgbClr val="222222"/>
                </a:solidFill>
                <a:effectLst/>
                <a:latin typeface="+mn-ea"/>
              </a:rPr>
              <a:t>：周囲が暗いときは本機に内蔵の赤外線</a:t>
            </a:r>
            <a:r>
              <a:rPr lang="en-US" altLang="ja-JP" sz="800" b="0" i="0" dirty="0">
                <a:solidFill>
                  <a:srgbClr val="222222"/>
                </a:solidFill>
                <a:effectLst/>
                <a:latin typeface="+mn-ea"/>
              </a:rPr>
              <a:t>LED</a:t>
            </a:r>
            <a:r>
              <a:rPr lang="ja-JP" altLang="en-US" sz="800" b="0" i="0" dirty="0">
                <a:solidFill>
                  <a:srgbClr val="222222"/>
                </a:solidFill>
                <a:effectLst/>
                <a:latin typeface="+mn-ea"/>
              </a:rPr>
              <a:t>が点灯して、映像を白黒で表示します。</a:t>
            </a:r>
            <a:endParaRPr lang="ja-JP" altLang="ja-JP" sz="800" kern="100" dirty="0">
              <a:effectLst/>
              <a:latin typeface="+mn-ea"/>
              <a:cs typeface="Times New Roman" panose="02020603050405020304" pitchFamily="18" charset="0"/>
            </a:endParaRPr>
          </a:p>
        </p:txBody>
      </p:sp>
      <p:grpSp>
        <p:nvGrpSpPr>
          <p:cNvPr id="18" name="グループ化 17">
            <a:extLst>
              <a:ext uri="{FF2B5EF4-FFF2-40B4-BE49-F238E27FC236}">
                <a16:creationId xmlns:a16="http://schemas.microsoft.com/office/drawing/2014/main" id="{103BE312-E6E0-466C-B277-F35F5D477732}"/>
              </a:ext>
            </a:extLst>
          </p:cNvPr>
          <p:cNvGrpSpPr/>
          <p:nvPr/>
        </p:nvGrpSpPr>
        <p:grpSpPr>
          <a:xfrm>
            <a:off x="2973655" y="2713767"/>
            <a:ext cx="1841589" cy="1622779"/>
            <a:chOff x="4483731" y="4459110"/>
            <a:chExt cx="1841589" cy="1622779"/>
          </a:xfrm>
        </p:grpSpPr>
        <p:pic>
          <p:nvPicPr>
            <p:cNvPr id="4" name="図 3" descr="アイコン&#10;&#10;自動的に生成された説明">
              <a:extLst>
                <a:ext uri="{FF2B5EF4-FFF2-40B4-BE49-F238E27FC236}">
                  <a16:creationId xmlns:a16="http://schemas.microsoft.com/office/drawing/2014/main" id="{A32059EF-BA71-4A6C-A02F-AC194BF243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83731" y="4459110"/>
              <a:ext cx="1049559" cy="1622779"/>
            </a:xfrm>
            <a:prstGeom prst="rect">
              <a:avLst/>
            </a:prstGeom>
          </p:spPr>
        </p:pic>
        <p:pic>
          <p:nvPicPr>
            <p:cNvPr id="6" name="図 5">
              <a:extLst>
                <a:ext uri="{FF2B5EF4-FFF2-40B4-BE49-F238E27FC236}">
                  <a16:creationId xmlns:a16="http://schemas.microsoft.com/office/drawing/2014/main" id="{3A6E9B6F-4AA1-49A4-97C4-5D3D2AC50D00}"/>
                </a:ext>
              </a:extLst>
            </p:cNvPr>
            <p:cNvPicPr>
              <a:picLocks noChangeAspect="1"/>
            </p:cNvPicPr>
            <p:nvPr/>
          </p:nvPicPr>
          <p:blipFill rotWithShape="1">
            <a:blip r:embed="rId3"/>
            <a:srcRect l="16544" t="13308" r="16708" b="28103"/>
            <a:stretch/>
          </p:blipFill>
          <p:spPr>
            <a:xfrm>
              <a:off x="5272087" y="5638376"/>
              <a:ext cx="123825" cy="121073"/>
            </a:xfrm>
            <a:prstGeom prst="rect">
              <a:avLst/>
            </a:prstGeom>
          </p:spPr>
        </p:pic>
        <p:pic>
          <p:nvPicPr>
            <p:cNvPr id="9" name="図 8">
              <a:extLst>
                <a:ext uri="{FF2B5EF4-FFF2-40B4-BE49-F238E27FC236}">
                  <a16:creationId xmlns:a16="http://schemas.microsoft.com/office/drawing/2014/main" id="{22B099E7-9CB0-4936-96AF-87E95A1A3348}"/>
                </a:ext>
              </a:extLst>
            </p:cNvPr>
            <p:cNvPicPr>
              <a:picLocks noChangeAspect="1"/>
            </p:cNvPicPr>
            <p:nvPr/>
          </p:nvPicPr>
          <p:blipFill rotWithShape="1">
            <a:blip r:embed="rId4"/>
            <a:srcRect l="16873" t="13721" r="15390" b="25716"/>
            <a:stretch/>
          </p:blipFill>
          <p:spPr>
            <a:xfrm>
              <a:off x="5298827" y="5241923"/>
              <a:ext cx="125660" cy="126577"/>
            </a:xfrm>
            <a:prstGeom prst="rect">
              <a:avLst/>
            </a:prstGeom>
          </p:spPr>
        </p:pic>
        <p:pic>
          <p:nvPicPr>
            <p:cNvPr id="15" name="図 14">
              <a:extLst>
                <a:ext uri="{FF2B5EF4-FFF2-40B4-BE49-F238E27FC236}">
                  <a16:creationId xmlns:a16="http://schemas.microsoft.com/office/drawing/2014/main" id="{F06F13AA-C40A-400D-B9F2-E968C3ADD6ED}"/>
                </a:ext>
              </a:extLst>
            </p:cNvPr>
            <p:cNvPicPr>
              <a:picLocks noChangeAspect="1"/>
            </p:cNvPicPr>
            <p:nvPr/>
          </p:nvPicPr>
          <p:blipFill rotWithShape="1">
            <a:blip r:embed="rId3"/>
            <a:srcRect l="16544" t="13308" r="16708" b="28103"/>
            <a:stretch/>
          </p:blipFill>
          <p:spPr>
            <a:xfrm>
              <a:off x="5724525" y="5238749"/>
              <a:ext cx="123825" cy="121073"/>
            </a:xfrm>
            <a:prstGeom prst="rect">
              <a:avLst/>
            </a:prstGeom>
          </p:spPr>
        </p:pic>
        <p:pic>
          <p:nvPicPr>
            <p:cNvPr id="17" name="図 16">
              <a:extLst>
                <a:ext uri="{FF2B5EF4-FFF2-40B4-BE49-F238E27FC236}">
                  <a16:creationId xmlns:a16="http://schemas.microsoft.com/office/drawing/2014/main" id="{A49F1FA4-F8E3-4838-8DF3-4CE54F4B8C03}"/>
                </a:ext>
              </a:extLst>
            </p:cNvPr>
            <p:cNvPicPr>
              <a:picLocks noChangeAspect="1"/>
            </p:cNvPicPr>
            <p:nvPr/>
          </p:nvPicPr>
          <p:blipFill rotWithShape="1">
            <a:blip r:embed="rId4"/>
            <a:srcRect l="16873" t="13721" r="15390" b="25716"/>
            <a:stretch/>
          </p:blipFill>
          <p:spPr>
            <a:xfrm>
              <a:off x="5724525" y="4994271"/>
              <a:ext cx="125660" cy="126577"/>
            </a:xfrm>
            <a:prstGeom prst="rect">
              <a:avLst/>
            </a:prstGeom>
          </p:spPr>
        </p:pic>
        <p:sp>
          <p:nvSpPr>
            <p:cNvPr id="10" name="テキスト ボックス 9">
              <a:extLst>
                <a:ext uri="{FF2B5EF4-FFF2-40B4-BE49-F238E27FC236}">
                  <a16:creationId xmlns:a16="http://schemas.microsoft.com/office/drawing/2014/main" id="{A9F1949D-FDC3-487E-AAF8-62F1DDE91FAF}"/>
                </a:ext>
              </a:extLst>
            </p:cNvPr>
            <p:cNvSpPr txBox="1"/>
            <p:nvPr/>
          </p:nvSpPr>
          <p:spPr>
            <a:xfrm>
              <a:off x="5791199" y="4964111"/>
              <a:ext cx="534121" cy="461665"/>
            </a:xfrm>
            <a:prstGeom prst="rect">
              <a:avLst/>
            </a:prstGeom>
            <a:noFill/>
          </p:spPr>
          <p:txBody>
            <a:bodyPr wrap="none" rtlCol="0">
              <a:spAutoFit/>
            </a:bodyPr>
            <a:lstStyle/>
            <a:p>
              <a:pPr algn="l"/>
              <a:r>
                <a:rPr kumimoji="1" lang="en-US" altLang="ja-JP" sz="800" b="1" dirty="0">
                  <a:latin typeface="+mn-ea"/>
                </a:rPr>
                <a:t>31mm</a:t>
              </a:r>
            </a:p>
            <a:p>
              <a:pPr algn="l"/>
              <a:endParaRPr lang="en-US" altLang="ja-JP" sz="800" b="1" dirty="0">
                <a:latin typeface="+mn-ea"/>
              </a:endParaRPr>
            </a:p>
            <a:p>
              <a:pPr algn="l"/>
              <a:r>
                <a:rPr lang="ja-JP" altLang="en-US" sz="800" b="1" dirty="0">
                  <a:latin typeface="+mn-ea"/>
                </a:rPr>
                <a:t>ねじ</a:t>
              </a:r>
              <a:endParaRPr kumimoji="1" lang="ja-JP" altLang="en-US" sz="800" b="1" dirty="0">
                <a:latin typeface="+mn-ea"/>
              </a:endParaRPr>
            </a:p>
          </p:txBody>
        </p:sp>
      </p:grpSp>
    </p:spTree>
    <p:extLst>
      <p:ext uri="{BB962C8B-B14F-4D97-AF65-F5344CB8AC3E}">
        <p14:creationId xmlns:p14="http://schemas.microsoft.com/office/powerpoint/2010/main" val="303621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B3B34577-F9B3-4B7D-8FC1-C9F07EF83CD8}"/>
              </a:ext>
            </a:extLst>
          </p:cNvPr>
          <p:cNvSpPr txBox="1"/>
          <p:nvPr/>
        </p:nvSpPr>
        <p:spPr>
          <a:xfrm>
            <a:off x="582279" y="9616440"/>
            <a:ext cx="1454244" cy="261610"/>
          </a:xfrm>
          <a:prstGeom prst="rect">
            <a:avLst/>
          </a:prstGeom>
          <a:noFill/>
        </p:spPr>
        <p:txBody>
          <a:bodyPr wrap="none" rtlCol="0">
            <a:spAutoFit/>
          </a:bodyPr>
          <a:lstStyle/>
          <a:p>
            <a:pPr algn="ctr"/>
            <a:r>
              <a:rPr kumimoji="1" lang="ja-JP" altLang="en-US" sz="1100" dirty="0"/>
              <a:t>設定の流れについて</a:t>
            </a:r>
          </a:p>
        </p:txBody>
      </p:sp>
      <p:sp>
        <p:nvSpPr>
          <p:cNvPr id="13" name="正方形/長方形 12">
            <a:extLst>
              <a:ext uri="{FF2B5EF4-FFF2-40B4-BE49-F238E27FC236}">
                <a16:creationId xmlns:a16="http://schemas.microsoft.com/office/drawing/2014/main" id="{441EAFFA-056C-48A4-A524-6B8B2956E3D8}"/>
              </a:ext>
            </a:extLst>
          </p:cNvPr>
          <p:cNvSpPr/>
          <p:nvPr/>
        </p:nvSpPr>
        <p:spPr>
          <a:xfrm>
            <a:off x="719138" y="738188"/>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600" b="1" dirty="0"/>
              <a:t>設定の</a:t>
            </a:r>
            <a:r>
              <a:rPr kumimoji="1" lang="ja-JP" altLang="en-US" sz="1600" b="1" dirty="0"/>
              <a:t>流れについて</a:t>
            </a:r>
          </a:p>
        </p:txBody>
      </p:sp>
      <p:sp>
        <p:nvSpPr>
          <p:cNvPr id="5" name="正方形/長方形 4"/>
          <p:cNvSpPr/>
          <p:nvPr/>
        </p:nvSpPr>
        <p:spPr>
          <a:xfrm>
            <a:off x="863600" y="1018970"/>
            <a:ext cx="6131559" cy="6390596"/>
          </a:xfrm>
          <a:prstGeom prst="rect">
            <a:avLst/>
          </a:prstGeom>
        </p:spPr>
        <p:txBody>
          <a:bodyPr wrap="square">
            <a:spAutoFit/>
          </a:bodyPr>
          <a:lstStyle/>
          <a:p>
            <a:pPr marL="182563" indent="-1588">
              <a:lnSpc>
                <a:spcPct val="130000"/>
              </a:lnSpc>
            </a:pPr>
            <a:r>
              <a:rPr lang="ja-JP" altLang="en-US" sz="1100" b="1" dirty="0">
                <a:latin typeface="Arial-BoldMT"/>
              </a:rPr>
              <a:t>★</a:t>
            </a:r>
            <a:r>
              <a:rPr lang="ja-JP" altLang="en-US" sz="1100" b="1" dirty="0">
                <a:latin typeface="ShinGoPro-Bold"/>
              </a:rPr>
              <a:t>スマートフォン</a:t>
            </a:r>
            <a:r>
              <a:rPr lang="en-US" altLang="ja-JP" sz="1100" b="1" baseline="30000" dirty="0">
                <a:latin typeface="ShinGoPro-Bold"/>
              </a:rPr>
              <a:t>※</a:t>
            </a:r>
            <a:r>
              <a:rPr lang="ja-JP" altLang="en-US" sz="1100" b="1" baseline="30000" dirty="0">
                <a:latin typeface="ShinGoPro-Bold"/>
              </a:rPr>
              <a:t>１</a:t>
            </a:r>
            <a:r>
              <a:rPr lang="ja-JP" altLang="en-US" sz="1100" b="1" dirty="0">
                <a:latin typeface="ShinGoPro-Bold"/>
              </a:rPr>
              <a:t>からカメラにアクセスするには、次の設定が必要です。</a:t>
            </a:r>
          </a:p>
          <a:p>
            <a:pPr marL="358775">
              <a:lnSpc>
                <a:spcPct val="130000"/>
              </a:lnSpc>
            </a:pPr>
            <a:r>
              <a:rPr lang="ja-JP" altLang="en-US" sz="1100" b="1" dirty="0">
                <a:latin typeface="Arial-BoldMT"/>
              </a:rPr>
              <a:t>詳しくは、付属の「設定ガイド」「かんたん接続ガイド」をご確認ください。</a:t>
            </a:r>
            <a:endParaRPr lang="en-US" altLang="ja-JP" sz="1100" b="1" dirty="0">
              <a:latin typeface="Arial-BoldMT"/>
            </a:endParaRPr>
          </a:p>
          <a:p>
            <a:pPr marL="358775">
              <a:lnSpc>
                <a:spcPct val="130000"/>
              </a:lnSpc>
            </a:pPr>
            <a:endParaRPr lang="en-US" altLang="ja-JP" sz="1400" b="1" dirty="0">
              <a:latin typeface="Arial-BoldMT"/>
            </a:endParaRPr>
          </a:p>
          <a:p>
            <a:pPr marL="85725" indent="-85725">
              <a:lnSpc>
                <a:spcPct val="130000"/>
              </a:lnSpc>
            </a:pPr>
            <a:r>
              <a:rPr lang="ja-JP" altLang="en-US" sz="1400" b="1" u="sng" dirty="0" smtClean="0">
                <a:latin typeface="+mn-ea"/>
              </a:rPr>
              <a:t>１</a:t>
            </a:r>
            <a:r>
              <a:rPr lang="ja-JP" altLang="en-US" sz="1400" b="1" u="sng" dirty="0">
                <a:latin typeface="+mn-ea"/>
              </a:rPr>
              <a:t>．</a:t>
            </a:r>
            <a:r>
              <a:rPr lang="ja-JP" altLang="en-US" sz="1400" b="1" u="sng" dirty="0" smtClean="0">
                <a:latin typeface="+mn-ea"/>
              </a:rPr>
              <a:t>「</a:t>
            </a:r>
            <a:r>
              <a:rPr lang="ja-JP" altLang="en-US" sz="1400" b="1" u="sng" dirty="0">
                <a:latin typeface="+mn-ea"/>
              </a:rPr>
              <a:t>ホームネットワーク</a:t>
            </a:r>
            <a:r>
              <a:rPr lang="en-US" altLang="ja-JP" sz="1400" b="1" u="sng" dirty="0">
                <a:latin typeface="+mn-ea"/>
              </a:rPr>
              <a:t>W</a:t>
            </a:r>
            <a:r>
              <a:rPr lang="ja-JP" altLang="en-US" sz="1400" b="1" u="sng" dirty="0">
                <a:latin typeface="+mn-ea"/>
              </a:rPr>
              <a:t>」アプリケーションのインストール</a:t>
            </a:r>
            <a:endParaRPr lang="en-US" altLang="ja-JP" sz="1400" b="1" u="sng" dirty="0">
              <a:latin typeface="+mn-ea"/>
            </a:endParaRPr>
          </a:p>
          <a:p>
            <a:pPr marL="180975">
              <a:lnSpc>
                <a:spcPct val="130000"/>
              </a:lnSpc>
            </a:pPr>
            <a:r>
              <a:rPr lang="ja-JP" altLang="en-US" sz="1100" dirty="0"/>
              <a:t>カメラとスマートフォン</a:t>
            </a:r>
            <a:r>
              <a:rPr lang="en-US" altLang="ja-JP" sz="1100" baseline="30000" dirty="0"/>
              <a:t>※</a:t>
            </a:r>
            <a:r>
              <a:rPr lang="ja-JP" altLang="en-US" sz="1100" baseline="30000" dirty="0"/>
              <a:t>１</a:t>
            </a:r>
            <a:r>
              <a:rPr lang="ja-JP" altLang="en-US" sz="1100" dirty="0"/>
              <a:t>の接続は、スマートフォン</a:t>
            </a:r>
            <a:r>
              <a:rPr lang="en-US" altLang="ja-JP" sz="1100" baseline="30000" dirty="0"/>
              <a:t>※</a:t>
            </a:r>
            <a:r>
              <a:rPr lang="ja-JP" altLang="en-US" sz="1100" baseline="30000" dirty="0"/>
              <a:t>１</a:t>
            </a:r>
            <a:r>
              <a:rPr lang="ja-JP" altLang="en-US" sz="1100" dirty="0"/>
              <a:t>に専用アプリ「ホームネットワーク</a:t>
            </a:r>
            <a:r>
              <a:rPr lang="en-US" altLang="ja-JP" sz="1100" dirty="0"/>
              <a:t>W</a:t>
            </a:r>
            <a:r>
              <a:rPr lang="ja-JP" altLang="en-US" sz="1100" dirty="0"/>
              <a:t>」をインストール後、アプリを使用してカメラを無線</a:t>
            </a:r>
            <a:r>
              <a:rPr lang="en-US" altLang="ja-JP" sz="1100" dirty="0"/>
              <a:t>LAN</a:t>
            </a:r>
            <a:r>
              <a:rPr lang="en-US" altLang="ja-JP" sz="1100" baseline="30000" dirty="0"/>
              <a:t>※</a:t>
            </a:r>
            <a:r>
              <a:rPr lang="ja-JP" altLang="en-US" sz="1100" baseline="30000" dirty="0"/>
              <a:t>２</a:t>
            </a:r>
            <a:r>
              <a:rPr lang="ja-JP" altLang="en-US" sz="1100" dirty="0"/>
              <a:t>に接続して行います。</a:t>
            </a:r>
            <a:endParaRPr lang="en-US" altLang="ja-JP" sz="1100" dirty="0"/>
          </a:p>
          <a:p>
            <a:pPr marL="180975">
              <a:lnSpc>
                <a:spcPct val="130000"/>
              </a:lnSpc>
            </a:pPr>
            <a:endParaRPr lang="en-US" altLang="ja-JP" sz="1100" dirty="0">
              <a:latin typeface="+mj-ea"/>
              <a:ea typeface="+mj-ea"/>
            </a:endParaRPr>
          </a:p>
          <a:p>
            <a:pPr marL="180975">
              <a:lnSpc>
                <a:spcPct val="130000"/>
              </a:lnSpc>
            </a:pPr>
            <a:r>
              <a:rPr lang="ja-JP" altLang="en-US" sz="1100" dirty="0">
                <a:latin typeface="+mj-ea"/>
                <a:ea typeface="+mj-ea"/>
              </a:rPr>
              <a:t>「ホームネットワーク</a:t>
            </a:r>
            <a:r>
              <a:rPr lang="en-US" altLang="ja-JP" sz="1100" dirty="0">
                <a:latin typeface="+mj-ea"/>
                <a:ea typeface="+mj-ea"/>
              </a:rPr>
              <a:t>W</a:t>
            </a:r>
            <a:r>
              <a:rPr lang="ja-JP" altLang="en-US" sz="1100" dirty="0">
                <a:latin typeface="+mj-ea"/>
                <a:ea typeface="+mj-ea"/>
              </a:rPr>
              <a:t>」アプリケーションは、下記のサポートサイトにあるリンクから</a:t>
            </a:r>
            <a:endParaRPr lang="en-US" altLang="ja-JP" sz="1100" dirty="0">
              <a:latin typeface="+mj-ea"/>
              <a:ea typeface="+mj-ea"/>
            </a:endParaRPr>
          </a:p>
          <a:p>
            <a:pPr marL="180975">
              <a:lnSpc>
                <a:spcPct val="130000"/>
              </a:lnSpc>
            </a:pPr>
            <a:r>
              <a:rPr lang="ja-JP" altLang="en-US" sz="1100" dirty="0">
                <a:latin typeface="+mj-ea"/>
                <a:ea typeface="+mj-ea"/>
              </a:rPr>
              <a:t>インストールできます。</a:t>
            </a:r>
            <a:endParaRPr lang="en-US" altLang="ja-JP" sz="1100" dirty="0">
              <a:latin typeface="+mj-ea"/>
              <a:ea typeface="+mj-ea"/>
            </a:endParaRPr>
          </a:p>
          <a:p>
            <a:pPr marL="182563" indent="84138">
              <a:lnSpc>
                <a:spcPct val="130000"/>
              </a:lnSpc>
            </a:pPr>
            <a:r>
              <a:rPr lang="en-US" altLang="ja-JP" sz="1100" dirty="0">
                <a:latin typeface="+mj-ea"/>
                <a:ea typeface="+mj-ea"/>
              </a:rPr>
              <a:t>https://www.panasonic.com/jp/support/consumer/com/hns/hnsw/smp/</a:t>
            </a:r>
          </a:p>
          <a:p>
            <a:pPr marL="180975">
              <a:lnSpc>
                <a:spcPct val="130000"/>
              </a:lnSpc>
            </a:pPr>
            <a:endParaRPr lang="en-US" altLang="ja-JP" sz="1100" dirty="0">
              <a:latin typeface="+mj-ea"/>
              <a:ea typeface="+mj-ea"/>
            </a:endParaRPr>
          </a:p>
          <a:p>
            <a:pPr marL="180975">
              <a:lnSpc>
                <a:spcPct val="130000"/>
              </a:lnSpc>
            </a:pPr>
            <a:r>
              <a:rPr lang="ja-JP" altLang="en-US" sz="1100" dirty="0">
                <a:latin typeface="+mj-ea"/>
                <a:ea typeface="+mj-ea"/>
              </a:rPr>
              <a:t>「ホームネットワーク</a:t>
            </a:r>
            <a:r>
              <a:rPr lang="en-US" altLang="ja-JP" sz="1100" dirty="0">
                <a:latin typeface="+mj-ea"/>
                <a:ea typeface="+mj-ea"/>
              </a:rPr>
              <a:t>W</a:t>
            </a:r>
            <a:r>
              <a:rPr lang="ja-JP" altLang="en-US" sz="1100" dirty="0">
                <a:latin typeface="+mj-ea"/>
                <a:ea typeface="+mj-ea"/>
              </a:rPr>
              <a:t>」アプリケーションの取扱説明書</a:t>
            </a:r>
            <a:r>
              <a:rPr lang="en-US" altLang="ja-JP" sz="1100" dirty="0">
                <a:latin typeface="+mj-ea"/>
                <a:ea typeface="+mj-ea"/>
              </a:rPr>
              <a:t>URL</a:t>
            </a:r>
          </a:p>
          <a:p>
            <a:r>
              <a:rPr lang="ja-JP" altLang="en-US" sz="1100" dirty="0"/>
              <a:t>　　</a:t>
            </a:r>
            <a:r>
              <a:rPr lang="en-US" altLang="ja-JP" sz="1100" dirty="0"/>
              <a:t>https://www.panasonic.com/jp/support/consumer/com/hns/hnswb/smp/manual/</a:t>
            </a:r>
          </a:p>
          <a:p>
            <a:pPr marL="180975">
              <a:lnSpc>
                <a:spcPct val="130000"/>
              </a:lnSpc>
            </a:pPr>
            <a:endParaRPr lang="en-US" altLang="ja-JP" sz="1100" dirty="0">
              <a:latin typeface="+mj-ea"/>
              <a:ea typeface="+mj-ea"/>
            </a:endParaRPr>
          </a:p>
          <a:p>
            <a:pPr>
              <a:lnSpc>
                <a:spcPct val="130000"/>
              </a:lnSpc>
            </a:pPr>
            <a:r>
              <a:rPr lang="ja-JP" altLang="en-US" sz="1400" b="1" u="sng" dirty="0" smtClean="0">
                <a:latin typeface="+mj-ea"/>
                <a:ea typeface="+mj-ea"/>
              </a:rPr>
              <a:t>２</a:t>
            </a:r>
            <a:r>
              <a:rPr lang="ja-JP" altLang="en-US" sz="1400" b="1" u="sng" dirty="0">
                <a:latin typeface="+mj-ea"/>
                <a:ea typeface="+mj-ea"/>
              </a:rPr>
              <a:t>．</a:t>
            </a:r>
            <a:r>
              <a:rPr lang="en-US" altLang="ja-JP" sz="1400" b="1" u="sng" dirty="0" smtClean="0">
                <a:latin typeface="+mj-ea"/>
                <a:ea typeface="+mj-ea"/>
              </a:rPr>
              <a:t>AC</a:t>
            </a:r>
            <a:r>
              <a:rPr lang="ja-JP" altLang="en-US" sz="1400" b="1" u="sng" dirty="0">
                <a:latin typeface="+mj-ea"/>
                <a:ea typeface="+mj-ea"/>
              </a:rPr>
              <a:t>アダプターの接続</a:t>
            </a:r>
            <a:endParaRPr lang="en-US" altLang="ja-JP" sz="1400" b="1" u="sng" dirty="0">
              <a:latin typeface="+mj-ea"/>
              <a:ea typeface="+mj-ea"/>
            </a:endParaRPr>
          </a:p>
          <a:p>
            <a:pPr>
              <a:lnSpc>
                <a:spcPct val="130000"/>
              </a:lnSpc>
            </a:pPr>
            <a:endParaRPr lang="ja-JP" altLang="en-US" sz="1100" dirty="0">
              <a:latin typeface="+mj-ea"/>
              <a:ea typeface="+mj-ea"/>
            </a:endParaRPr>
          </a:p>
          <a:p>
            <a:pPr>
              <a:lnSpc>
                <a:spcPct val="130000"/>
              </a:lnSpc>
            </a:pPr>
            <a:r>
              <a:rPr lang="ja-JP" altLang="en-US" sz="1400" b="1" u="sng" dirty="0" smtClean="0">
                <a:latin typeface="+mj-ea"/>
                <a:ea typeface="+mj-ea"/>
              </a:rPr>
              <a:t>３</a:t>
            </a:r>
            <a:r>
              <a:rPr lang="ja-JP" altLang="en-US" sz="1400" b="1" u="sng" dirty="0">
                <a:latin typeface="+mj-ea"/>
                <a:ea typeface="+mj-ea"/>
              </a:rPr>
              <a:t>．</a:t>
            </a:r>
            <a:r>
              <a:rPr lang="ja-JP" altLang="en-US" sz="1400" b="1" u="sng" dirty="0" smtClean="0">
                <a:latin typeface="+mj-ea"/>
                <a:ea typeface="+mj-ea"/>
              </a:rPr>
              <a:t>初期</a:t>
            </a:r>
            <a:r>
              <a:rPr lang="ja-JP" altLang="en-US" sz="1400" b="1" u="sng" dirty="0">
                <a:latin typeface="+mj-ea"/>
                <a:ea typeface="+mj-ea"/>
              </a:rPr>
              <a:t>設定</a:t>
            </a:r>
            <a:r>
              <a:rPr lang="ja-JP" altLang="en-US" sz="1100" dirty="0">
                <a:latin typeface="+mj-ea"/>
                <a:ea typeface="+mj-ea"/>
              </a:rPr>
              <a:t>（設定手順については、付属の「かんたん接続ガイド」をご確認ください）</a:t>
            </a:r>
            <a:endParaRPr lang="en-US" altLang="ja-JP" sz="1100" dirty="0">
              <a:latin typeface="+mj-ea"/>
              <a:ea typeface="+mj-ea"/>
            </a:endParaRPr>
          </a:p>
          <a:p>
            <a:pPr marL="180975">
              <a:lnSpc>
                <a:spcPct val="130000"/>
              </a:lnSpc>
            </a:pPr>
            <a:r>
              <a:rPr lang="ja-JP" altLang="en-US" sz="1100" dirty="0">
                <a:latin typeface="+mj-ea"/>
                <a:ea typeface="+mj-ea"/>
              </a:rPr>
              <a:t>本機を無線</a:t>
            </a:r>
            <a:r>
              <a:rPr lang="en-US" altLang="ja-JP" sz="1100" dirty="0">
                <a:latin typeface="+mj-ea"/>
                <a:ea typeface="+mj-ea"/>
              </a:rPr>
              <a:t>LAN</a:t>
            </a:r>
            <a:r>
              <a:rPr lang="en-US" altLang="ja-JP" sz="1100" baseline="30000" dirty="0">
                <a:latin typeface="+mj-ea"/>
                <a:ea typeface="+mj-ea"/>
              </a:rPr>
              <a:t>※</a:t>
            </a:r>
            <a:r>
              <a:rPr lang="ja-JP" altLang="en-US" sz="1100" baseline="30000" dirty="0">
                <a:latin typeface="+mj-ea"/>
                <a:ea typeface="+mj-ea"/>
              </a:rPr>
              <a:t>２</a:t>
            </a:r>
            <a:r>
              <a:rPr lang="ja-JP" altLang="en-US" sz="1100" dirty="0">
                <a:latin typeface="+mj-ea"/>
                <a:ea typeface="+mj-ea"/>
              </a:rPr>
              <a:t>に接続し、「ホームネットワーク</a:t>
            </a:r>
            <a:r>
              <a:rPr lang="en-US" altLang="ja-JP" sz="1100" dirty="0">
                <a:latin typeface="+mj-ea"/>
                <a:ea typeface="+mj-ea"/>
              </a:rPr>
              <a:t>W</a:t>
            </a:r>
            <a:r>
              <a:rPr lang="ja-JP" altLang="en-US" sz="1100" dirty="0">
                <a:latin typeface="+mj-ea"/>
                <a:ea typeface="+mj-ea"/>
              </a:rPr>
              <a:t>」アプリケーションで設定する。</a:t>
            </a:r>
            <a:endParaRPr lang="en-US" altLang="ja-JP" sz="1100" dirty="0">
              <a:latin typeface="+mj-ea"/>
              <a:ea typeface="+mj-ea"/>
            </a:endParaRPr>
          </a:p>
          <a:p>
            <a:pPr marL="182563">
              <a:lnSpc>
                <a:spcPct val="130000"/>
              </a:lnSpc>
            </a:pPr>
            <a:r>
              <a:rPr lang="ja-JP" altLang="en-US" sz="1100" dirty="0">
                <a:latin typeface="ShinGoPro-Medium"/>
              </a:rPr>
              <a:t>上記「１．「ホームネットワーク</a:t>
            </a:r>
            <a:r>
              <a:rPr lang="en-US" altLang="ja-JP" sz="1100" dirty="0">
                <a:latin typeface="ShinGoPro-Medium"/>
              </a:rPr>
              <a:t>W</a:t>
            </a:r>
            <a:r>
              <a:rPr lang="ja-JP" altLang="en-US" sz="1100" dirty="0">
                <a:latin typeface="ShinGoPro-Medium"/>
              </a:rPr>
              <a:t>」アプリケーションのインストールに記載のありますサポートサイトで設定方法を動画にて説明していますので、ご活用ください。</a:t>
            </a:r>
            <a:endParaRPr lang="en-US" altLang="ja-JP" sz="1100" dirty="0"/>
          </a:p>
          <a:p>
            <a:pPr marL="180975">
              <a:lnSpc>
                <a:spcPct val="130000"/>
              </a:lnSpc>
            </a:pPr>
            <a:endParaRPr lang="ja-JP" altLang="en-US" sz="1400" dirty="0">
              <a:latin typeface="+mj-ea"/>
              <a:ea typeface="+mj-ea"/>
            </a:endParaRPr>
          </a:p>
          <a:p>
            <a:pPr>
              <a:lnSpc>
                <a:spcPct val="130000"/>
              </a:lnSpc>
            </a:pPr>
            <a:r>
              <a:rPr lang="ja-JP" altLang="en-US" sz="1400" b="1" u="sng" dirty="0" smtClean="0">
                <a:latin typeface="+mj-ea"/>
                <a:ea typeface="+mj-ea"/>
              </a:rPr>
              <a:t>４</a:t>
            </a:r>
            <a:r>
              <a:rPr lang="ja-JP" altLang="en-US" sz="1400" b="1" u="sng" dirty="0">
                <a:latin typeface="+mj-ea"/>
                <a:ea typeface="+mj-ea"/>
              </a:rPr>
              <a:t>．</a:t>
            </a:r>
            <a:r>
              <a:rPr lang="ja-JP" altLang="en-US" sz="1400" b="1" u="sng" dirty="0" smtClean="0">
                <a:latin typeface="+mj-ea"/>
                <a:ea typeface="+mj-ea"/>
              </a:rPr>
              <a:t>設置</a:t>
            </a:r>
            <a:r>
              <a:rPr lang="ja-JP" altLang="en-US" sz="1400" b="1" u="sng" dirty="0">
                <a:latin typeface="+mj-ea"/>
                <a:ea typeface="+mj-ea"/>
              </a:rPr>
              <a:t>場所の決定</a:t>
            </a:r>
            <a:endParaRPr lang="ja-JP" altLang="en-US" sz="1100" dirty="0">
              <a:latin typeface="+mj-ea"/>
              <a:ea typeface="+mj-ea"/>
            </a:endParaRPr>
          </a:p>
          <a:p>
            <a:pPr marL="182563">
              <a:lnSpc>
                <a:spcPct val="130000"/>
              </a:lnSpc>
            </a:pPr>
            <a:r>
              <a:rPr lang="ja-JP" altLang="en-US" sz="1100" dirty="0">
                <a:latin typeface="+mj-ea"/>
                <a:ea typeface="+mj-ea"/>
              </a:rPr>
              <a:t>同梱の設定ガイド「設置の前に」をお読みのうえ、設置場所を選んでください。</a:t>
            </a:r>
            <a:endParaRPr lang="en-US" altLang="ja-JP" sz="1100" dirty="0">
              <a:latin typeface="+mj-ea"/>
              <a:ea typeface="+mj-ea"/>
            </a:endParaRPr>
          </a:p>
          <a:p>
            <a:pPr marL="182563">
              <a:lnSpc>
                <a:spcPct val="130000"/>
              </a:lnSpc>
            </a:pPr>
            <a:r>
              <a:rPr lang="ja-JP" altLang="en-US" sz="1100" dirty="0">
                <a:latin typeface="+mj-ea"/>
                <a:ea typeface="+mj-ea"/>
              </a:rPr>
              <a:t>また、本機と無線ルーター</a:t>
            </a:r>
            <a:r>
              <a:rPr lang="en-US" altLang="ja-JP" sz="1100" baseline="30000" dirty="0">
                <a:latin typeface="+mj-ea"/>
                <a:ea typeface="+mj-ea"/>
              </a:rPr>
              <a:t>※</a:t>
            </a:r>
            <a:r>
              <a:rPr lang="ja-JP" altLang="en-US" sz="1100" baseline="30000" dirty="0">
                <a:latin typeface="+mj-ea"/>
                <a:ea typeface="+mj-ea"/>
              </a:rPr>
              <a:t>２</a:t>
            </a:r>
            <a:r>
              <a:rPr lang="ja-JP" altLang="en-US" sz="1100" dirty="0">
                <a:latin typeface="+mj-ea"/>
                <a:ea typeface="+mj-ea"/>
              </a:rPr>
              <a:t>間の電波状態もご確認ください。</a:t>
            </a:r>
            <a:endParaRPr lang="en-US" altLang="ja-JP" sz="1100" dirty="0">
              <a:latin typeface="+mj-ea"/>
              <a:ea typeface="+mj-ea"/>
            </a:endParaRPr>
          </a:p>
          <a:p>
            <a:pPr marL="266700" indent="-85725">
              <a:lnSpc>
                <a:spcPct val="130000"/>
              </a:lnSpc>
            </a:pPr>
            <a:endParaRPr lang="en-US" altLang="ja-JP" sz="1100" dirty="0">
              <a:latin typeface="+mj-ea"/>
              <a:ea typeface="+mj-ea"/>
            </a:endParaRPr>
          </a:p>
          <a:p>
            <a:pPr>
              <a:lnSpc>
                <a:spcPct val="130000"/>
              </a:lnSpc>
            </a:pPr>
            <a:r>
              <a:rPr lang="ja-JP" altLang="en-US" sz="1400" b="1" u="sng" dirty="0" smtClean="0">
                <a:latin typeface="+mj-ea"/>
                <a:ea typeface="+mj-ea"/>
              </a:rPr>
              <a:t>５</a:t>
            </a:r>
            <a:r>
              <a:rPr lang="ja-JP" altLang="en-US" sz="1400" b="1" u="sng" dirty="0">
                <a:latin typeface="+mj-ea"/>
                <a:ea typeface="+mj-ea"/>
              </a:rPr>
              <a:t>．</a:t>
            </a:r>
            <a:r>
              <a:rPr lang="ja-JP" altLang="en-US" sz="1400" b="1" u="sng" dirty="0" smtClean="0">
                <a:latin typeface="+mj-ea"/>
                <a:ea typeface="+mj-ea"/>
              </a:rPr>
              <a:t>設置</a:t>
            </a:r>
            <a:endParaRPr lang="ja-JP" altLang="en-US" sz="1400" b="1" u="sng" dirty="0">
              <a:latin typeface="+mj-ea"/>
              <a:ea typeface="+mj-ea"/>
            </a:endParaRPr>
          </a:p>
          <a:p>
            <a:pPr marL="182563">
              <a:lnSpc>
                <a:spcPct val="130000"/>
              </a:lnSpc>
            </a:pPr>
            <a:r>
              <a:rPr lang="ja-JP" altLang="en-US" sz="1100" dirty="0">
                <a:latin typeface="+mj-ea"/>
                <a:ea typeface="+mj-ea"/>
              </a:rPr>
              <a:t>設置場所にカメラを設置します。壁掛けしたり、角度を調整することもできます。</a:t>
            </a:r>
            <a:endParaRPr lang="en-US" altLang="ja-JP" sz="1100" dirty="0">
              <a:latin typeface="ShinGoPro-Light"/>
            </a:endParaRPr>
          </a:p>
        </p:txBody>
      </p:sp>
      <p:sp>
        <p:nvSpPr>
          <p:cNvPr id="3" name="スライド番号プレースホルダー 2">
            <a:extLst>
              <a:ext uri="{FF2B5EF4-FFF2-40B4-BE49-F238E27FC236}">
                <a16:creationId xmlns:a16="http://schemas.microsoft.com/office/drawing/2014/main" id="{33E04756-47C5-4BB3-B7C6-E255C294AAA0}"/>
              </a:ext>
            </a:extLst>
          </p:cNvPr>
          <p:cNvSpPr>
            <a:spLocks noGrp="1"/>
          </p:cNvSpPr>
          <p:nvPr>
            <p:ph type="sldNum" sz="quarter" idx="12"/>
          </p:nvPr>
        </p:nvSpPr>
        <p:spPr/>
        <p:txBody>
          <a:bodyPr/>
          <a:lstStyle/>
          <a:p>
            <a:fld id="{731F6711-717A-4BDB-8DAB-86F712E8F3ED}" type="slidenum">
              <a:rPr lang="ja-JP" altLang="en-US" smtClean="0"/>
              <a:pPr/>
              <a:t>5</a:t>
            </a:fld>
            <a:endParaRPr lang="ja-JP" altLang="en-US" dirty="0"/>
          </a:p>
        </p:txBody>
      </p:sp>
      <p:sp>
        <p:nvSpPr>
          <p:cNvPr id="8" name="テキスト ボックス 7"/>
          <p:cNvSpPr txBox="1"/>
          <p:nvPr/>
        </p:nvSpPr>
        <p:spPr>
          <a:xfrm>
            <a:off x="863600" y="7417345"/>
            <a:ext cx="5976938" cy="707886"/>
          </a:xfrm>
          <a:prstGeom prst="rect">
            <a:avLst/>
          </a:prstGeom>
          <a:noFill/>
        </p:spPr>
        <p:txBody>
          <a:bodyPr wrap="square" rtlCol="0">
            <a:spAutoFit/>
          </a:bodyPr>
          <a:lstStyle/>
          <a:p>
            <a:pPr marL="447675" indent="-266700"/>
            <a:r>
              <a:rPr lang="en-US" altLang="ja-JP" sz="800" dirty="0">
                <a:latin typeface="+mn-ea"/>
              </a:rPr>
              <a:t>※1</a:t>
            </a:r>
            <a:r>
              <a:rPr lang="ja-JP" altLang="en-US" sz="800" dirty="0">
                <a:latin typeface="+mn-ea"/>
              </a:rPr>
              <a:t>：</a:t>
            </a:r>
            <a:r>
              <a:rPr lang="en-US" altLang="ja-JP" sz="800" dirty="0">
                <a:latin typeface="+mn-ea"/>
              </a:rPr>
              <a:t>Android™5.0</a:t>
            </a:r>
            <a:r>
              <a:rPr lang="ja-JP" altLang="en-US" sz="800" dirty="0">
                <a:latin typeface="+mn-ea"/>
              </a:rPr>
              <a:t>以降を搭載し、</a:t>
            </a:r>
            <a:r>
              <a:rPr lang="en-US" altLang="ja-JP" sz="800" dirty="0" err="1">
                <a:latin typeface="+mn-ea"/>
              </a:rPr>
              <a:t>GooglePlay</a:t>
            </a:r>
            <a:r>
              <a:rPr lang="en-US" altLang="ja-JP" sz="800" dirty="0">
                <a:latin typeface="+mn-ea"/>
              </a:rPr>
              <a:t>™</a:t>
            </a:r>
            <a:r>
              <a:rPr lang="ja-JP" altLang="en-US" sz="800" dirty="0">
                <a:latin typeface="+mn-ea"/>
              </a:rPr>
              <a:t>に対応したスマートフォン</a:t>
            </a:r>
            <a:r>
              <a:rPr lang="en-US" altLang="ja-JP" sz="800" dirty="0">
                <a:latin typeface="+mn-ea"/>
              </a:rPr>
              <a:t>/</a:t>
            </a:r>
            <a:r>
              <a:rPr lang="ja-JP" altLang="en-US" sz="800" dirty="0">
                <a:latin typeface="+mn-ea"/>
              </a:rPr>
              <a:t>タブレット、または</a:t>
            </a:r>
            <a:r>
              <a:rPr lang="en-US" altLang="ja-JP" sz="800" dirty="0">
                <a:latin typeface="+mn-ea"/>
              </a:rPr>
              <a:t>iOS10.0</a:t>
            </a:r>
            <a:r>
              <a:rPr lang="ja-JP" altLang="en-US" sz="800" dirty="0">
                <a:latin typeface="+mn-ea"/>
              </a:rPr>
              <a:t>以降を搭載した</a:t>
            </a:r>
            <a:r>
              <a:rPr lang="en-US" altLang="ja-JP" sz="800" dirty="0">
                <a:latin typeface="+mn-ea"/>
              </a:rPr>
              <a:t>iPhone</a:t>
            </a:r>
            <a:r>
              <a:rPr lang="ja-JP" altLang="en-US" sz="800" dirty="0">
                <a:latin typeface="+mn-ea"/>
              </a:rPr>
              <a:t>（</a:t>
            </a:r>
            <a:r>
              <a:rPr lang="en-US" altLang="ja-JP" sz="800" dirty="0">
                <a:latin typeface="+mn-ea"/>
              </a:rPr>
              <a:t>iPhone5s</a:t>
            </a:r>
            <a:r>
              <a:rPr lang="ja-JP" altLang="en-US" sz="800" dirty="0">
                <a:latin typeface="+mn-ea"/>
              </a:rPr>
              <a:t>以降）、</a:t>
            </a:r>
            <a:r>
              <a:rPr lang="en-US" altLang="ja-JP" sz="800" dirty="0">
                <a:latin typeface="+mn-ea"/>
              </a:rPr>
              <a:t>iPad</a:t>
            </a:r>
            <a:r>
              <a:rPr lang="ja-JP" altLang="en-US" sz="800" dirty="0">
                <a:latin typeface="+mn-ea"/>
              </a:rPr>
              <a:t>（</a:t>
            </a:r>
            <a:r>
              <a:rPr lang="en-US" altLang="ja-JP" sz="800" dirty="0" err="1">
                <a:latin typeface="+mn-ea"/>
              </a:rPr>
              <a:t>iPadAir</a:t>
            </a:r>
            <a:r>
              <a:rPr lang="ja-JP" altLang="en-US" sz="800" dirty="0">
                <a:latin typeface="+mn-ea"/>
              </a:rPr>
              <a:t>以降）に対応しています。ご利用には専用アプリケーション「ホームネットワーク</a:t>
            </a:r>
            <a:r>
              <a:rPr lang="en-US" altLang="ja-JP" sz="800" dirty="0">
                <a:latin typeface="+mn-ea"/>
              </a:rPr>
              <a:t>W</a:t>
            </a:r>
            <a:r>
              <a:rPr lang="ja-JP" altLang="en-US" sz="800" dirty="0">
                <a:latin typeface="+mn-ea"/>
              </a:rPr>
              <a:t>」のインストールが必要です。</a:t>
            </a:r>
            <a:r>
              <a:rPr lang="en-US" altLang="ja-JP" sz="800" dirty="0">
                <a:latin typeface="+mn-ea"/>
              </a:rPr>
              <a:t>OS</a:t>
            </a:r>
            <a:r>
              <a:rPr lang="ja-JP" altLang="en-US" sz="800" dirty="0">
                <a:latin typeface="+mn-ea"/>
              </a:rPr>
              <a:t>のバージョンアップに伴い「ホームネットワーク</a:t>
            </a:r>
            <a:r>
              <a:rPr lang="en-US" altLang="ja-JP" sz="800" dirty="0">
                <a:latin typeface="+mn-ea"/>
              </a:rPr>
              <a:t>W</a:t>
            </a:r>
            <a:r>
              <a:rPr lang="ja-JP" altLang="en-US" sz="800" dirty="0">
                <a:latin typeface="+mn-ea"/>
              </a:rPr>
              <a:t>」が対応できるバージョンも変更になることがあります。</a:t>
            </a:r>
            <a:endParaRPr lang="en-US" altLang="ja-JP" sz="800" dirty="0">
              <a:latin typeface="+mn-ea"/>
            </a:endParaRPr>
          </a:p>
          <a:p>
            <a:pPr marL="447675" indent="-266700"/>
            <a:r>
              <a:rPr lang="en-US" altLang="ja-JP" sz="800" dirty="0">
                <a:latin typeface="+mn-ea"/>
              </a:rPr>
              <a:t>※2</a:t>
            </a:r>
            <a:r>
              <a:rPr lang="ja-JP" altLang="en-US" sz="800" dirty="0">
                <a:latin typeface="+mn-ea"/>
              </a:rPr>
              <a:t>：</a:t>
            </a:r>
            <a:r>
              <a:rPr lang="ja-JP" altLang="en-US" sz="800" dirty="0">
                <a:latin typeface="+mn-ea"/>
                <a:cs typeface="メイリオ" panose="020B0604030504040204" pitchFamily="50" charset="-128"/>
              </a:rPr>
              <a:t>本製品では、</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」の周波数帯域に対応した無線ルーターを使用します。</a:t>
            </a:r>
            <a:r>
              <a:rPr lang="ja-JP" altLang="en-US" sz="800" dirty="0">
                <a:latin typeface="+mn-ea"/>
              </a:rPr>
              <a:t>　</a:t>
            </a:r>
            <a:endParaRPr lang="en-US" altLang="ja-JP" sz="800" dirty="0">
              <a:latin typeface="+mn-ea"/>
            </a:endParaRPr>
          </a:p>
        </p:txBody>
      </p:sp>
    </p:spTree>
    <p:extLst>
      <p:ext uri="{BB962C8B-B14F-4D97-AF65-F5344CB8AC3E}">
        <p14:creationId xmlns:p14="http://schemas.microsoft.com/office/powerpoint/2010/main" val="237223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8CC1C408-C667-4F39-9757-C59FC3DFA96B}"/>
              </a:ext>
            </a:extLst>
          </p:cNvPr>
          <p:cNvSpPr txBox="1"/>
          <p:nvPr/>
        </p:nvSpPr>
        <p:spPr>
          <a:xfrm>
            <a:off x="1005472" y="9616440"/>
            <a:ext cx="607860" cy="261610"/>
          </a:xfrm>
          <a:prstGeom prst="rect">
            <a:avLst/>
          </a:prstGeom>
          <a:noFill/>
        </p:spPr>
        <p:txBody>
          <a:bodyPr wrap="none" rtlCol="0">
            <a:spAutoFit/>
          </a:bodyPr>
          <a:lstStyle/>
          <a:p>
            <a:pPr algn="ctr"/>
            <a:r>
              <a:rPr kumimoji="1" lang="ja-JP" altLang="en-US" sz="1100" dirty="0"/>
              <a:t>その他</a:t>
            </a:r>
          </a:p>
        </p:txBody>
      </p:sp>
      <p:sp>
        <p:nvSpPr>
          <p:cNvPr id="12" name="正方形/長方形 11">
            <a:extLst>
              <a:ext uri="{FF2B5EF4-FFF2-40B4-BE49-F238E27FC236}">
                <a16:creationId xmlns:a16="http://schemas.microsoft.com/office/drawing/2014/main" id="{459D838A-B482-4672-B970-16413CECF216}"/>
              </a:ext>
            </a:extLst>
          </p:cNvPr>
          <p:cNvSpPr/>
          <p:nvPr/>
        </p:nvSpPr>
        <p:spPr>
          <a:xfrm>
            <a:off x="719138" y="738188"/>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600" b="1" dirty="0"/>
              <a:t>その他</a:t>
            </a:r>
            <a:endParaRPr kumimoji="1" lang="ja-JP" altLang="en-US" sz="1600" b="1" dirty="0"/>
          </a:p>
        </p:txBody>
      </p:sp>
      <p:sp>
        <p:nvSpPr>
          <p:cNvPr id="13" name="正方形/長方形 12">
            <a:extLst>
              <a:ext uri="{FF2B5EF4-FFF2-40B4-BE49-F238E27FC236}">
                <a16:creationId xmlns:a16="http://schemas.microsoft.com/office/drawing/2014/main" id="{6DACC4DF-BA50-48B1-A5EE-8A0FA21B1276}"/>
              </a:ext>
            </a:extLst>
          </p:cNvPr>
          <p:cNvSpPr/>
          <p:nvPr/>
        </p:nvSpPr>
        <p:spPr>
          <a:xfrm>
            <a:off x="863600" y="1030777"/>
            <a:ext cx="6070600" cy="7201587"/>
          </a:xfrm>
          <a:prstGeom prst="rect">
            <a:avLst/>
          </a:prstGeom>
        </p:spPr>
        <p:txBody>
          <a:bodyPr wrap="square">
            <a:spAutoFit/>
          </a:bodyPr>
          <a:lstStyle/>
          <a:p>
            <a:pPr marL="133350" indent="-133350" algn="just">
              <a:lnSpc>
                <a:spcPct val="130000"/>
              </a:lnSpc>
              <a:spcAft>
                <a:spcPts val="0"/>
              </a:spcAft>
            </a:pPr>
            <a:r>
              <a:rPr lang="ja-JP" altLang="en-US" sz="1400" b="1" u="sng" kern="100" dirty="0">
                <a:latin typeface="+mn-ea"/>
                <a:cs typeface="メイリオ" panose="020B0604030504040204" pitchFamily="50" charset="-128"/>
              </a:rPr>
              <a:t>■</a:t>
            </a:r>
            <a:r>
              <a:rPr lang="en-US" altLang="ja-JP" sz="1400" b="1" u="sng" dirty="0">
                <a:latin typeface="+mn-ea"/>
              </a:rPr>
              <a:t>microSD</a:t>
            </a:r>
            <a:r>
              <a:rPr lang="ja-JP" altLang="en-US" sz="1400" b="1" u="sng" dirty="0">
                <a:latin typeface="+mn-ea"/>
              </a:rPr>
              <a:t>カードについて</a:t>
            </a:r>
            <a:endParaRPr lang="ja-JP" altLang="en-US" sz="1400" b="1" u="sng" kern="100" dirty="0">
              <a:latin typeface="+mn-ea"/>
              <a:cs typeface="メイリオ" panose="020B0604030504040204" pitchFamily="50" charset="-128"/>
            </a:endParaRPr>
          </a:p>
          <a:p>
            <a:pPr marL="177800">
              <a:lnSpc>
                <a:spcPct val="130000"/>
              </a:lnSpc>
            </a:pPr>
            <a:r>
              <a:rPr lang="ja-JP" altLang="en-US" sz="1100" dirty="0">
                <a:latin typeface="+mn-ea"/>
              </a:rPr>
              <a:t>録画機能を使用する場合は、市販の</a:t>
            </a:r>
            <a:r>
              <a:rPr lang="en-US" altLang="ja-JP" sz="1100" dirty="0">
                <a:latin typeface="+mn-ea"/>
              </a:rPr>
              <a:t>microSD</a:t>
            </a:r>
            <a:r>
              <a:rPr lang="ja-JP" altLang="en-US" sz="1100" dirty="0">
                <a:latin typeface="+mn-ea"/>
              </a:rPr>
              <a:t>カードをお買い求めいただき、本機に挿入してください。</a:t>
            </a:r>
          </a:p>
          <a:p>
            <a:pPr marL="266700" indent="-88900">
              <a:lnSpc>
                <a:spcPct val="130000"/>
              </a:lnSpc>
              <a:buFont typeface="Wingdings" panose="05000000000000000000" pitchFamily="2" charset="2"/>
              <a:buChar char="l"/>
            </a:pPr>
            <a:r>
              <a:rPr lang="ja-JP" altLang="en-US" sz="1100" dirty="0">
                <a:latin typeface="+mn-ea"/>
              </a:rPr>
              <a:t>他の機器でフォーマットされた</a:t>
            </a:r>
            <a:r>
              <a:rPr lang="en-US" altLang="ja-JP" sz="1100" dirty="0">
                <a:latin typeface="+mn-ea"/>
              </a:rPr>
              <a:t>microSD</a:t>
            </a:r>
            <a:r>
              <a:rPr lang="ja-JP" altLang="en-US" sz="1100" dirty="0">
                <a:latin typeface="+mn-ea"/>
              </a:rPr>
              <a:t>カードは、本機で使用できない場合があります。以下のウェブサイトから「</a:t>
            </a:r>
            <a:r>
              <a:rPr lang="en-US" altLang="ja-JP" sz="1100" dirty="0">
                <a:latin typeface="+mn-ea"/>
              </a:rPr>
              <a:t>SD/SDHC/SDXC</a:t>
            </a:r>
            <a:r>
              <a:rPr lang="ja-JP" altLang="en-US" sz="1100" dirty="0">
                <a:latin typeface="+mn-ea"/>
              </a:rPr>
              <a:t>メモリーカードフォーマットソフトウェア」をパソコンにダウンロードし、</a:t>
            </a:r>
            <a:r>
              <a:rPr lang="en-US" altLang="ja-JP" sz="1100" dirty="0">
                <a:latin typeface="+mn-ea"/>
              </a:rPr>
              <a:t>microSD</a:t>
            </a:r>
            <a:r>
              <a:rPr lang="ja-JP" altLang="en-US" sz="1100" dirty="0">
                <a:latin typeface="+mn-ea"/>
              </a:rPr>
              <a:t>カードをフォーマットすることをお勧めします。（フォーマットすると、保存されているすべてのデータが削除されます）</a:t>
            </a:r>
          </a:p>
          <a:p>
            <a:pPr marL="266700" indent="-88900">
              <a:lnSpc>
                <a:spcPct val="130000"/>
              </a:lnSpc>
              <a:buFont typeface="Wingdings" panose="05000000000000000000" pitchFamily="2" charset="2"/>
              <a:buChar char="l"/>
            </a:pPr>
            <a:r>
              <a:rPr lang="en-US" altLang="ja-JP" sz="1100" dirty="0">
                <a:latin typeface="+mn-ea"/>
              </a:rPr>
              <a:t>http://av.jpn.support.panasonic.com/support/sd_w/download/index.html</a:t>
            </a:r>
            <a:endParaRPr lang="ja-JP" altLang="en-US" sz="1100" dirty="0">
              <a:latin typeface="+mn-ea"/>
            </a:endParaRPr>
          </a:p>
          <a:p>
            <a:pPr indent="177800">
              <a:lnSpc>
                <a:spcPct val="130000"/>
              </a:lnSpc>
            </a:pPr>
            <a:endParaRPr lang="ja-JP" altLang="en-US" sz="1100" dirty="0">
              <a:latin typeface="+mn-ea"/>
            </a:endParaRPr>
          </a:p>
          <a:p>
            <a:pPr marL="266700" indent="-88900">
              <a:lnSpc>
                <a:spcPct val="130000"/>
              </a:lnSpc>
            </a:pPr>
            <a:r>
              <a:rPr lang="en-US" altLang="ja-JP" sz="1100" b="1" dirty="0">
                <a:latin typeface="+mn-ea"/>
              </a:rPr>
              <a:t>【</a:t>
            </a:r>
            <a:r>
              <a:rPr lang="ja-JP" altLang="en-US" sz="1200" b="1" dirty="0">
                <a:latin typeface="+mn-ea"/>
              </a:rPr>
              <a:t>使用可能な</a:t>
            </a:r>
            <a:r>
              <a:rPr lang="en-US" altLang="ja-JP" sz="1200" b="1" dirty="0">
                <a:latin typeface="+mn-ea"/>
              </a:rPr>
              <a:t>SD</a:t>
            </a:r>
            <a:r>
              <a:rPr lang="ja-JP" altLang="en-US" sz="1200" b="1" dirty="0">
                <a:latin typeface="+mn-ea"/>
              </a:rPr>
              <a:t>カードについて</a:t>
            </a:r>
            <a:r>
              <a:rPr lang="en-US" altLang="ja-JP" sz="1200" b="1" dirty="0">
                <a:latin typeface="+mn-ea"/>
              </a:rPr>
              <a:t>】</a:t>
            </a:r>
            <a:endParaRPr lang="ja-JP" altLang="en-US" sz="1200" b="1" dirty="0">
              <a:latin typeface="+mn-ea"/>
            </a:endParaRPr>
          </a:p>
          <a:p>
            <a:pPr marL="266700" indent="-88900">
              <a:lnSpc>
                <a:spcPct val="130000"/>
              </a:lnSpc>
              <a:buFont typeface="Wingdings" panose="05000000000000000000" pitchFamily="2" charset="2"/>
              <a:buChar char="l"/>
            </a:pPr>
            <a:r>
              <a:rPr lang="ja-JP" altLang="en-US" sz="1100" dirty="0">
                <a:latin typeface="+mn-ea"/>
              </a:rPr>
              <a:t>本機は</a:t>
            </a:r>
            <a:r>
              <a:rPr lang="en-US" altLang="ja-JP" sz="1100" dirty="0">
                <a:latin typeface="+mn-ea"/>
              </a:rPr>
              <a:t>SD</a:t>
            </a:r>
            <a:r>
              <a:rPr lang="ja-JP" altLang="en-US" sz="1100" dirty="0">
                <a:latin typeface="+mn-ea"/>
              </a:rPr>
              <a:t>規格に準拠した種類の</a:t>
            </a:r>
            <a:r>
              <a:rPr lang="en-US" altLang="ja-JP" sz="1100" dirty="0">
                <a:latin typeface="+mn-ea"/>
              </a:rPr>
              <a:t>microSD</a:t>
            </a:r>
            <a:r>
              <a:rPr lang="ja-JP" altLang="en-US" sz="1100" dirty="0">
                <a:latin typeface="+mn-ea"/>
              </a:rPr>
              <a:t>メモリーカードに対応しています。</a:t>
            </a:r>
          </a:p>
          <a:p>
            <a:pPr marL="361950" indent="-184150">
              <a:lnSpc>
                <a:spcPct val="130000"/>
              </a:lnSpc>
            </a:pPr>
            <a:r>
              <a:rPr lang="ja-JP" altLang="en-US" sz="1100" dirty="0">
                <a:latin typeface="+mn-ea"/>
              </a:rPr>
              <a:t>　（本書では</a:t>
            </a:r>
            <a:r>
              <a:rPr lang="en-US" altLang="ja-JP" sz="1100" dirty="0">
                <a:latin typeface="+mn-ea"/>
              </a:rPr>
              <a:t>microSD</a:t>
            </a:r>
            <a:r>
              <a:rPr lang="ja-JP" altLang="en-US" sz="1100" dirty="0">
                <a:latin typeface="+mn-ea"/>
              </a:rPr>
              <a:t>メモリーカードを総称して「</a:t>
            </a:r>
            <a:r>
              <a:rPr lang="en-US" altLang="ja-JP" sz="1100" dirty="0">
                <a:latin typeface="+mn-ea"/>
              </a:rPr>
              <a:t>microSD</a:t>
            </a:r>
            <a:r>
              <a:rPr lang="ja-JP" altLang="en-US" sz="1100" dirty="0">
                <a:latin typeface="+mn-ea"/>
              </a:rPr>
              <a:t>カード」と表記しています）</a:t>
            </a:r>
          </a:p>
          <a:p>
            <a:pPr marL="266700" indent="-85725">
              <a:lnSpc>
                <a:spcPct val="130000"/>
              </a:lnSpc>
              <a:buFont typeface="Wingdings" panose="05000000000000000000" pitchFamily="2" charset="2"/>
              <a:buChar char="l"/>
            </a:pPr>
            <a:r>
              <a:rPr lang="en-US" altLang="ja-JP" sz="1100" dirty="0">
                <a:latin typeface="+mn-ea"/>
              </a:rPr>
              <a:t>microSD/SDHC</a:t>
            </a:r>
            <a:r>
              <a:rPr lang="ja-JP" altLang="en-US" sz="1100" dirty="0">
                <a:latin typeface="+mn-ea"/>
              </a:rPr>
              <a:t>カード：容量</a:t>
            </a:r>
            <a:r>
              <a:rPr lang="en-US" altLang="ja-JP" sz="1100" dirty="0">
                <a:latin typeface="+mn-ea"/>
              </a:rPr>
              <a:t>512 MB</a:t>
            </a:r>
            <a:r>
              <a:rPr lang="ja-JP" altLang="en-US" sz="1100" dirty="0">
                <a:latin typeface="+mn-ea"/>
              </a:rPr>
              <a:t>～</a:t>
            </a:r>
            <a:r>
              <a:rPr lang="en-US" altLang="ja-JP" sz="1100" dirty="0">
                <a:latin typeface="+mn-ea"/>
              </a:rPr>
              <a:t>32 GB</a:t>
            </a:r>
            <a:r>
              <a:rPr lang="ja-JP" altLang="en-US" sz="1100" dirty="0">
                <a:latin typeface="+mn-ea"/>
              </a:rPr>
              <a:t>に対応しています。</a:t>
            </a:r>
            <a:r>
              <a:rPr lang="en-US" altLang="ja-JP" sz="1100" dirty="0" err="1">
                <a:latin typeface="+mn-ea"/>
              </a:rPr>
              <a:t>microSDXC</a:t>
            </a:r>
            <a:r>
              <a:rPr lang="ja-JP" altLang="en-US" sz="1100" dirty="0">
                <a:latin typeface="+mn-ea"/>
              </a:rPr>
              <a:t>カード：容量</a:t>
            </a:r>
            <a:r>
              <a:rPr lang="en-US" altLang="ja-JP" sz="1100" dirty="0">
                <a:latin typeface="+mn-ea"/>
              </a:rPr>
              <a:t>64 GB</a:t>
            </a:r>
            <a:r>
              <a:rPr lang="ja-JP" altLang="en-US" sz="1100" dirty="0">
                <a:latin typeface="+mn-ea"/>
              </a:rPr>
              <a:t>～</a:t>
            </a:r>
            <a:r>
              <a:rPr lang="en-US" altLang="ja-JP" sz="1100" dirty="0">
                <a:latin typeface="+mn-ea"/>
              </a:rPr>
              <a:t>256 GB</a:t>
            </a:r>
            <a:r>
              <a:rPr lang="ja-JP" altLang="en-US" sz="1100" dirty="0">
                <a:latin typeface="+mn-ea"/>
              </a:rPr>
              <a:t>に対応しています。</a:t>
            </a:r>
          </a:p>
          <a:p>
            <a:pPr marL="266700" indent="-85725">
              <a:lnSpc>
                <a:spcPct val="130000"/>
              </a:lnSpc>
              <a:buFont typeface="Wingdings" panose="05000000000000000000" pitchFamily="2" charset="2"/>
              <a:buChar char="l"/>
            </a:pPr>
            <a:endParaRPr lang="ja-JP" altLang="en-US" sz="1100" dirty="0">
              <a:latin typeface="+mn-ea"/>
            </a:endParaRPr>
          </a:p>
          <a:p>
            <a:pPr marL="180975">
              <a:lnSpc>
                <a:spcPct val="130000"/>
              </a:lnSpc>
            </a:pPr>
            <a:r>
              <a:rPr lang="en-US" altLang="ja-JP" sz="1200" b="1" dirty="0">
                <a:latin typeface="+mn-ea"/>
              </a:rPr>
              <a:t>【microSD</a:t>
            </a:r>
            <a:r>
              <a:rPr lang="ja-JP" altLang="en-US" sz="1200" b="1" dirty="0">
                <a:latin typeface="+mn-ea"/>
              </a:rPr>
              <a:t>カードの録画時間</a:t>
            </a:r>
            <a:r>
              <a:rPr lang="en-US" altLang="ja-JP" sz="1200" b="1" dirty="0">
                <a:latin typeface="+mn-ea"/>
              </a:rPr>
              <a:t>】</a:t>
            </a:r>
            <a:endParaRPr lang="ja-JP" altLang="en-US" sz="1200" b="1" dirty="0">
              <a:latin typeface="+mn-ea"/>
            </a:endParaRPr>
          </a:p>
          <a:p>
            <a:pPr marL="180975">
              <a:lnSpc>
                <a:spcPct val="130000"/>
              </a:lnSpc>
            </a:pPr>
            <a:r>
              <a:rPr lang="en-US" altLang="ja-JP" sz="1100" dirty="0">
                <a:latin typeface="+mn-ea"/>
              </a:rPr>
              <a:t>1</a:t>
            </a:r>
            <a:r>
              <a:rPr lang="ja-JP" altLang="en-US" sz="1100" dirty="0">
                <a:latin typeface="+mn-ea"/>
              </a:rPr>
              <a:t>台のカメラ映像の録画時間は以下のとおりです。</a:t>
            </a:r>
          </a:p>
          <a:p>
            <a:pPr marL="266700" indent="-85725">
              <a:lnSpc>
                <a:spcPct val="130000"/>
              </a:lnSpc>
              <a:buFont typeface="Wingdings" panose="05000000000000000000" pitchFamily="2" charset="2"/>
              <a:buChar char="l"/>
            </a:pPr>
            <a:r>
              <a:rPr lang="en-US" altLang="ja-JP" sz="1100" dirty="0">
                <a:latin typeface="+mn-ea"/>
              </a:rPr>
              <a:t>4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4</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8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9</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16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18</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32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36</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64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72</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128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145</a:t>
            </a:r>
            <a:r>
              <a:rPr lang="ja-JP" altLang="en-US" sz="1100" dirty="0">
                <a:latin typeface="+mn-ea"/>
              </a:rPr>
              <a:t>時間</a:t>
            </a:r>
          </a:p>
          <a:p>
            <a:pPr marL="266700" indent="-85725">
              <a:lnSpc>
                <a:spcPct val="130000"/>
              </a:lnSpc>
              <a:buFont typeface="Wingdings" panose="05000000000000000000" pitchFamily="2" charset="2"/>
              <a:buChar char="l"/>
            </a:pPr>
            <a:r>
              <a:rPr lang="en-US" altLang="ja-JP" sz="1100" dirty="0">
                <a:latin typeface="+mn-ea"/>
              </a:rPr>
              <a:t>256 GB</a:t>
            </a:r>
            <a:r>
              <a:rPr lang="ja-JP" altLang="en-US" sz="1100" dirty="0">
                <a:latin typeface="+mn-ea"/>
              </a:rPr>
              <a:t>の</a:t>
            </a:r>
            <a:r>
              <a:rPr lang="en-US" altLang="ja-JP" sz="1100" dirty="0">
                <a:latin typeface="+mn-ea"/>
              </a:rPr>
              <a:t>microSD</a:t>
            </a:r>
            <a:r>
              <a:rPr lang="ja-JP" altLang="en-US" sz="1100" dirty="0">
                <a:latin typeface="+mn-ea"/>
              </a:rPr>
              <a:t>カード</a:t>
            </a:r>
            <a:r>
              <a:rPr lang="en-US" altLang="ja-JP" sz="1100" dirty="0">
                <a:latin typeface="+mn-ea"/>
              </a:rPr>
              <a:t>︓</a:t>
            </a:r>
            <a:r>
              <a:rPr lang="ja-JP" altLang="en-US" sz="1100" dirty="0">
                <a:latin typeface="+mn-ea"/>
              </a:rPr>
              <a:t>約</a:t>
            </a:r>
            <a:r>
              <a:rPr lang="en-US" altLang="ja-JP" sz="1100" dirty="0">
                <a:latin typeface="+mn-ea"/>
              </a:rPr>
              <a:t>290</a:t>
            </a:r>
            <a:r>
              <a:rPr lang="ja-JP" altLang="en-US" sz="1100" dirty="0">
                <a:latin typeface="+mn-ea"/>
              </a:rPr>
              <a:t>時間</a:t>
            </a:r>
          </a:p>
          <a:p>
            <a:pPr marL="266700" indent="-85725">
              <a:lnSpc>
                <a:spcPct val="130000"/>
              </a:lnSpc>
              <a:buFont typeface="Wingdings" panose="05000000000000000000" pitchFamily="2" charset="2"/>
              <a:buChar char="l"/>
            </a:pPr>
            <a:endParaRPr lang="ja-JP" altLang="en-US" sz="1100" dirty="0">
              <a:latin typeface="+mn-ea"/>
            </a:endParaRPr>
          </a:p>
          <a:p>
            <a:pPr marL="180975">
              <a:lnSpc>
                <a:spcPct val="130000"/>
              </a:lnSpc>
            </a:pPr>
            <a:r>
              <a:rPr lang="ja-JP" altLang="en-US" sz="1100" b="1" dirty="0">
                <a:latin typeface="+mn-ea"/>
              </a:rPr>
              <a:t>お知らせ</a:t>
            </a:r>
          </a:p>
          <a:p>
            <a:pPr marL="266700" indent="-85725">
              <a:lnSpc>
                <a:spcPct val="130000"/>
              </a:lnSpc>
              <a:buFont typeface="Wingdings" panose="05000000000000000000" pitchFamily="2" charset="2"/>
              <a:buChar char="l"/>
            </a:pPr>
            <a:r>
              <a:rPr lang="ja-JP" altLang="en-US" sz="1100" dirty="0">
                <a:latin typeface="+mn-ea"/>
              </a:rPr>
              <a:t>容量が</a:t>
            </a:r>
            <a:r>
              <a:rPr lang="en-US" altLang="ja-JP" sz="1100" dirty="0">
                <a:latin typeface="+mn-ea"/>
              </a:rPr>
              <a:t>512 MB</a:t>
            </a:r>
            <a:r>
              <a:rPr lang="ja-JP" altLang="en-US" sz="1100" dirty="0">
                <a:latin typeface="+mn-ea"/>
              </a:rPr>
              <a:t>未満、または</a:t>
            </a:r>
            <a:r>
              <a:rPr lang="en-US" altLang="ja-JP" sz="1100" dirty="0">
                <a:latin typeface="+mn-ea"/>
              </a:rPr>
              <a:t>256 GB</a:t>
            </a:r>
            <a:r>
              <a:rPr lang="ja-JP" altLang="en-US" sz="1100" dirty="0">
                <a:latin typeface="+mn-ea"/>
              </a:rPr>
              <a:t>を超える</a:t>
            </a:r>
            <a:r>
              <a:rPr lang="en-US" altLang="ja-JP" sz="1100" dirty="0">
                <a:latin typeface="+mn-ea"/>
              </a:rPr>
              <a:t>microSD</a:t>
            </a:r>
            <a:r>
              <a:rPr lang="ja-JP" altLang="en-US" sz="1100" dirty="0">
                <a:latin typeface="+mn-ea"/>
              </a:rPr>
              <a:t>カードは使⽤できません。</a:t>
            </a:r>
          </a:p>
          <a:p>
            <a:pPr marL="266700" indent="-85725">
              <a:lnSpc>
                <a:spcPct val="130000"/>
              </a:lnSpc>
              <a:buFont typeface="Wingdings" panose="05000000000000000000" pitchFamily="2" charset="2"/>
              <a:buChar char="l"/>
            </a:pPr>
            <a:r>
              <a:rPr lang="ja-JP" altLang="en-US" sz="1100" dirty="0">
                <a:latin typeface="+mn-ea"/>
              </a:rPr>
              <a:t>上記の録画時間は⽬安です。実際の録画時間とは異なる場合があります。</a:t>
            </a:r>
          </a:p>
          <a:p>
            <a:pPr marL="180975">
              <a:lnSpc>
                <a:spcPct val="130000"/>
              </a:lnSpc>
            </a:pPr>
            <a:r>
              <a:rPr lang="ja-JP" altLang="en-US" sz="1100" dirty="0">
                <a:latin typeface="+mn-ea"/>
              </a:rPr>
              <a:t>［解像度］</a:t>
            </a:r>
            <a:r>
              <a:rPr lang="en-US" altLang="ja-JP" sz="1100" dirty="0">
                <a:latin typeface="+mn-ea"/>
              </a:rPr>
              <a:t>︓</a:t>
            </a:r>
            <a:r>
              <a:rPr lang="ja-JP" altLang="en-US" sz="1100" dirty="0">
                <a:latin typeface="+mn-ea"/>
              </a:rPr>
              <a:t>［</a:t>
            </a:r>
            <a:r>
              <a:rPr lang="en-US" altLang="ja-JP" sz="1100" dirty="0">
                <a:latin typeface="+mn-ea"/>
              </a:rPr>
              <a:t>1280×720</a:t>
            </a:r>
            <a:r>
              <a:rPr lang="ja-JP" altLang="en-US" sz="1100" dirty="0">
                <a:latin typeface="+mn-ea"/>
              </a:rPr>
              <a:t>（</a:t>
            </a:r>
            <a:r>
              <a:rPr lang="en-US" altLang="ja-JP" sz="1100" dirty="0">
                <a:latin typeface="+mn-ea"/>
              </a:rPr>
              <a:t>HD</a:t>
            </a:r>
            <a:r>
              <a:rPr lang="ja-JP" altLang="en-US" sz="1100" dirty="0">
                <a:latin typeface="+mn-ea"/>
              </a:rPr>
              <a:t>）］</a:t>
            </a:r>
          </a:p>
          <a:p>
            <a:pPr marL="266700" indent="-85725">
              <a:lnSpc>
                <a:spcPct val="130000"/>
              </a:lnSpc>
              <a:buFont typeface="Wingdings" panose="05000000000000000000" pitchFamily="2" charset="2"/>
              <a:buChar char="l"/>
            </a:pPr>
            <a:r>
              <a:rPr lang="en-US" altLang="ja-JP" sz="1100" dirty="0">
                <a:latin typeface="+mn-ea"/>
              </a:rPr>
              <a:t>microSD</a:t>
            </a:r>
            <a:r>
              <a:rPr lang="ja-JP" altLang="en-US" sz="1100" dirty="0">
                <a:latin typeface="+mn-ea"/>
              </a:rPr>
              <a:t>カードにはファイルシステムやその他の情報が保存されているため、実際の空き容量は</a:t>
            </a:r>
            <a:r>
              <a:rPr lang="en-US" altLang="ja-JP" sz="1100" dirty="0">
                <a:latin typeface="+mn-ea"/>
              </a:rPr>
              <a:t>microSD</a:t>
            </a:r>
            <a:r>
              <a:rPr lang="ja-JP" altLang="en-US" sz="1100" dirty="0">
                <a:latin typeface="+mn-ea"/>
              </a:rPr>
              <a:t>カードに表⽰されている容量よりも少なくなります。</a:t>
            </a:r>
          </a:p>
          <a:p>
            <a:pPr marL="266700" indent="-85725">
              <a:lnSpc>
                <a:spcPct val="130000"/>
              </a:lnSpc>
              <a:buFont typeface="Wingdings" panose="05000000000000000000" pitchFamily="2" charset="2"/>
              <a:buChar char="l"/>
            </a:pPr>
            <a:endParaRPr lang="ja-JP" altLang="en-US" sz="1100" dirty="0">
              <a:latin typeface="+mn-ea"/>
            </a:endParaRPr>
          </a:p>
        </p:txBody>
      </p:sp>
      <p:sp>
        <p:nvSpPr>
          <p:cNvPr id="3" name="スライド番号プレースホルダー 2">
            <a:extLst>
              <a:ext uri="{FF2B5EF4-FFF2-40B4-BE49-F238E27FC236}">
                <a16:creationId xmlns:a16="http://schemas.microsoft.com/office/drawing/2014/main" id="{BADD0582-68A7-4ACA-9D8D-BA24414202A3}"/>
              </a:ext>
            </a:extLst>
          </p:cNvPr>
          <p:cNvSpPr>
            <a:spLocks noGrp="1"/>
          </p:cNvSpPr>
          <p:nvPr>
            <p:ph type="sldNum" sz="quarter" idx="12"/>
          </p:nvPr>
        </p:nvSpPr>
        <p:spPr/>
        <p:txBody>
          <a:bodyPr/>
          <a:lstStyle/>
          <a:p>
            <a:fld id="{731F6711-717A-4BDB-8DAB-86F712E8F3ED}" type="slidenum">
              <a:rPr lang="ja-JP" altLang="en-US" smtClean="0"/>
              <a:pPr/>
              <a:t>6</a:t>
            </a:fld>
            <a:endParaRPr lang="ja-JP" altLang="en-US" dirty="0"/>
          </a:p>
        </p:txBody>
      </p:sp>
    </p:spTree>
    <p:extLst>
      <p:ext uri="{BB962C8B-B14F-4D97-AF65-F5344CB8AC3E}">
        <p14:creationId xmlns:p14="http://schemas.microsoft.com/office/powerpoint/2010/main" val="1688425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8CC1C408-C667-4F39-9757-C59FC3DFA96B}"/>
              </a:ext>
            </a:extLst>
          </p:cNvPr>
          <p:cNvSpPr txBox="1"/>
          <p:nvPr/>
        </p:nvSpPr>
        <p:spPr>
          <a:xfrm>
            <a:off x="1005471" y="9616440"/>
            <a:ext cx="607860" cy="261610"/>
          </a:xfrm>
          <a:prstGeom prst="rect">
            <a:avLst/>
          </a:prstGeom>
          <a:noFill/>
        </p:spPr>
        <p:txBody>
          <a:bodyPr wrap="none" rtlCol="0">
            <a:spAutoFit/>
          </a:bodyPr>
          <a:lstStyle/>
          <a:p>
            <a:pPr algn="ctr"/>
            <a:r>
              <a:rPr kumimoji="1" lang="ja-JP" altLang="en-US" sz="1100" dirty="0"/>
              <a:t>その他</a:t>
            </a:r>
            <a:endParaRPr kumimoji="1" lang="en-US" altLang="ja-JP" sz="1100" dirty="0"/>
          </a:p>
        </p:txBody>
      </p:sp>
      <p:sp>
        <p:nvSpPr>
          <p:cNvPr id="3" name="スライド番号プレースホルダー 2">
            <a:extLst>
              <a:ext uri="{FF2B5EF4-FFF2-40B4-BE49-F238E27FC236}">
                <a16:creationId xmlns:a16="http://schemas.microsoft.com/office/drawing/2014/main" id="{BADD0582-68A7-4ACA-9D8D-BA24414202A3}"/>
              </a:ext>
            </a:extLst>
          </p:cNvPr>
          <p:cNvSpPr>
            <a:spLocks noGrp="1"/>
          </p:cNvSpPr>
          <p:nvPr>
            <p:ph type="sldNum" sz="quarter" idx="12"/>
          </p:nvPr>
        </p:nvSpPr>
        <p:spPr/>
        <p:txBody>
          <a:bodyPr/>
          <a:lstStyle/>
          <a:p>
            <a:fld id="{731F6711-717A-4BDB-8DAB-86F712E8F3ED}" type="slidenum">
              <a:rPr lang="ja-JP" altLang="en-US" smtClean="0"/>
              <a:pPr/>
              <a:t>7</a:t>
            </a:fld>
            <a:endParaRPr lang="ja-JP" altLang="en-US" dirty="0"/>
          </a:p>
        </p:txBody>
      </p:sp>
      <p:sp>
        <p:nvSpPr>
          <p:cNvPr id="10" name="正方形/長方形 9">
            <a:extLst>
              <a:ext uri="{FF2B5EF4-FFF2-40B4-BE49-F238E27FC236}">
                <a16:creationId xmlns:a16="http://schemas.microsoft.com/office/drawing/2014/main" id="{6DACC4DF-BA50-48B1-A5EE-8A0FA21B1276}"/>
              </a:ext>
            </a:extLst>
          </p:cNvPr>
          <p:cNvSpPr/>
          <p:nvPr/>
        </p:nvSpPr>
        <p:spPr>
          <a:xfrm>
            <a:off x="876300" y="749911"/>
            <a:ext cx="5976938" cy="5273751"/>
          </a:xfrm>
          <a:prstGeom prst="rect">
            <a:avLst/>
          </a:prstGeom>
        </p:spPr>
        <p:txBody>
          <a:bodyPr wrap="square">
            <a:spAutoFit/>
          </a:bodyPr>
          <a:lstStyle/>
          <a:p>
            <a:pPr lvl="0">
              <a:lnSpc>
                <a:spcPct val="130000"/>
              </a:lnSpc>
            </a:pPr>
            <a:r>
              <a:rPr lang="ja-JP" altLang="en-US" sz="1400" b="1" u="sng" dirty="0" smtClean="0">
                <a:solidFill>
                  <a:prstClr val="black"/>
                </a:solidFill>
                <a:latin typeface="+mn-ea"/>
              </a:rPr>
              <a:t>■スマートフォン</a:t>
            </a:r>
            <a:r>
              <a:rPr lang="en-US" altLang="ja-JP" sz="1400" b="1" u="sng" baseline="30000" dirty="0">
                <a:solidFill>
                  <a:prstClr val="black"/>
                </a:solidFill>
                <a:latin typeface="+mn-ea"/>
              </a:rPr>
              <a:t>※1</a:t>
            </a:r>
            <a:r>
              <a:rPr lang="ja-JP" altLang="en-US" sz="1400" b="1" u="sng" dirty="0">
                <a:solidFill>
                  <a:prstClr val="black"/>
                </a:solidFill>
                <a:latin typeface="+mn-ea"/>
              </a:rPr>
              <a:t>・無線ルーター</a:t>
            </a:r>
            <a:r>
              <a:rPr lang="en-US" altLang="ja-JP" sz="1400" b="1" u="sng" baseline="30000" dirty="0">
                <a:solidFill>
                  <a:prstClr val="black"/>
                </a:solidFill>
                <a:latin typeface="+mn-ea"/>
              </a:rPr>
              <a:t>※2</a:t>
            </a:r>
            <a:r>
              <a:rPr lang="ja-JP" altLang="en-US" sz="1400" b="1" u="sng" dirty="0">
                <a:solidFill>
                  <a:prstClr val="black"/>
                </a:solidFill>
                <a:latin typeface="+mn-ea"/>
              </a:rPr>
              <a:t>について</a:t>
            </a:r>
          </a:p>
          <a:p>
            <a:pPr marL="177800" lvl="0">
              <a:lnSpc>
                <a:spcPct val="130000"/>
              </a:lnSpc>
            </a:pPr>
            <a:r>
              <a:rPr lang="ja-JP" altLang="en-US" sz="1100" dirty="0" smtClean="0">
                <a:solidFill>
                  <a:prstClr val="black"/>
                </a:solidFill>
                <a:latin typeface="+mn-ea"/>
              </a:rPr>
              <a:t>スマートフォン</a:t>
            </a:r>
            <a:r>
              <a:rPr lang="en-US" altLang="ja-JP" sz="1100" baseline="30000" dirty="0" smtClean="0">
                <a:solidFill>
                  <a:prstClr val="black"/>
                </a:solidFill>
                <a:latin typeface="+mn-ea"/>
              </a:rPr>
              <a:t>※1</a:t>
            </a:r>
            <a:r>
              <a:rPr lang="ja-JP" altLang="en-US" sz="1100" dirty="0" smtClean="0">
                <a:solidFill>
                  <a:prstClr val="black"/>
                </a:solidFill>
                <a:latin typeface="+mn-ea"/>
              </a:rPr>
              <a:t>・無線ルーター</a:t>
            </a:r>
            <a:r>
              <a:rPr lang="en-US" altLang="ja-JP" sz="1100" baseline="30000" dirty="0" smtClean="0">
                <a:solidFill>
                  <a:prstClr val="black"/>
                </a:solidFill>
                <a:latin typeface="+mn-ea"/>
              </a:rPr>
              <a:t>※2</a:t>
            </a:r>
            <a:r>
              <a:rPr lang="ja-JP" altLang="en-US" sz="1100" dirty="0" smtClean="0">
                <a:solidFill>
                  <a:prstClr val="black"/>
                </a:solidFill>
                <a:latin typeface="+mn-ea"/>
              </a:rPr>
              <a:t>の最新情報は</a:t>
            </a:r>
            <a:r>
              <a:rPr lang="ja-JP" altLang="en-US" sz="1100" dirty="0">
                <a:solidFill>
                  <a:prstClr val="black"/>
                </a:solidFill>
                <a:latin typeface="+mn-ea"/>
              </a:rPr>
              <a:t>下記サポートサイトでご確認ください。</a:t>
            </a:r>
          </a:p>
          <a:p>
            <a:pPr marL="177800" lvl="0">
              <a:lnSpc>
                <a:spcPct val="130000"/>
              </a:lnSpc>
            </a:pPr>
            <a:r>
              <a:rPr lang="en-US" altLang="ja-JP" sz="1100" dirty="0">
                <a:solidFill>
                  <a:prstClr val="black"/>
                </a:solidFill>
                <a:latin typeface="+mn-ea"/>
              </a:rPr>
              <a:t>https://www.panasonic.com/jp/support/consumer/com/hns/hnsw/smp/</a:t>
            </a:r>
          </a:p>
          <a:p>
            <a:pPr marL="180975" lvl="0">
              <a:lnSpc>
                <a:spcPct val="130000"/>
              </a:lnSpc>
            </a:pPr>
            <a:endParaRPr lang="en-US" altLang="ja-JP" sz="1100" dirty="0">
              <a:solidFill>
                <a:prstClr val="black"/>
              </a:solidFill>
              <a:latin typeface="+mn-ea"/>
            </a:endParaRPr>
          </a:p>
          <a:p>
            <a:pPr marL="177800" lvl="0">
              <a:lnSpc>
                <a:spcPct val="130000"/>
              </a:lnSpc>
              <a:buFont typeface="Wingdings" panose="05000000000000000000" pitchFamily="2" charset="2"/>
              <a:buChar char="l"/>
            </a:pPr>
            <a:r>
              <a:rPr lang="ja-JP" altLang="en-US" sz="1100" dirty="0">
                <a:solidFill>
                  <a:prstClr val="black"/>
                </a:solidFill>
                <a:latin typeface="+mn-ea"/>
              </a:rPr>
              <a:t>スマートフォン</a:t>
            </a:r>
            <a:r>
              <a:rPr lang="en-US" altLang="ja-JP" sz="1100" baseline="30000" dirty="0">
                <a:solidFill>
                  <a:prstClr val="black"/>
                </a:solidFill>
                <a:latin typeface="+mn-ea"/>
              </a:rPr>
              <a:t>※1</a:t>
            </a:r>
            <a:r>
              <a:rPr lang="ja-JP" altLang="en-US" sz="1100" dirty="0">
                <a:solidFill>
                  <a:prstClr val="black"/>
                </a:solidFill>
                <a:latin typeface="+mn-ea"/>
              </a:rPr>
              <a:t>：対応</a:t>
            </a:r>
            <a:r>
              <a:rPr lang="en-US" altLang="ja-JP" sz="1100" dirty="0">
                <a:solidFill>
                  <a:prstClr val="black"/>
                </a:solidFill>
                <a:latin typeface="+mn-ea"/>
              </a:rPr>
              <a:t>OS</a:t>
            </a:r>
            <a:r>
              <a:rPr lang="ja-JP" altLang="en-US" sz="1100" dirty="0">
                <a:solidFill>
                  <a:prstClr val="black"/>
                </a:solidFill>
                <a:latin typeface="+mn-ea"/>
              </a:rPr>
              <a:t>の最新情報は上記サポートサイトでご確認ください。</a:t>
            </a:r>
            <a:endParaRPr lang="en-US" altLang="ja-JP" sz="1100" dirty="0">
              <a:solidFill>
                <a:prstClr val="black"/>
              </a:solidFill>
              <a:latin typeface="+mn-ea"/>
            </a:endParaRPr>
          </a:p>
          <a:p>
            <a:pPr marL="177800" lvl="0">
              <a:lnSpc>
                <a:spcPct val="130000"/>
              </a:lnSpc>
              <a:buFont typeface="Wingdings" panose="05000000000000000000" pitchFamily="2" charset="2"/>
              <a:buChar char="l"/>
            </a:pPr>
            <a:r>
              <a:rPr lang="ja-JP" altLang="en-US" sz="1100" dirty="0">
                <a:solidFill>
                  <a:prstClr val="black"/>
                </a:solidFill>
                <a:latin typeface="+mn-ea"/>
              </a:rPr>
              <a:t>インターネット接続環境グローバル</a:t>
            </a:r>
            <a:r>
              <a:rPr lang="en-US" altLang="ja-JP" sz="1100" dirty="0">
                <a:solidFill>
                  <a:prstClr val="black"/>
                </a:solidFill>
                <a:latin typeface="+mn-ea"/>
              </a:rPr>
              <a:t>IP</a:t>
            </a:r>
            <a:r>
              <a:rPr lang="ja-JP" altLang="en-US" sz="1100" dirty="0">
                <a:solidFill>
                  <a:prstClr val="black"/>
                </a:solidFill>
                <a:latin typeface="+mn-ea"/>
              </a:rPr>
              <a:t>アドレス（</a:t>
            </a:r>
            <a:r>
              <a:rPr lang="en-US" altLang="ja-JP" sz="1100" dirty="0">
                <a:solidFill>
                  <a:prstClr val="black"/>
                </a:solidFill>
                <a:latin typeface="+mn-ea"/>
              </a:rPr>
              <a:t>IPv4</a:t>
            </a:r>
            <a:r>
              <a:rPr lang="ja-JP" altLang="en-US" sz="1100" dirty="0">
                <a:solidFill>
                  <a:prstClr val="black"/>
                </a:solidFill>
                <a:latin typeface="+mn-ea"/>
              </a:rPr>
              <a:t>）が付与されるインターネット</a:t>
            </a:r>
          </a:p>
          <a:p>
            <a:pPr marL="177800" lvl="0">
              <a:lnSpc>
                <a:spcPct val="130000"/>
              </a:lnSpc>
            </a:pPr>
            <a:r>
              <a:rPr lang="ja-JP" altLang="en-US" sz="1100" b="1" dirty="0">
                <a:solidFill>
                  <a:prstClr val="black"/>
                </a:solidFill>
                <a:latin typeface="+mn-ea"/>
              </a:rPr>
              <a:t>接続環境</a:t>
            </a:r>
          </a:p>
          <a:p>
            <a:pPr marL="177800" lvl="0">
              <a:lnSpc>
                <a:spcPct val="130000"/>
              </a:lnSpc>
              <a:buFont typeface="Wingdings" panose="05000000000000000000" pitchFamily="2" charset="2"/>
              <a:buChar char="l"/>
            </a:pPr>
            <a:r>
              <a:rPr lang="ja-JP" altLang="en-US" sz="1100" dirty="0">
                <a:solidFill>
                  <a:prstClr val="black"/>
                </a:solidFill>
                <a:latin typeface="+mn-ea"/>
              </a:rPr>
              <a:t>無線ルーター</a:t>
            </a:r>
            <a:r>
              <a:rPr lang="en-US" altLang="ja-JP" sz="1100" baseline="30000" dirty="0">
                <a:solidFill>
                  <a:prstClr val="black"/>
                </a:solidFill>
                <a:latin typeface="+mn-ea"/>
              </a:rPr>
              <a:t>※2</a:t>
            </a:r>
            <a:r>
              <a:rPr lang="ja-JP" altLang="en-US" sz="1100" dirty="0">
                <a:solidFill>
                  <a:prstClr val="black"/>
                </a:solidFill>
                <a:latin typeface="+mn-ea"/>
              </a:rPr>
              <a:t>：</a:t>
            </a:r>
            <a:r>
              <a:rPr lang="en-US" altLang="ja-JP" sz="1100" dirty="0">
                <a:solidFill>
                  <a:prstClr val="black"/>
                </a:solidFill>
                <a:latin typeface="+mn-ea"/>
              </a:rPr>
              <a:t>UPnP</a:t>
            </a:r>
            <a:r>
              <a:rPr lang="ja-JP" altLang="en-US" sz="1100" dirty="0">
                <a:solidFill>
                  <a:prstClr val="black"/>
                </a:solidFill>
                <a:latin typeface="+mn-ea"/>
              </a:rPr>
              <a:t>に対応し「</a:t>
            </a:r>
            <a:r>
              <a:rPr lang="en-US" altLang="ja-JP" sz="1100" dirty="0">
                <a:solidFill>
                  <a:prstClr val="black"/>
                </a:solidFill>
                <a:latin typeface="+mn-ea"/>
              </a:rPr>
              <a:t>2.4</a:t>
            </a:r>
            <a:r>
              <a:rPr lang="ja-JP" altLang="en-US" sz="1100" dirty="0">
                <a:solidFill>
                  <a:prstClr val="black"/>
                </a:solidFill>
                <a:latin typeface="+mn-ea"/>
              </a:rPr>
              <a:t> </a:t>
            </a:r>
            <a:r>
              <a:rPr lang="en-US" altLang="ja-JP" sz="1100" dirty="0">
                <a:solidFill>
                  <a:prstClr val="black"/>
                </a:solidFill>
                <a:latin typeface="+mn-ea"/>
              </a:rPr>
              <a:t>GHz</a:t>
            </a:r>
            <a:r>
              <a:rPr lang="ja-JP" altLang="en-US" sz="1100" dirty="0">
                <a:solidFill>
                  <a:prstClr val="black"/>
                </a:solidFill>
                <a:latin typeface="+mn-ea"/>
              </a:rPr>
              <a:t>」の周波数帯を使用する無線ルーター</a:t>
            </a:r>
            <a:endParaRPr lang="en-US" altLang="ja-JP" sz="1400" b="1" u="sng" dirty="0">
              <a:solidFill>
                <a:prstClr val="black"/>
              </a:solidFill>
              <a:latin typeface="+mn-ea"/>
            </a:endParaRPr>
          </a:p>
          <a:p>
            <a:pPr marL="177800" lvl="0">
              <a:lnSpc>
                <a:spcPct val="130000"/>
              </a:lnSpc>
            </a:pPr>
            <a:endParaRPr lang="en-US" altLang="ja-JP" sz="1100" b="1" u="sng" dirty="0">
              <a:latin typeface="+mn-ea"/>
            </a:endParaRPr>
          </a:p>
          <a:p>
            <a:pPr>
              <a:lnSpc>
                <a:spcPct val="130000"/>
              </a:lnSpc>
            </a:pPr>
            <a:r>
              <a:rPr lang="ja-JP" altLang="en-US" sz="1400" b="1" u="sng" dirty="0">
                <a:latin typeface="+mn-ea"/>
              </a:rPr>
              <a:t>■カメラの録画データの保存場所とファイル名</a:t>
            </a:r>
          </a:p>
          <a:p>
            <a:pPr marL="171450" indent="6350">
              <a:lnSpc>
                <a:spcPct val="130000"/>
              </a:lnSpc>
              <a:buFont typeface="Wingdings" panose="05000000000000000000" pitchFamily="2" charset="2"/>
              <a:buChar char="l"/>
              <a:tabLst>
                <a:tab pos="266700" algn="l"/>
              </a:tabLst>
            </a:pPr>
            <a:r>
              <a:rPr lang="ja-JP" altLang="en-US" sz="1100" dirty="0">
                <a:latin typeface="+mn-ea"/>
              </a:rPr>
              <a:t>録画データは</a:t>
            </a:r>
            <a:r>
              <a:rPr lang="en-US" altLang="ja-JP" sz="1100" dirty="0">
                <a:latin typeface="+mn-ea"/>
              </a:rPr>
              <a:t>microSD</a:t>
            </a:r>
            <a:r>
              <a:rPr lang="ja-JP" altLang="en-US" sz="1100" dirty="0">
                <a:latin typeface="+mn-ea"/>
              </a:rPr>
              <a:t>カード内の以下のフォルダーに、日付ごとに分けて保存されます。</a:t>
            </a:r>
            <a:endParaRPr lang="en-US" altLang="ja-JP" sz="1100" dirty="0">
              <a:latin typeface="+mn-ea"/>
            </a:endParaRPr>
          </a:p>
          <a:p>
            <a:pPr marL="171450">
              <a:lnSpc>
                <a:spcPct val="130000"/>
              </a:lnSpc>
              <a:tabLst>
                <a:tab pos="266700" algn="l"/>
              </a:tabLst>
            </a:pPr>
            <a:r>
              <a:rPr lang="ja-JP" altLang="en-US" sz="1100" dirty="0">
                <a:latin typeface="+mn-ea"/>
              </a:rPr>
              <a:t>　</a:t>
            </a:r>
            <a:r>
              <a:rPr lang="en-US" altLang="ja-JP" sz="1100" dirty="0">
                <a:latin typeface="+mn-ea"/>
              </a:rPr>
              <a:t>/PRIVATE/PANA_GRP/HH/INDOOR</a:t>
            </a:r>
          </a:p>
          <a:p>
            <a:pPr marL="171450">
              <a:lnSpc>
                <a:spcPct val="130000"/>
              </a:lnSpc>
              <a:tabLst>
                <a:tab pos="266700" algn="l"/>
              </a:tabLst>
            </a:pPr>
            <a:endParaRPr lang="en-US" altLang="ja-JP" sz="1100" dirty="0">
              <a:latin typeface="+mn-ea"/>
            </a:endParaRPr>
          </a:p>
          <a:p>
            <a:pPr marL="171450" indent="6350">
              <a:lnSpc>
                <a:spcPct val="130000"/>
              </a:lnSpc>
              <a:buFont typeface="Wingdings" panose="05000000000000000000" pitchFamily="2" charset="2"/>
              <a:buChar char="l"/>
              <a:tabLst>
                <a:tab pos="266700" algn="l"/>
              </a:tabLst>
            </a:pPr>
            <a:r>
              <a:rPr lang="ja-JP" altLang="en-US" sz="1100" dirty="0">
                <a:latin typeface="+mn-ea"/>
              </a:rPr>
              <a:t>ファイル名は、「カメラ番号＋録画タイプ＋録画開始時間</a:t>
            </a:r>
            <a:r>
              <a:rPr lang="en-US" altLang="ja-JP" sz="1100" dirty="0">
                <a:latin typeface="+mn-ea"/>
              </a:rPr>
              <a:t>.</a:t>
            </a:r>
            <a:r>
              <a:rPr lang="ja-JP" altLang="en-US" sz="1100" dirty="0">
                <a:latin typeface="+mn-ea"/>
              </a:rPr>
              <a:t>拡張子」となります。</a:t>
            </a:r>
          </a:p>
          <a:p>
            <a:pPr marL="361950" indent="-95250">
              <a:lnSpc>
                <a:spcPct val="130000"/>
              </a:lnSpc>
              <a:buFont typeface="Arial" panose="020B0604020202020204" pitchFamily="34" charset="0"/>
              <a:buChar char="•"/>
            </a:pPr>
            <a:r>
              <a:rPr lang="ja-JP" altLang="en-US" sz="1100" dirty="0">
                <a:latin typeface="+mn-ea"/>
              </a:rPr>
              <a:t>カメラ番号：</a:t>
            </a:r>
            <a:r>
              <a:rPr lang="en-US" altLang="ja-JP" sz="1100" dirty="0">
                <a:latin typeface="+mn-ea"/>
              </a:rPr>
              <a:t>1</a:t>
            </a:r>
            <a:r>
              <a:rPr lang="ja-JP" altLang="en-US" sz="1100" dirty="0">
                <a:latin typeface="+mn-ea"/>
              </a:rPr>
              <a:t>（固定）</a:t>
            </a:r>
          </a:p>
          <a:p>
            <a:pPr marL="361950" indent="-95250">
              <a:lnSpc>
                <a:spcPct val="130000"/>
              </a:lnSpc>
              <a:buFont typeface="Arial" panose="020B0604020202020204" pitchFamily="34" charset="0"/>
              <a:buChar char="•"/>
            </a:pPr>
            <a:r>
              <a:rPr lang="ja-JP" altLang="en-US" sz="1100" dirty="0">
                <a:latin typeface="+mn-ea"/>
              </a:rPr>
              <a:t>録画タイプ：録画方法を以下のアルファベットで示します。</a:t>
            </a:r>
          </a:p>
          <a:p>
            <a:pPr marL="266700">
              <a:lnSpc>
                <a:spcPct val="130000"/>
              </a:lnSpc>
            </a:pPr>
            <a:r>
              <a:rPr lang="ja-JP" altLang="en-US" sz="1100" dirty="0">
                <a:latin typeface="+mn-ea"/>
              </a:rPr>
              <a:t>　　　　　　「</a:t>
            </a:r>
            <a:r>
              <a:rPr lang="en-US" altLang="ja-JP" sz="1100" dirty="0">
                <a:latin typeface="+mn-ea"/>
              </a:rPr>
              <a:t>M</a:t>
            </a:r>
            <a:r>
              <a:rPr lang="ja-JP" altLang="en-US" sz="1100" dirty="0">
                <a:latin typeface="+mn-ea"/>
              </a:rPr>
              <a:t>」手動で録画した</a:t>
            </a:r>
          </a:p>
          <a:p>
            <a:pPr marL="266700">
              <a:lnSpc>
                <a:spcPct val="130000"/>
              </a:lnSpc>
            </a:pPr>
            <a:r>
              <a:rPr lang="ja-JP" altLang="en-US" sz="1100" dirty="0">
                <a:latin typeface="+mn-ea"/>
              </a:rPr>
              <a:t>　　　　　　「</a:t>
            </a:r>
            <a:r>
              <a:rPr lang="en-US" altLang="ja-JP" sz="1100" dirty="0">
                <a:latin typeface="+mn-ea"/>
              </a:rPr>
              <a:t>A</a:t>
            </a:r>
            <a:r>
              <a:rPr lang="ja-JP" altLang="en-US" sz="1100" dirty="0">
                <a:latin typeface="+mn-ea"/>
              </a:rPr>
              <a:t>」カメラ内蔵のセンサー（動作検知）の反応によって録画した</a:t>
            </a:r>
          </a:p>
          <a:p>
            <a:pPr marL="361950" indent="-95250">
              <a:lnSpc>
                <a:spcPct val="130000"/>
              </a:lnSpc>
              <a:buFont typeface="Arial" panose="020B0604020202020204" pitchFamily="34" charset="0"/>
              <a:buChar char="•"/>
            </a:pPr>
            <a:r>
              <a:rPr lang="ja-JP" altLang="en-US" sz="1100" dirty="0">
                <a:latin typeface="+mn-ea"/>
              </a:rPr>
              <a:t>録画開始時間：「</a:t>
            </a:r>
            <a:r>
              <a:rPr lang="en-US" altLang="ja-JP" sz="1100" dirty="0" err="1">
                <a:latin typeface="+mn-ea"/>
              </a:rPr>
              <a:t>hhmmss</a:t>
            </a:r>
            <a:r>
              <a:rPr lang="ja-JP" altLang="en-US" sz="1100" dirty="0">
                <a:latin typeface="+mn-ea"/>
              </a:rPr>
              <a:t>」の形式で示します。</a:t>
            </a:r>
            <a:endParaRPr lang="en-US" altLang="ja-JP" sz="1100" dirty="0">
              <a:latin typeface="+mn-ea"/>
            </a:endParaRPr>
          </a:p>
          <a:p>
            <a:pPr marL="361950" indent="-95250">
              <a:lnSpc>
                <a:spcPct val="130000"/>
              </a:lnSpc>
              <a:buFont typeface="Arial" panose="020B0604020202020204" pitchFamily="34" charset="0"/>
              <a:buChar char="•"/>
            </a:pPr>
            <a:endParaRPr lang="en-US" altLang="ja-JP" sz="1100" dirty="0">
              <a:latin typeface="+mn-ea"/>
            </a:endParaRPr>
          </a:p>
          <a:p>
            <a:pPr marL="266700">
              <a:lnSpc>
                <a:spcPct val="130000"/>
              </a:lnSpc>
            </a:pPr>
            <a:r>
              <a:rPr lang="ja-JP" altLang="en-US" sz="1100" dirty="0">
                <a:latin typeface="+mn-ea"/>
              </a:rPr>
              <a:t>例）</a:t>
            </a:r>
            <a:r>
              <a:rPr lang="en-US" altLang="ja-JP" sz="1100" dirty="0">
                <a:latin typeface="+mn-ea"/>
              </a:rPr>
              <a:t>1M123455.mp4</a:t>
            </a:r>
          </a:p>
          <a:p>
            <a:pPr marL="266700">
              <a:lnSpc>
                <a:spcPct val="130000"/>
              </a:lnSpc>
            </a:pPr>
            <a:r>
              <a:rPr lang="ja-JP" altLang="en-US" sz="1100" dirty="0">
                <a:latin typeface="+mn-ea"/>
              </a:rPr>
              <a:t>この録画データは、カメラの映像を手動録画（</a:t>
            </a:r>
            <a:r>
              <a:rPr lang="en-US" altLang="ja-JP" sz="1100" dirty="0">
                <a:latin typeface="+mn-ea"/>
              </a:rPr>
              <a:t>M</a:t>
            </a:r>
            <a:r>
              <a:rPr lang="ja-JP" altLang="en-US" sz="1100" dirty="0">
                <a:latin typeface="+mn-ea"/>
              </a:rPr>
              <a:t>）で、午後</a:t>
            </a:r>
            <a:r>
              <a:rPr lang="en-US" altLang="ja-JP" sz="1100" dirty="0">
                <a:latin typeface="+mn-ea"/>
              </a:rPr>
              <a:t>12</a:t>
            </a:r>
            <a:r>
              <a:rPr lang="ja-JP" altLang="en-US" sz="1100" dirty="0">
                <a:latin typeface="+mn-ea"/>
              </a:rPr>
              <a:t>時</a:t>
            </a:r>
            <a:r>
              <a:rPr lang="en-US" altLang="ja-JP" sz="1100" dirty="0">
                <a:latin typeface="+mn-ea"/>
              </a:rPr>
              <a:t>34</a:t>
            </a:r>
            <a:r>
              <a:rPr lang="ja-JP" altLang="en-US" sz="1100" dirty="0">
                <a:latin typeface="+mn-ea"/>
              </a:rPr>
              <a:t>分</a:t>
            </a:r>
            <a:r>
              <a:rPr lang="en-US" altLang="ja-JP" sz="1100" dirty="0">
                <a:latin typeface="+mn-ea"/>
              </a:rPr>
              <a:t>55</a:t>
            </a:r>
            <a:r>
              <a:rPr lang="ja-JP" altLang="en-US" sz="1100" dirty="0">
                <a:latin typeface="+mn-ea"/>
              </a:rPr>
              <a:t>秒（</a:t>
            </a:r>
            <a:r>
              <a:rPr lang="en-US" altLang="ja-JP" sz="1100" dirty="0">
                <a:latin typeface="+mn-ea"/>
              </a:rPr>
              <a:t>123455</a:t>
            </a:r>
            <a:r>
              <a:rPr lang="ja-JP" altLang="en-US" sz="1100" dirty="0">
                <a:latin typeface="+mn-ea"/>
              </a:rPr>
              <a:t>）に録画を開始したことがわかります。</a:t>
            </a:r>
            <a:endParaRPr lang="en-US" altLang="ja-JP" sz="1100" dirty="0">
              <a:latin typeface="+mn-ea"/>
            </a:endParaRPr>
          </a:p>
        </p:txBody>
      </p:sp>
      <p:sp>
        <p:nvSpPr>
          <p:cNvPr id="11" name="テキスト ボックス 10"/>
          <p:cNvSpPr txBox="1"/>
          <p:nvPr/>
        </p:nvSpPr>
        <p:spPr>
          <a:xfrm>
            <a:off x="876300" y="6788119"/>
            <a:ext cx="5976938" cy="707886"/>
          </a:xfrm>
          <a:prstGeom prst="rect">
            <a:avLst/>
          </a:prstGeom>
          <a:noFill/>
        </p:spPr>
        <p:txBody>
          <a:bodyPr wrap="square" rtlCol="0">
            <a:spAutoFit/>
          </a:bodyPr>
          <a:lstStyle/>
          <a:p>
            <a:pPr marL="447675" indent="-266700"/>
            <a:r>
              <a:rPr lang="en-US" altLang="ja-JP" sz="800" dirty="0">
                <a:latin typeface="+mn-ea"/>
              </a:rPr>
              <a:t>※1</a:t>
            </a:r>
            <a:r>
              <a:rPr lang="ja-JP" altLang="en-US" sz="800" dirty="0">
                <a:latin typeface="+mn-ea"/>
              </a:rPr>
              <a:t>：</a:t>
            </a:r>
            <a:r>
              <a:rPr lang="en-US" altLang="ja-JP" sz="800" dirty="0">
                <a:latin typeface="+mn-ea"/>
              </a:rPr>
              <a:t>Android™5.0</a:t>
            </a:r>
            <a:r>
              <a:rPr lang="ja-JP" altLang="en-US" sz="800" dirty="0">
                <a:latin typeface="+mn-ea"/>
              </a:rPr>
              <a:t>以降を搭載し、</a:t>
            </a:r>
            <a:r>
              <a:rPr lang="en-US" altLang="ja-JP" sz="800" dirty="0" err="1">
                <a:latin typeface="+mn-ea"/>
              </a:rPr>
              <a:t>GooglePlay</a:t>
            </a:r>
            <a:r>
              <a:rPr lang="en-US" altLang="ja-JP" sz="800" dirty="0">
                <a:latin typeface="+mn-ea"/>
              </a:rPr>
              <a:t>™</a:t>
            </a:r>
            <a:r>
              <a:rPr lang="ja-JP" altLang="en-US" sz="800" dirty="0">
                <a:latin typeface="+mn-ea"/>
              </a:rPr>
              <a:t>に対応したスマートフォン</a:t>
            </a:r>
            <a:r>
              <a:rPr lang="en-US" altLang="ja-JP" sz="800" dirty="0">
                <a:latin typeface="+mn-ea"/>
              </a:rPr>
              <a:t>/</a:t>
            </a:r>
            <a:r>
              <a:rPr lang="ja-JP" altLang="en-US" sz="800" dirty="0">
                <a:latin typeface="+mn-ea"/>
              </a:rPr>
              <a:t>タブレット、または</a:t>
            </a:r>
            <a:r>
              <a:rPr lang="en-US" altLang="ja-JP" sz="800" dirty="0">
                <a:latin typeface="+mn-ea"/>
              </a:rPr>
              <a:t>iOS10.0</a:t>
            </a:r>
            <a:r>
              <a:rPr lang="ja-JP" altLang="en-US" sz="800" dirty="0">
                <a:latin typeface="+mn-ea"/>
              </a:rPr>
              <a:t>以降を搭載した</a:t>
            </a:r>
            <a:r>
              <a:rPr lang="en-US" altLang="ja-JP" sz="800" dirty="0">
                <a:latin typeface="+mn-ea"/>
              </a:rPr>
              <a:t>iPhone</a:t>
            </a:r>
            <a:r>
              <a:rPr lang="ja-JP" altLang="en-US" sz="800" dirty="0">
                <a:latin typeface="+mn-ea"/>
              </a:rPr>
              <a:t>（</a:t>
            </a:r>
            <a:r>
              <a:rPr lang="en-US" altLang="ja-JP" sz="800" dirty="0">
                <a:latin typeface="+mn-ea"/>
              </a:rPr>
              <a:t>iPhone5s</a:t>
            </a:r>
            <a:r>
              <a:rPr lang="ja-JP" altLang="en-US" sz="800" dirty="0">
                <a:latin typeface="+mn-ea"/>
              </a:rPr>
              <a:t>以降）、</a:t>
            </a:r>
            <a:r>
              <a:rPr lang="en-US" altLang="ja-JP" sz="800" dirty="0">
                <a:latin typeface="+mn-ea"/>
              </a:rPr>
              <a:t>iPad</a:t>
            </a:r>
            <a:r>
              <a:rPr lang="ja-JP" altLang="en-US" sz="800" dirty="0">
                <a:latin typeface="+mn-ea"/>
              </a:rPr>
              <a:t>（</a:t>
            </a:r>
            <a:r>
              <a:rPr lang="en-US" altLang="ja-JP" sz="800" dirty="0" err="1">
                <a:latin typeface="+mn-ea"/>
              </a:rPr>
              <a:t>iPadAir</a:t>
            </a:r>
            <a:r>
              <a:rPr lang="ja-JP" altLang="en-US" sz="800" dirty="0">
                <a:latin typeface="+mn-ea"/>
              </a:rPr>
              <a:t>以降）に対応しています。ご利用には専用アプリケーション「ホームネットワーク</a:t>
            </a:r>
            <a:r>
              <a:rPr lang="en-US" altLang="ja-JP" sz="800" dirty="0">
                <a:latin typeface="+mn-ea"/>
              </a:rPr>
              <a:t>W</a:t>
            </a:r>
            <a:r>
              <a:rPr lang="ja-JP" altLang="en-US" sz="800" dirty="0">
                <a:latin typeface="+mn-ea"/>
              </a:rPr>
              <a:t>」のインストールが必要です。</a:t>
            </a:r>
            <a:r>
              <a:rPr lang="en-US" altLang="ja-JP" sz="800" dirty="0">
                <a:latin typeface="+mn-ea"/>
              </a:rPr>
              <a:t>OS</a:t>
            </a:r>
            <a:r>
              <a:rPr lang="ja-JP" altLang="en-US" sz="800" dirty="0">
                <a:latin typeface="+mn-ea"/>
              </a:rPr>
              <a:t>のバージョンアップに伴い「ホームネットワーク</a:t>
            </a:r>
            <a:r>
              <a:rPr lang="en-US" altLang="ja-JP" sz="800" dirty="0">
                <a:latin typeface="+mn-ea"/>
              </a:rPr>
              <a:t>W</a:t>
            </a:r>
            <a:r>
              <a:rPr lang="ja-JP" altLang="en-US" sz="800" dirty="0">
                <a:latin typeface="+mn-ea"/>
              </a:rPr>
              <a:t>」が対応できるバージョンも変更になることがあります。</a:t>
            </a:r>
            <a:endParaRPr lang="en-US" altLang="ja-JP" sz="800" dirty="0">
              <a:latin typeface="+mn-ea"/>
            </a:endParaRPr>
          </a:p>
          <a:p>
            <a:pPr marL="447675" indent="-266700"/>
            <a:r>
              <a:rPr lang="en-US" altLang="ja-JP" sz="800" dirty="0">
                <a:latin typeface="+mn-ea"/>
              </a:rPr>
              <a:t>※2</a:t>
            </a:r>
            <a:r>
              <a:rPr lang="ja-JP" altLang="en-US" sz="800" dirty="0">
                <a:latin typeface="+mn-ea"/>
              </a:rPr>
              <a:t>：</a:t>
            </a:r>
            <a:r>
              <a:rPr lang="ja-JP" altLang="en-US" sz="800" dirty="0">
                <a:latin typeface="+mn-ea"/>
                <a:cs typeface="メイリオ" panose="020B0604030504040204" pitchFamily="50" charset="-128"/>
              </a:rPr>
              <a:t>本製品では、</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」の周波数帯域に対応した無線ルーターを使用します。</a:t>
            </a:r>
            <a:r>
              <a:rPr lang="ja-JP" altLang="en-US" sz="800" dirty="0">
                <a:latin typeface="+mn-ea"/>
              </a:rPr>
              <a:t>　</a:t>
            </a:r>
            <a:endParaRPr lang="en-US" altLang="ja-JP" sz="800" dirty="0">
              <a:latin typeface="+mn-ea"/>
            </a:endParaRPr>
          </a:p>
        </p:txBody>
      </p:sp>
    </p:spTree>
    <p:extLst>
      <p:ext uri="{BB962C8B-B14F-4D97-AF65-F5344CB8AC3E}">
        <p14:creationId xmlns:p14="http://schemas.microsoft.com/office/powerpoint/2010/main" val="1965054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8CC1C408-C667-4F39-9757-C59FC3DFA96B}"/>
              </a:ext>
            </a:extLst>
          </p:cNvPr>
          <p:cNvSpPr txBox="1"/>
          <p:nvPr/>
        </p:nvSpPr>
        <p:spPr>
          <a:xfrm>
            <a:off x="1005472" y="9616440"/>
            <a:ext cx="607859" cy="261610"/>
          </a:xfrm>
          <a:prstGeom prst="rect">
            <a:avLst/>
          </a:prstGeom>
          <a:noFill/>
        </p:spPr>
        <p:txBody>
          <a:bodyPr wrap="none" rtlCol="0">
            <a:spAutoFit/>
          </a:bodyPr>
          <a:lstStyle/>
          <a:p>
            <a:pPr algn="ctr"/>
            <a:r>
              <a:rPr kumimoji="1" lang="ja-JP" altLang="en-US" sz="1100" dirty="0"/>
              <a:t>その他</a:t>
            </a:r>
          </a:p>
        </p:txBody>
      </p:sp>
      <p:sp>
        <p:nvSpPr>
          <p:cNvPr id="3" name="スライド番号プレースホルダー 2">
            <a:extLst>
              <a:ext uri="{FF2B5EF4-FFF2-40B4-BE49-F238E27FC236}">
                <a16:creationId xmlns:a16="http://schemas.microsoft.com/office/drawing/2014/main" id="{BADD0582-68A7-4ACA-9D8D-BA24414202A3}"/>
              </a:ext>
            </a:extLst>
          </p:cNvPr>
          <p:cNvSpPr>
            <a:spLocks noGrp="1"/>
          </p:cNvSpPr>
          <p:nvPr>
            <p:ph type="sldNum" sz="quarter" idx="12"/>
          </p:nvPr>
        </p:nvSpPr>
        <p:spPr/>
        <p:txBody>
          <a:bodyPr/>
          <a:lstStyle/>
          <a:p>
            <a:fld id="{731F6711-717A-4BDB-8DAB-86F712E8F3ED}" type="slidenum">
              <a:rPr lang="ja-JP" altLang="en-US" smtClean="0"/>
              <a:pPr/>
              <a:t>8</a:t>
            </a:fld>
            <a:endParaRPr lang="ja-JP" altLang="en-US" dirty="0"/>
          </a:p>
        </p:txBody>
      </p:sp>
      <p:sp>
        <p:nvSpPr>
          <p:cNvPr id="10" name="正方形/長方形 9">
            <a:extLst>
              <a:ext uri="{FF2B5EF4-FFF2-40B4-BE49-F238E27FC236}">
                <a16:creationId xmlns:a16="http://schemas.microsoft.com/office/drawing/2014/main" id="{6DACC4DF-BA50-48B1-A5EE-8A0FA21B1276}"/>
              </a:ext>
            </a:extLst>
          </p:cNvPr>
          <p:cNvSpPr/>
          <p:nvPr/>
        </p:nvSpPr>
        <p:spPr>
          <a:xfrm>
            <a:off x="876300" y="749911"/>
            <a:ext cx="5976938" cy="5463034"/>
          </a:xfrm>
          <a:prstGeom prst="rect">
            <a:avLst/>
          </a:prstGeom>
        </p:spPr>
        <p:txBody>
          <a:bodyPr wrap="square">
            <a:spAutoFit/>
          </a:bodyPr>
          <a:lstStyle/>
          <a:p>
            <a:pPr marL="133350" indent="-133350" algn="just">
              <a:lnSpc>
                <a:spcPct val="130000"/>
              </a:lnSpc>
              <a:spcAft>
                <a:spcPts val="0"/>
              </a:spcAft>
            </a:pPr>
            <a:r>
              <a:rPr lang="ja-JP" altLang="en-US" sz="1400" b="1" u="sng" kern="100" dirty="0">
                <a:latin typeface="+mn-ea"/>
                <a:cs typeface="メイリオ" panose="020B0604030504040204" pitchFamily="50" charset="-128"/>
              </a:rPr>
              <a:t>■</a:t>
            </a:r>
            <a:r>
              <a:rPr lang="ja-JP" altLang="en-US" sz="1400" b="1" u="sng" dirty="0"/>
              <a:t>複数のスマートフォン</a:t>
            </a:r>
            <a:r>
              <a:rPr lang="en-US" altLang="ja-JP" sz="1400" b="1" u="sng" baseline="30000" dirty="0"/>
              <a:t>※1</a:t>
            </a:r>
            <a:r>
              <a:rPr lang="ja-JP" altLang="en-US" sz="1400" b="1" u="sng" dirty="0"/>
              <a:t>からアクセスしているときの制限</a:t>
            </a:r>
          </a:p>
          <a:p>
            <a:pPr marL="180975">
              <a:lnSpc>
                <a:spcPct val="130000"/>
              </a:lnSpc>
            </a:pPr>
            <a:r>
              <a:rPr lang="ja-JP" altLang="en-US" sz="1100" dirty="0"/>
              <a:t>同時に複数のスマートフォン</a:t>
            </a:r>
            <a:r>
              <a:rPr lang="en-US" altLang="ja-JP" sz="1100" baseline="30000" dirty="0"/>
              <a:t>※1</a:t>
            </a:r>
            <a:r>
              <a:rPr lang="ja-JP" altLang="en-US" sz="1100" dirty="0"/>
              <a:t>がカメラにアクセスしている場合は、以下の制限がかかります。</a:t>
            </a:r>
            <a:endParaRPr lang="en-US" altLang="ja-JP" sz="1100" dirty="0"/>
          </a:p>
          <a:p>
            <a:pPr>
              <a:lnSpc>
                <a:spcPct val="130000"/>
              </a:lnSpc>
            </a:pPr>
            <a:endParaRPr lang="ja-JP" altLang="en-US" sz="1100" dirty="0"/>
          </a:p>
          <a:p>
            <a:pPr>
              <a:lnSpc>
                <a:spcPct val="130000"/>
              </a:lnSpc>
            </a:pPr>
            <a:r>
              <a:rPr lang="en-US" altLang="ja-JP" sz="1200" b="1" dirty="0"/>
              <a:t>【</a:t>
            </a:r>
            <a:r>
              <a:rPr lang="ja-JP" altLang="en-US" sz="1200" b="1" dirty="0"/>
              <a:t>制限事項</a:t>
            </a:r>
            <a:r>
              <a:rPr lang="en-US" altLang="ja-JP" sz="1200" b="1" dirty="0"/>
              <a:t>】</a:t>
            </a:r>
            <a:endParaRPr lang="ja-JP" altLang="en-US" sz="1200" b="1" dirty="0"/>
          </a:p>
          <a:p>
            <a:pPr>
              <a:lnSpc>
                <a:spcPct val="130000"/>
              </a:lnSpc>
            </a:pPr>
            <a:r>
              <a:rPr lang="ja-JP" altLang="en-US" sz="1100" b="1" dirty="0"/>
              <a:t>スマートフォン</a:t>
            </a:r>
            <a:r>
              <a:rPr lang="en-US" altLang="ja-JP" sz="1100" b="1" baseline="30000" dirty="0"/>
              <a:t>※1</a:t>
            </a:r>
            <a:r>
              <a:rPr lang="ja-JP" altLang="en-US" sz="1100" b="1" dirty="0"/>
              <a:t>でカメラの映像を表示しているとき</a:t>
            </a:r>
          </a:p>
          <a:p>
            <a:pPr marL="269875" indent="-88900">
              <a:lnSpc>
                <a:spcPct val="130000"/>
              </a:lnSpc>
              <a:buFont typeface="Wingdings" panose="05000000000000000000" pitchFamily="2" charset="2"/>
              <a:buChar char="l"/>
            </a:pPr>
            <a:r>
              <a:rPr lang="ja-JP" altLang="en-US" sz="1100" dirty="0"/>
              <a:t>同時に表示できるスマートフォン</a:t>
            </a:r>
            <a:r>
              <a:rPr lang="en-US" altLang="ja-JP" sz="1100" baseline="30000" dirty="0"/>
              <a:t>※1</a:t>
            </a:r>
            <a:r>
              <a:rPr lang="ja-JP" altLang="en-US" sz="1100" dirty="0"/>
              <a:t>は最大</a:t>
            </a:r>
            <a:r>
              <a:rPr lang="en-US" altLang="ja-JP" sz="1100" dirty="0"/>
              <a:t>4</a:t>
            </a:r>
            <a:r>
              <a:rPr lang="ja-JP" altLang="en-US" sz="1100" dirty="0"/>
              <a:t>台です。外出先からアクセスできるスマートフォン</a:t>
            </a:r>
            <a:r>
              <a:rPr lang="en-US" altLang="ja-JP" sz="1100" baseline="30000" dirty="0"/>
              <a:t>※1</a:t>
            </a:r>
            <a:r>
              <a:rPr lang="ja-JP" altLang="en-US" sz="1100" dirty="0"/>
              <a:t>はそのうち</a:t>
            </a:r>
            <a:r>
              <a:rPr lang="en-US" altLang="ja-JP" sz="1100" dirty="0"/>
              <a:t>2</a:t>
            </a:r>
            <a:r>
              <a:rPr lang="ja-JP" altLang="en-US" sz="1100" dirty="0"/>
              <a:t>台です。</a:t>
            </a:r>
            <a:endParaRPr lang="en-US" altLang="ja-JP" sz="1100" dirty="0"/>
          </a:p>
          <a:p>
            <a:pPr>
              <a:lnSpc>
                <a:spcPct val="130000"/>
              </a:lnSpc>
            </a:pPr>
            <a:endParaRPr lang="ja-JP" altLang="en-US" sz="1100" dirty="0"/>
          </a:p>
          <a:p>
            <a:pPr>
              <a:lnSpc>
                <a:spcPct val="130000"/>
              </a:lnSpc>
            </a:pPr>
            <a:r>
              <a:rPr lang="ja-JP" altLang="en-US" sz="1100" b="1" dirty="0"/>
              <a:t>スマートフォン</a:t>
            </a:r>
            <a:r>
              <a:rPr lang="en-US" altLang="ja-JP" sz="1100" b="1" baseline="30000" dirty="0"/>
              <a:t>※1</a:t>
            </a:r>
            <a:r>
              <a:rPr lang="ja-JP" altLang="en-US" sz="1100" b="1" dirty="0"/>
              <a:t>からカメラに話しかけているとき</a:t>
            </a:r>
          </a:p>
          <a:p>
            <a:pPr marL="171450" indent="9525">
              <a:lnSpc>
                <a:spcPct val="130000"/>
              </a:lnSpc>
              <a:buFont typeface="Wingdings" panose="05000000000000000000" pitchFamily="2" charset="2"/>
              <a:buChar char="l"/>
            </a:pPr>
            <a:r>
              <a:rPr lang="ja-JP" altLang="en-US" sz="1100" dirty="0"/>
              <a:t>通話中のカメラに他のスマートフォン</a:t>
            </a:r>
            <a:r>
              <a:rPr lang="en-US" altLang="ja-JP" sz="1100" baseline="30000" dirty="0"/>
              <a:t>※1</a:t>
            </a:r>
            <a:r>
              <a:rPr lang="ja-JP" altLang="en-US" sz="1100" dirty="0"/>
              <a:t>から話しかけることはできません。</a:t>
            </a:r>
            <a:endParaRPr lang="en-US" altLang="ja-JP" sz="1100" dirty="0"/>
          </a:p>
          <a:p>
            <a:pPr>
              <a:lnSpc>
                <a:spcPct val="130000"/>
              </a:lnSpc>
            </a:pPr>
            <a:endParaRPr lang="ja-JP" altLang="en-US" sz="1100" dirty="0"/>
          </a:p>
          <a:p>
            <a:pPr>
              <a:lnSpc>
                <a:spcPct val="130000"/>
              </a:lnSpc>
            </a:pPr>
            <a:r>
              <a:rPr lang="ja-JP" altLang="en-US" sz="1100" b="1" dirty="0"/>
              <a:t>スマートフォン</a:t>
            </a:r>
            <a:r>
              <a:rPr lang="en-US" altLang="ja-JP" sz="1100" b="1" baseline="30000" dirty="0"/>
              <a:t>※1</a:t>
            </a:r>
            <a:r>
              <a:rPr lang="ja-JP" altLang="en-US" sz="1100" b="1" dirty="0"/>
              <a:t>がカメラの設定を変更しているとき</a:t>
            </a:r>
          </a:p>
          <a:p>
            <a:pPr marL="266700" indent="-85725">
              <a:lnSpc>
                <a:spcPct val="130000"/>
              </a:lnSpc>
              <a:buFont typeface="Wingdings" panose="05000000000000000000" pitchFamily="2" charset="2"/>
              <a:buChar char="l"/>
            </a:pPr>
            <a:r>
              <a:rPr lang="ja-JP" altLang="en-US" sz="1100" dirty="0"/>
              <a:t>設定中のカメラの設定を他のスマートフォン</a:t>
            </a:r>
            <a:r>
              <a:rPr lang="en-US" altLang="ja-JP" sz="1100" baseline="30000" dirty="0"/>
              <a:t>※1</a:t>
            </a:r>
            <a:r>
              <a:rPr lang="ja-JP" altLang="en-US" sz="1100" dirty="0"/>
              <a:t>で変更できません。</a:t>
            </a:r>
          </a:p>
          <a:p>
            <a:pPr marL="266700" indent="-85725">
              <a:lnSpc>
                <a:spcPct val="130000"/>
              </a:lnSpc>
              <a:buFont typeface="Wingdings" panose="05000000000000000000" pitchFamily="2" charset="2"/>
              <a:buChar char="l"/>
            </a:pPr>
            <a:r>
              <a:rPr lang="ja-JP" altLang="en-US" sz="1100" dirty="0"/>
              <a:t>他の機能や設定が一時的に使用できない場合があります。</a:t>
            </a:r>
            <a:endParaRPr lang="en-US" altLang="ja-JP" sz="1100" dirty="0">
              <a:latin typeface="+mn-ea"/>
            </a:endParaRPr>
          </a:p>
          <a:p>
            <a:pPr>
              <a:lnSpc>
                <a:spcPct val="130000"/>
              </a:lnSpc>
            </a:pPr>
            <a:endParaRPr lang="en-US" altLang="ja-JP" sz="1100" dirty="0"/>
          </a:p>
          <a:p>
            <a:pPr marL="133350" indent="-133350" algn="just">
              <a:lnSpc>
                <a:spcPct val="130000"/>
              </a:lnSpc>
              <a:spcAft>
                <a:spcPts val="0"/>
              </a:spcAft>
            </a:pPr>
            <a:r>
              <a:rPr lang="ja-JP" altLang="en-US" sz="1400" b="1" u="sng" kern="100" dirty="0">
                <a:latin typeface="+mn-ea"/>
                <a:cs typeface="メイリオ" panose="020B0604030504040204" pitchFamily="50" charset="-128"/>
              </a:rPr>
              <a:t>■初期化する</a:t>
            </a:r>
            <a:endParaRPr lang="en-US" altLang="ja-JP" sz="1400" b="1" u="sng" kern="100" dirty="0">
              <a:latin typeface="+mn-ea"/>
              <a:cs typeface="メイリオ" panose="020B0604030504040204" pitchFamily="50" charset="-128"/>
            </a:endParaRPr>
          </a:p>
          <a:p>
            <a:pPr marL="266700" indent="-85725" algn="just">
              <a:lnSpc>
                <a:spcPct val="130000"/>
              </a:lnSpc>
              <a:spcAft>
                <a:spcPts val="0"/>
              </a:spcAft>
            </a:pPr>
            <a:r>
              <a:rPr lang="ja-JP" altLang="en-US" sz="1100" kern="100" dirty="0">
                <a:latin typeface="+mn-ea"/>
                <a:cs typeface="メイリオ" panose="020B0604030504040204" pitchFamily="50" charset="-128"/>
              </a:rPr>
              <a:t>無線ルーター</a:t>
            </a:r>
            <a:r>
              <a:rPr lang="en-US" altLang="ja-JP" sz="1100" kern="100" baseline="30000" dirty="0">
                <a:latin typeface="+mn-ea"/>
                <a:cs typeface="メイリオ" panose="020B0604030504040204" pitchFamily="50" charset="-128"/>
              </a:rPr>
              <a:t>※2</a:t>
            </a:r>
            <a:r>
              <a:rPr lang="ja-JP" altLang="en-US" sz="1100" kern="100" dirty="0">
                <a:latin typeface="+mn-ea"/>
                <a:cs typeface="メイリオ" panose="020B0604030504040204" pitchFamily="50" charset="-128"/>
              </a:rPr>
              <a:t>を変更する場合は、初期化してください。</a:t>
            </a:r>
          </a:p>
          <a:p>
            <a:pPr marL="266700" indent="-85725" algn="just">
              <a:lnSpc>
                <a:spcPct val="130000"/>
              </a:lnSpc>
              <a:spcAft>
                <a:spcPts val="0"/>
              </a:spcAft>
            </a:pPr>
            <a:r>
              <a:rPr lang="en-US" altLang="ja-JP" sz="1100" kern="100" dirty="0">
                <a:latin typeface="+mn-ea"/>
                <a:cs typeface="メイリオ" panose="020B0604030504040204" pitchFamily="50" charset="-128"/>
              </a:rPr>
              <a:t>1.</a:t>
            </a:r>
            <a:r>
              <a:rPr lang="ja-JP" altLang="en-US" sz="1100" kern="100" dirty="0">
                <a:latin typeface="+mn-ea"/>
                <a:cs typeface="メイリオ" panose="020B0604030504040204" pitchFamily="50" charset="-128"/>
              </a:rPr>
              <a:t>先端の細いものを使って、音が鳴るまで、垂直に</a:t>
            </a:r>
            <a:r>
              <a:rPr lang="en-US" altLang="ja-JP" sz="1100" b="1" kern="100" dirty="0">
                <a:latin typeface="+mn-ea"/>
                <a:cs typeface="メイリオ" panose="020B0604030504040204" pitchFamily="50" charset="-128"/>
              </a:rPr>
              <a:t>【RESET】</a:t>
            </a:r>
            <a:r>
              <a:rPr lang="ja-JP" altLang="en-US" sz="1100" kern="100" dirty="0">
                <a:latin typeface="+mn-ea"/>
                <a:cs typeface="メイリオ" panose="020B0604030504040204" pitchFamily="50" charset="-128"/>
              </a:rPr>
              <a:t>ボタンを押す</a:t>
            </a:r>
            <a:r>
              <a:rPr lang="en-US" altLang="ja-JP" sz="1100" kern="100" dirty="0">
                <a:latin typeface="+mn-ea"/>
                <a:cs typeface="メイリオ" panose="020B0604030504040204" pitchFamily="50" charset="-128"/>
              </a:rPr>
              <a:t>(</a:t>
            </a:r>
            <a:r>
              <a:rPr lang="ja-JP" altLang="en-US" sz="1100" kern="100" dirty="0">
                <a:latin typeface="+mn-ea"/>
                <a:cs typeface="メイリオ" panose="020B0604030504040204" pitchFamily="50" charset="-128"/>
              </a:rPr>
              <a:t>約</a:t>
            </a:r>
            <a:r>
              <a:rPr lang="en-US" altLang="ja-JP" sz="1100" kern="100" dirty="0">
                <a:latin typeface="+mn-ea"/>
                <a:cs typeface="メイリオ" panose="020B0604030504040204" pitchFamily="50" charset="-128"/>
              </a:rPr>
              <a:t>5</a:t>
            </a:r>
            <a:r>
              <a:rPr lang="ja-JP" altLang="en-US" sz="1100" kern="100" dirty="0">
                <a:latin typeface="+mn-ea"/>
                <a:cs typeface="メイリオ" panose="020B0604030504040204" pitchFamily="50" charset="-128"/>
              </a:rPr>
              <a:t>秒間</a:t>
            </a:r>
            <a:r>
              <a:rPr lang="en-US" altLang="ja-JP" sz="1100" kern="100" dirty="0">
                <a:latin typeface="+mn-ea"/>
                <a:cs typeface="メイリオ" panose="020B0604030504040204" pitchFamily="50" charset="-128"/>
              </a:rPr>
              <a:t>)</a:t>
            </a:r>
            <a:endParaRPr lang="ja-JP" altLang="en-US" sz="1100" kern="100" dirty="0">
              <a:latin typeface="+mn-ea"/>
              <a:cs typeface="メイリオ" panose="020B0604030504040204" pitchFamily="50" charset="-128"/>
            </a:endParaRPr>
          </a:p>
          <a:p>
            <a:pPr marL="269875" indent="-93663" algn="just">
              <a:lnSpc>
                <a:spcPct val="130000"/>
              </a:lnSpc>
              <a:spcAft>
                <a:spcPts val="0"/>
              </a:spcAft>
              <a:buFont typeface="Wingdings" panose="05000000000000000000" pitchFamily="2" charset="2"/>
              <a:buChar char="l"/>
            </a:pPr>
            <a:r>
              <a:rPr lang="ja-JP" altLang="en-US" sz="1100" kern="100" dirty="0">
                <a:latin typeface="+mn-ea"/>
                <a:cs typeface="メイリオ" panose="020B0604030504040204" pitchFamily="50" charset="-128"/>
              </a:rPr>
              <a:t>初期化が完了すると状態表示ランプが黄色に点灯します。</a:t>
            </a:r>
          </a:p>
          <a:p>
            <a:pPr marL="269875" indent="-93663" algn="just">
              <a:lnSpc>
                <a:spcPct val="130000"/>
              </a:lnSpc>
              <a:spcAft>
                <a:spcPts val="0"/>
              </a:spcAft>
              <a:buFont typeface="Wingdings" panose="05000000000000000000" pitchFamily="2" charset="2"/>
              <a:buChar char="l"/>
            </a:pPr>
            <a:r>
              <a:rPr lang="ja-JP" altLang="en-US" sz="1100" kern="100" dirty="0">
                <a:latin typeface="+mn-ea"/>
                <a:cs typeface="メイリオ" panose="020B0604030504040204" pitchFamily="50" charset="-128"/>
              </a:rPr>
              <a:t>お買い上げの状態に戻ります。</a:t>
            </a:r>
            <a:endParaRPr lang="en-US" altLang="ja-JP" sz="1100" kern="100" dirty="0">
              <a:latin typeface="+mn-ea"/>
              <a:cs typeface="メイリオ" panose="020B0604030504040204" pitchFamily="50" charset="-128"/>
            </a:endParaRPr>
          </a:p>
          <a:p>
            <a:pPr marL="269875" indent="-93663" algn="just">
              <a:lnSpc>
                <a:spcPct val="130000"/>
              </a:lnSpc>
              <a:spcAft>
                <a:spcPts val="0"/>
              </a:spcAft>
              <a:buFont typeface="Wingdings" panose="05000000000000000000" pitchFamily="2" charset="2"/>
              <a:buChar char="l"/>
            </a:pPr>
            <a:endParaRPr lang="en-US" altLang="ja-JP" sz="1100" kern="100" dirty="0">
              <a:latin typeface="+mn-ea"/>
              <a:cs typeface="メイリオ" panose="020B0604030504040204" pitchFamily="50" charset="-128"/>
            </a:endParaRPr>
          </a:p>
          <a:p>
            <a:pPr>
              <a:lnSpc>
                <a:spcPct val="130000"/>
              </a:lnSpc>
            </a:pPr>
            <a:endParaRPr lang="en-US" altLang="ja-JP" sz="1100" dirty="0"/>
          </a:p>
          <a:p>
            <a:endParaRPr lang="ja-JP" altLang="en-US" sz="1100" dirty="0"/>
          </a:p>
        </p:txBody>
      </p:sp>
      <p:sp>
        <p:nvSpPr>
          <p:cNvPr id="7" name="テキスト ボックス 6"/>
          <p:cNvSpPr txBox="1"/>
          <p:nvPr/>
        </p:nvSpPr>
        <p:spPr>
          <a:xfrm>
            <a:off x="876300" y="7475134"/>
            <a:ext cx="5976938" cy="707886"/>
          </a:xfrm>
          <a:prstGeom prst="rect">
            <a:avLst/>
          </a:prstGeom>
          <a:noFill/>
        </p:spPr>
        <p:txBody>
          <a:bodyPr wrap="square" rtlCol="0">
            <a:spAutoFit/>
          </a:bodyPr>
          <a:lstStyle/>
          <a:p>
            <a:pPr marL="447675" indent="-266700"/>
            <a:r>
              <a:rPr lang="en-US" altLang="ja-JP" sz="800" dirty="0">
                <a:latin typeface="+mn-ea"/>
              </a:rPr>
              <a:t>※1</a:t>
            </a:r>
            <a:r>
              <a:rPr lang="ja-JP" altLang="en-US" sz="800" dirty="0">
                <a:latin typeface="+mn-ea"/>
              </a:rPr>
              <a:t>：</a:t>
            </a:r>
            <a:r>
              <a:rPr lang="en-US" altLang="ja-JP" sz="800" dirty="0">
                <a:latin typeface="+mn-ea"/>
              </a:rPr>
              <a:t>Android™5.0</a:t>
            </a:r>
            <a:r>
              <a:rPr lang="ja-JP" altLang="en-US" sz="800" dirty="0">
                <a:latin typeface="+mn-ea"/>
              </a:rPr>
              <a:t>以降を搭載し、</a:t>
            </a:r>
            <a:r>
              <a:rPr lang="en-US" altLang="ja-JP" sz="800" dirty="0" err="1">
                <a:latin typeface="+mn-ea"/>
              </a:rPr>
              <a:t>GooglePlay</a:t>
            </a:r>
            <a:r>
              <a:rPr lang="en-US" altLang="ja-JP" sz="800" dirty="0">
                <a:latin typeface="+mn-ea"/>
              </a:rPr>
              <a:t>™</a:t>
            </a:r>
            <a:r>
              <a:rPr lang="ja-JP" altLang="en-US" sz="800" dirty="0">
                <a:latin typeface="+mn-ea"/>
              </a:rPr>
              <a:t>に対応したスマートフォン</a:t>
            </a:r>
            <a:r>
              <a:rPr lang="en-US" altLang="ja-JP" sz="800" dirty="0">
                <a:latin typeface="+mn-ea"/>
              </a:rPr>
              <a:t>/</a:t>
            </a:r>
            <a:r>
              <a:rPr lang="ja-JP" altLang="en-US" sz="800" dirty="0">
                <a:latin typeface="+mn-ea"/>
              </a:rPr>
              <a:t>タブレット、または</a:t>
            </a:r>
            <a:r>
              <a:rPr lang="en-US" altLang="ja-JP" sz="800" dirty="0">
                <a:latin typeface="+mn-ea"/>
              </a:rPr>
              <a:t>iOS10.0</a:t>
            </a:r>
            <a:r>
              <a:rPr lang="ja-JP" altLang="en-US" sz="800" dirty="0">
                <a:latin typeface="+mn-ea"/>
              </a:rPr>
              <a:t>以降を搭載した</a:t>
            </a:r>
            <a:r>
              <a:rPr lang="en-US" altLang="ja-JP" sz="800" dirty="0">
                <a:latin typeface="+mn-ea"/>
              </a:rPr>
              <a:t>iPhone</a:t>
            </a:r>
            <a:r>
              <a:rPr lang="ja-JP" altLang="en-US" sz="800" dirty="0">
                <a:latin typeface="+mn-ea"/>
              </a:rPr>
              <a:t>（</a:t>
            </a:r>
            <a:r>
              <a:rPr lang="en-US" altLang="ja-JP" sz="800" dirty="0">
                <a:latin typeface="+mn-ea"/>
              </a:rPr>
              <a:t>iPhone5s</a:t>
            </a:r>
            <a:r>
              <a:rPr lang="ja-JP" altLang="en-US" sz="800" dirty="0">
                <a:latin typeface="+mn-ea"/>
              </a:rPr>
              <a:t>以降）、</a:t>
            </a:r>
            <a:r>
              <a:rPr lang="en-US" altLang="ja-JP" sz="800" dirty="0">
                <a:latin typeface="+mn-ea"/>
              </a:rPr>
              <a:t>iPad</a:t>
            </a:r>
            <a:r>
              <a:rPr lang="ja-JP" altLang="en-US" sz="800" dirty="0">
                <a:latin typeface="+mn-ea"/>
              </a:rPr>
              <a:t>（</a:t>
            </a:r>
            <a:r>
              <a:rPr lang="en-US" altLang="ja-JP" sz="800" dirty="0" err="1">
                <a:latin typeface="+mn-ea"/>
              </a:rPr>
              <a:t>iPadAir</a:t>
            </a:r>
            <a:r>
              <a:rPr lang="ja-JP" altLang="en-US" sz="800" dirty="0">
                <a:latin typeface="+mn-ea"/>
              </a:rPr>
              <a:t>以降）に対応しています。ご利用には専用アプリケーション「ホームネットワーク</a:t>
            </a:r>
            <a:r>
              <a:rPr lang="en-US" altLang="ja-JP" sz="800" dirty="0">
                <a:latin typeface="+mn-ea"/>
              </a:rPr>
              <a:t>W</a:t>
            </a:r>
            <a:r>
              <a:rPr lang="ja-JP" altLang="en-US" sz="800" dirty="0">
                <a:latin typeface="+mn-ea"/>
              </a:rPr>
              <a:t>」のインストールが必要です。</a:t>
            </a:r>
            <a:r>
              <a:rPr lang="en-US" altLang="ja-JP" sz="800" dirty="0">
                <a:latin typeface="+mn-ea"/>
              </a:rPr>
              <a:t>OS</a:t>
            </a:r>
            <a:r>
              <a:rPr lang="ja-JP" altLang="en-US" sz="800" dirty="0">
                <a:latin typeface="+mn-ea"/>
              </a:rPr>
              <a:t>のバージョンアップに伴い「ホームネットワーク</a:t>
            </a:r>
            <a:r>
              <a:rPr lang="en-US" altLang="ja-JP" sz="800" dirty="0">
                <a:latin typeface="+mn-ea"/>
              </a:rPr>
              <a:t>W</a:t>
            </a:r>
            <a:r>
              <a:rPr lang="ja-JP" altLang="en-US" sz="800" dirty="0">
                <a:latin typeface="+mn-ea"/>
              </a:rPr>
              <a:t>」が対応できるバージョンも変更になることがあります。</a:t>
            </a:r>
            <a:endParaRPr lang="en-US" altLang="ja-JP" sz="800" dirty="0">
              <a:latin typeface="+mn-ea"/>
            </a:endParaRPr>
          </a:p>
          <a:p>
            <a:pPr marL="447675" indent="-266700"/>
            <a:r>
              <a:rPr lang="en-US" altLang="ja-JP" sz="800" dirty="0">
                <a:latin typeface="+mn-ea"/>
              </a:rPr>
              <a:t>※2</a:t>
            </a:r>
            <a:r>
              <a:rPr lang="ja-JP" altLang="en-US" sz="800" dirty="0">
                <a:latin typeface="+mn-ea"/>
              </a:rPr>
              <a:t>：</a:t>
            </a:r>
            <a:r>
              <a:rPr lang="ja-JP" altLang="en-US" sz="800" dirty="0">
                <a:latin typeface="+mn-ea"/>
                <a:cs typeface="メイリオ" panose="020B0604030504040204" pitchFamily="50" charset="-128"/>
              </a:rPr>
              <a:t>本製品では、</a:t>
            </a:r>
            <a:r>
              <a:rPr lang="en-US" altLang="ja-JP" sz="800" dirty="0">
                <a:latin typeface="+mn-ea"/>
                <a:cs typeface="メイリオ" panose="020B0604030504040204" pitchFamily="50" charset="-128"/>
              </a:rPr>
              <a:t>UPnP</a:t>
            </a:r>
            <a:r>
              <a:rPr lang="ja-JP" altLang="en-US" sz="800" dirty="0">
                <a:latin typeface="+mn-ea"/>
                <a:cs typeface="メイリオ" panose="020B0604030504040204" pitchFamily="50" charset="-128"/>
              </a:rPr>
              <a:t>機能、「</a:t>
            </a:r>
            <a:r>
              <a:rPr lang="en-US" altLang="ja-JP" sz="800" dirty="0">
                <a:latin typeface="+mn-ea"/>
                <a:cs typeface="メイリオ" panose="020B0604030504040204" pitchFamily="50" charset="-128"/>
              </a:rPr>
              <a:t>2.4 GHz</a:t>
            </a:r>
            <a:r>
              <a:rPr lang="ja-JP" altLang="en-US" sz="800" dirty="0">
                <a:latin typeface="+mn-ea"/>
                <a:cs typeface="メイリオ" panose="020B0604030504040204" pitchFamily="50" charset="-128"/>
              </a:rPr>
              <a:t>」の周波数帯域に対応した無線ルーターを使用します。</a:t>
            </a:r>
            <a:r>
              <a:rPr lang="ja-JP" altLang="en-US" sz="800" dirty="0">
                <a:latin typeface="+mn-ea"/>
              </a:rPr>
              <a:t>　</a:t>
            </a:r>
            <a:endParaRPr lang="en-US" altLang="ja-JP" sz="800" dirty="0">
              <a:latin typeface="+mn-ea"/>
            </a:endParaRPr>
          </a:p>
        </p:txBody>
      </p:sp>
      <p:pic>
        <p:nvPicPr>
          <p:cNvPr id="5" name="図 4">
            <a:extLst>
              <a:ext uri="{FF2B5EF4-FFF2-40B4-BE49-F238E27FC236}">
                <a16:creationId xmlns:a16="http://schemas.microsoft.com/office/drawing/2014/main" id="{5E184CF3-4EBC-490F-A441-8AFE54C88711}"/>
              </a:ext>
            </a:extLst>
          </p:cNvPr>
          <p:cNvPicPr>
            <a:picLocks noChangeAspect="1"/>
          </p:cNvPicPr>
          <p:nvPr/>
        </p:nvPicPr>
        <p:blipFill rotWithShape="1">
          <a:blip r:embed="rId2">
            <a:extLst>
              <a:ext uri="{28A0092B-C50C-407E-A947-70E740481C1C}">
                <a14:useLocalDpi xmlns:a14="http://schemas.microsoft.com/office/drawing/2010/main" val="0"/>
              </a:ext>
            </a:extLst>
          </a:blip>
          <a:srcRect l="29866" b="18559"/>
          <a:stretch/>
        </p:blipFill>
        <p:spPr>
          <a:xfrm>
            <a:off x="2714625" y="5788072"/>
            <a:ext cx="2155826" cy="1536653"/>
          </a:xfrm>
          <a:prstGeom prst="rect">
            <a:avLst/>
          </a:prstGeom>
        </p:spPr>
      </p:pic>
    </p:spTree>
    <p:extLst>
      <p:ext uri="{BB962C8B-B14F-4D97-AF65-F5344CB8AC3E}">
        <p14:creationId xmlns:p14="http://schemas.microsoft.com/office/powerpoint/2010/main" val="672041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グループ化 24">
            <a:extLst>
              <a:ext uri="{FF2B5EF4-FFF2-40B4-BE49-F238E27FC236}">
                <a16:creationId xmlns:a16="http://schemas.microsoft.com/office/drawing/2014/main" id="{0180182D-FD3F-4CE3-AD70-9265727DEEDA}"/>
              </a:ext>
            </a:extLst>
          </p:cNvPr>
          <p:cNvGrpSpPr/>
          <p:nvPr/>
        </p:nvGrpSpPr>
        <p:grpSpPr>
          <a:xfrm>
            <a:off x="1478280" y="1388277"/>
            <a:ext cx="4975860" cy="5088986"/>
            <a:chOff x="1478280" y="1388277"/>
            <a:chExt cx="4975860" cy="5088986"/>
          </a:xfrm>
        </p:grpSpPr>
        <p:pic>
          <p:nvPicPr>
            <p:cNvPr id="8" name="図 7">
              <a:extLst>
                <a:ext uri="{FF2B5EF4-FFF2-40B4-BE49-F238E27FC236}">
                  <a16:creationId xmlns:a16="http://schemas.microsoft.com/office/drawing/2014/main" id="{FD3BD41E-09F7-454C-98CA-910CFCC6B3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0689" r="13490"/>
            <a:stretch/>
          </p:blipFill>
          <p:spPr>
            <a:xfrm>
              <a:off x="1478280" y="1388277"/>
              <a:ext cx="4975860" cy="5088986"/>
            </a:xfrm>
            <a:prstGeom prst="rect">
              <a:avLst/>
            </a:prstGeom>
          </p:spPr>
        </p:pic>
        <p:sp>
          <p:nvSpPr>
            <p:cNvPr id="23" name="四角形: 上の 2 つの角を丸める 22">
              <a:extLst>
                <a:ext uri="{FF2B5EF4-FFF2-40B4-BE49-F238E27FC236}">
                  <a16:creationId xmlns:a16="http://schemas.microsoft.com/office/drawing/2014/main" id="{0B091200-144C-4501-B9DE-4667545D2FB6}"/>
                </a:ext>
              </a:extLst>
            </p:cNvPr>
            <p:cNvSpPr/>
            <p:nvPr/>
          </p:nvSpPr>
          <p:spPr>
            <a:xfrm rot="16200000">
              <a:off x="3565925" y="3468289"/>
              <a:ext cx="188119" cy="152403"/>
            </a:xfrm>
            <a:prstGeom prst="round2SameRect">
              <a:avLst>
                <a:gd name="adj1" fmla="val 24479"/>
                <a:gd name="adj2" fmla="val 0"/>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315418E6-DF6A-44CF-9319-7FA23CF84BA6}"/>
                </a:ext>
              </a:extLst>
            </p:cNvPr>
            <p:cNvSpPr/>
            <p:nvPr/>
          </p:nvSpPr>
          <p:spPr>
            <a:xfrm>
              <a:off x="3645694" y="3436143"/>
              <a:ext cx="45719" cy="22860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7" name="図 6" descr="グラフィカル ユーザー インターフェイス が含まれている画像&#10;&#10;自動的に生成された説明">
            <a:extLst>
              <a:ext uri="{FF2B5EF4-FFF2-40B4-BE49-F238E27FC236}">
                <a16:creationId xmlns:a16="http://schemas.microsoft.com/office/drawing/2014/main" id="{1A610B06-B272-4F00-BD7E-B31A39D6C7DC}"/>
              </a:ext>
            </a:extLst>
          </p:cNvPr>
          <p:cNvPicPr>
            <a:picLocks noChangeAspect="1"/>
          </p:cNvPicPr>
          <p:nvPr/>
        </p:nvPicPr>
        <p:blipFill>
          <a:blip r:embed="rId3" cstate="print">
            <a:grayscl/>
            <a:extLst>
              <a:ext uri="{28A0092B-C50C-407E-A947-70E740481C1C}">
                <a14:useLocalDpi xmlns:a14="http://schemas.microsoft.com/office/drawing/2010/main" val="0"/>
              </a:ext>
            </a:extLst>
          </a:blip>
          <a:stretch>
            <a:fillRect/>
          </a:stretch>
        </p:blipFill>
        <p:spPr>
          <a:xfrm rot="16200000">
            <a:off x="1672891" y="6657366"/>
            <a:ext cx="2254997" cy="2990954"/>
          </a:xfrm>
          <a:prstGeom prst="rect">
            <a:avLst/>
          </a:prstGeom>
        </p:spPr>
      </p:pic>
      <p:sp>
        <p:nvSpPr>
          <p:cNvPr id="4" name="正方形/長方形 3">
            <a:extLst>
              <a:ext uri="{FF2B5EF4-FFF2-40B4-BE49-F238E27FC236}">
                <a16:creationId xmlns:a16="http://schemas.microsoft.com/office/drawing/2014/main" id="{AB142B34-6B0A-4CA1-A7BB-819FCA189132}"/>
              </a:ext>
            </a:extLst>
          </p:cNvPr>
          <p:cNvSpPr/>
          <p:nvPr/>
        </p:nvSpPr>
        <p:spPr>
          <a:xfrm>
            <a:off x="863600" y="1062038"/>
            <a:ext cx="5976938" cy="307777"/>
          </a:xfrm>
          <a:prstGeom prst="rect">
            <a:avLst/>
          </a:prstGeom>
        </p:spPr>
        <p:txBody>
          <a:bodyPr wrap="square">
            <a:spAutoFit/>
          </a:bodyPr>
          <a:lstStyle/>
          <a:p>
            <a:pPr marL="133350" indent="-133350" algn="just">
              <a:spcAft>
                <a:spcPts val="0"/>
              </a:spcAft>
            </a:pPr>
            <a:r>
              <a:rPr lang="ja-JP" altLang="en-US" sz="1400" b="1" u="sng" kern="100" dirty="0">
                <a:solidFill>
                  <a:srgbClr val="4D4D4D"/>
                </a:solidFill>
                <a:latin typeface="メイリオ" panose="020B0604030504040204" pitchFamily="50" charset="-128"/>
                <a:ea typeface="メイリオ" panose="020B0604030504040204" pitchFamily="50" charset="-128"/>
                <a:cs typeface="メイリオ" panose="020B0604030504040204" pitchFamily="50" charset="-128"/>
              </a:rPr>
              <a:t>■外形寸法</a:t>
            </a:r>
          </a:p>
        </p:txBody>
      </p:sp>
      <p:sp>
        <p:nvSpPr>
          <p:cNvPr id="11" name="テキスト ボックス 10">
            <a:extLst>
              <a:ext uri="{FF2B5EF4-FFF2-40B4-BE49-F238E27FC236}">
                <a16:creationId xmlns:a16="http://schemas.microsoft.com/office/drawing/2014/main" id="{8C7059AE-D3C9-440D-AD0F-062AEC47C47E}"/>
              </a:ext>
            </a:extLst>
          </p:cNvPr>
          <p:cNvSpPr txBox="1"/>
          <p:nvPr/>
        </p:nvSpPr>
        <p:spPr>
          <a:xfrm>
            <a:off x="5261649" y="2692551"/>
            <a:ext cx="312906" cy="246221"/>
          </a:xfrm>
          <a:prstGeom prst="rect">
            <a:avLst/>
          </a:prstGeom>
          <a:noFill/>
        </p:spPr>
        <p:txBody>
          <a:bodyPr wrap="none" rtlCol="0">
            <a:spAutoFit/>
          </a:bodyPr>
          <a:lstStyle/>
          <a:p>
            <a:r>
              <a:rPr kumimoji="1" lang="ja-JP" altLang="en-US" sz="1000" dirty="0"/>
              <a:t>①</a:t>
            </a:r>
          </a:p>
        </p:txBody>
      </p:sp>
      <p:sp>
        <p:nvSpPr>
          <p:cNvPr id="13" name="テキスト ボックス 12">
            <a:extLst>
              <a:ext uri="{FF2B5EF4-FFF2-40B4-BE49-F238E27FC236}">
                <a16:creationId xmlns:a16="http://schemas.microsoft.com/office/drawing/2014/main" id="{3F20F21B-B3D4-4497-AB6E-5D533374FC98}"/>
              </a:ext>
            </a:extLst>
          </p:cNvPr>
          <p:cNvSpPr txBox="1"/>
          <p:nvPr/>
        </p:nvSpPr>
        <p:spPr>
          <a:xfrm>
            <a:off x="3113088" y="4950728"/>
            <a:ext cx="704039" cy="230832"/>
          </a:xfrm>
          <a:prstGeom prst="rect">
            <a:avLst/>
          </a:prstGeom>
          <a:noFill/>
        </p:spPr>
        <p:txBody>
          <a:bodyPr wrap="none" rtlCol="0">
            <a:spAutoFit/>
          </a:bodyPr>
          <a:lstStyle/>
          <a:p>
            <a:pPr algn="ctr"/>
            <a:r>
              <a:rPr kumimoji="1" lang="ja-JP" altLang="en-US" sz="900" dirty="0"/>
              <a:t>約</a:t>
            </a:r>
            <a:r>
              <a:rPr kumimoji="1" lang="en-US" altLang="ja-JP" sz="900" dirty="0"/>
              <a:t>64 mm</a:t>
            </a:r>
            <a:endParaRPr kumimoji="1" lang="ja-JP" altLang="en-US" sz="900" dirty="0"/>
          </a:p>
        </p:txBody>
      </p:sp>
      <p:sp>
        <p:nvSpPr>
          <p:cNvPr id="17" name="テキスト ボックス 16">
            <a:extLst>
              <a:ext uri="{FF2B5EF4-FFF2-40B4-BE49-F238E27FC236}">
                <a16:creationId xmlns:a16="http://schemas.microsoft.com/office/drawing/2014/main" id="{1B34ED03-BE37-4BB0-A90C-09C44A22B81B}"/>
              </a:ext>
            </a:extLst>
          </p:cNvPr>
          <p:cNvSpPr txBox="1"/>
          <p:nvPr/>
        </p:nvSpPr>
        <p:spPr>
          <a:xfrm>
            <a:off x="975439" y="2748861"/>
            <a:ext cx="312906" cy="246221"/>
          </a:xfrm>
          <a:prstGeom prst="rect">
            <a:avLst/>
          </a:prstGeom>
          <a:noFill/>
        </p:spPr>
        <p:txBody>
          <a:bodyPr wrap="none" rtlCol="0">
            <a:spAutoFit/>
          </a:bodyPr>
          <a:lstStyle/>
          <a:p>
            <a:r>
              <a:rPr kumimoji="1" lang="ja-JP" altLang="en-US" sz="1000" dirty="0"/>
              <a:t>②</a:t>
            </a:r>
          </a:p>
        </p:txBody>
      </p:sp>
      <p:sp>
        <p:nvSpPr>
          <p:cNvPr id="18" name="テキスト ボックス 17">
            <a:extLst>
              <a:ext uri="{FF2B5EF4-FFF2-40B4-BE49-F238E27FC236}">
                <a16:creationId xmlns:a16="http://schemas.microsoft.com/office/drawing/2014/main" id="{ED830783-25E4-4A9F-B9D6-AA7242D35313}"/>
              </a:ext>
            </a:extLst>
          </p:cNvPr>
          <p:cNvSpPr txBox="1"/>
          <p:nvPr/>
        </p:nvSpPr>
        <p:spPr>
          <a:xfrm>
            <a:off x="975439" y="3004445"/>
            <a:ext cx="312906" cy="246221"/>
          </a:xfrm>
          <a:prstGeom prst="rect">
            <a:avLst/>
          </a:prstGeom>
          <a:noFill/>
        </p:spPr>
        <p:txBody>
          <a:bodyPr wrap="none" rtlCol="0">
            <a:spAutoFit/>
          </a:bodyPr>
          <a:lstStyle/>
          <a:p>
            <a:r>
              <a:rPr kumimoji="1" lang="ja-JP" altLang="en-US" sz="1000" dirty="0"/>
              <a:t>③</a:t>
            </a:r>
          </a:p>
        </p:txBody>
      </p:sp>
      <p:sp>
        <p:nvSpPr>
          <p:cNvPr id="20" name="テキスト ボックス 19">
            <a:extLst>
              <a:ext uri="{FF2B5EF4-FFF2-40B4-BE49-F238E27FC236}">
                <a16:creationId xmlns:a16="http://schemas.microsoft.com/office/drawing/2014/main" id="{129F6B39-315F-4315-959B-7CB534285F09}"/>
              </a:ext>
            </a:extLst>
          </p:cNvPr>
          <p:cNvSpPr txBox="1"/>
          <p:nvPr/>
        </p:nvSpPr>
        <p:spPr>
          <a:xfrm>
            <a:off x="976318" y="3598701"/>
            <a:ext cx="301624" cy="246221"/>
          </a:xfrm>
          <a:prstGeom prst="rect">
            <a:avLst/>
          </a:prstGeom>
          <a:noFill/>
        </p:spPr>
        <p:txBody>
          <a:bodyPr wrap="square" rtlCol="0">
            <a:spAutoFit/>
          </a:bodyPr>
          <a:lstStyle/>
          <a:p>
            <a:r>
              <a:rPr kumimoji="1" lang="ja-JP" altLang="en-US" sz="1000" dirty="0"/>
              <a:t>⑤</a:t>
            </a:r>
          </a:p>
        </p:txBody>
      </p:sp>
      <p:sp>
        <p:nvSpPr>
          <p:cNvPr id="21" name="テキスト ボックス 20">
            <a:extLst>
              <a:ext uri="{FF2B5EF4-FFF2-40B4-BE49-F238E27FC236}">
                <a16:creationId xmlns:a16="http://schemas.microsoft.com/office/drawing/2014/main" id="{A8A0157C-FB74-49DD-80AB-DC8922C899F0}"/>
              </a:ext>
            </a:extLst>
          </p:cNvPr>
          <p:cNvSpPr txBox="1"/>
          <p:nvPr/>
        </p:nvSpPr>
        <p:spPr>
          <a:xfrm>
            <a:off x="977820" y="4263734"/>
            <a:ext cx="312906" cy="246221"/>
          </a:xfrm>
          <a:prstGeom prst="rect">
            <a:avLst/>
          </a:prstGeom>
          <a:noFill/>
        </p:spPr>
        <p:txBody>
          <a:bodyPr wrap="none" rtlCol="0">
            <a:spAutoFit/>
          </a:bodyPr>
          <a:lstStyle/>
          <a:p>
            <a:r>
              <a:rPr kumimoji="1" lang="ja-JP" altLang="en-US" sz="1000" dirty="0"/>
              <a:t>⑥</a:t>
            </a:r>
          </a:p>
        </p:txBody>
      </p:sp>
      <p:sp>
        <p:nvSpPr>
          <p:cNvPr id="33" name="正方形/長方形 32">
            <a:extLst>
              <a:ext uri="{FF2B5EF4-FFF2-40B4-BE49-F238E27FC236}">
                <a16:creationId xmlns:a16="http://schemas.microsoft.com/office/drawing/2014/main" id="{733BD6CC-3767-480D-8C87-13346CC52EDA}"/>
              </a:ext>
            </a:extLst>
          </p:cNvPr>
          <p:cNvSpPr/>
          <p:nvPr/>
        </p:nvSpPr>
        <p:spPr>
          <a:xfrm>
            <a:off x="719138" y="738188"/>
            <a:ext cx="6121400" cy="28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r>
              <a:rPr lang="ja-JP" altLang="en-US" sz="16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外形寸法</a:t>
            </a:r>
            <a:r>
              <a:rPr lang="en-US" altLang="ja-JP" sz="16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r>
              <a:rPr lang="ja-JP" altLang="en-US" sz="16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仕様</a:t>
            </a:r>
            <a:r>
              <a:rPr lang="en-US" altLang="ja-JP" sz="16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r>
              <a:rPr lang="ja-JP" altLang="en-US" sz="1600" dirty="0">
                <a:latin typeface="HGP創英角ｺﾞｼｯｸUB" panose="020B0900000000000000" pitchFamily="50" charset="-128"/>
                <a:ea typeface="HGP創英角ｺﾞｼｯｸUB" panose="020B0900000000000000" pitchFamily="50" charset="-128"/>
                <a:cs typeface="メイリオ" panose="020B0604030504040204" pitchFamily="50" charset="-128"/>
              </a:rPr>
              <a:t>付属品</a:t>
            </a:r>
            <a:endParaRPr kumimoji="1" lang="ja-JP" altLang="en-US" sz="1600" b="1" dirty="0"/>
          </a:p>
        </p:txBody>
      </p:sp>
      <p:sp>
        <p:nvSpPr>
          <p:cNvPr id="34" name="テキスト ボックス 33">
            <a:extLst>
              <a:ext uri="{FF2B5EF4-FFF2-40B4-BE49-F238E27FC236}">
                <a16:creationId xmlns:a16="http://schemas.microsoft.com/office/drawing/2014/main" id="{4111A456-CF90-408F-8856-762EBC8ED894}"/>
              </a:ext>
            </a:extLst>
          </p:cNvPr>
          <p:cNvSpPr txBox="1"/>
          <p:nvPr/>
        </p:nvSpPr>
        <p:spPr>
          <a:xfrm>
            <a:off x="389961" y="9603740"/>
            <a:ext cx="1917470" cy="230832"/>
          </a:xfrm>
          <a:prstGeom prst="rect">
            <a:avLst/>
          </a:prstGeom>
          <a:noFill/>
        </p:spPr>
        <p:txBody>
          <a:bodyPr wrap="square" rtlCol="0">
            <a:spAutoFit/>
          </a:bodyPr>
          <a:lstStyle/>
          <a:p>
            <a:pPr algn="ctr"/>
            <a:r>
              <a:rPr lang="ja-JP" altLang="en-US" sz="900" dirty="0"/>
              <a:t>外形寸法</a:t>
            </a:r>
            <a:r>
              <a:rPr lang="en-US" altLang="ja-JP" sz="900" dirty="0"/>
              <a:t>/</a:t>
            </a:r>
            <a:r>
              <a:rPr lang="ja-JP" altLang="en-US" sz="900" dirty="0"/>
              <a:t>仕様</a:t>
            </a:r>
            <a:r>
              <a:rPr lang="en-US" altLang="ja-JP" sz="900" dirty="0"/>
              <a:t>/</a:t>
            </a:r>
            <a:r>
              <a:rPr lang="ja-JP" altLang="en-US" sz="900" dirty="0"/>
              <a:t>付属品</a:t>
            </a:r>
          </a:p>
        </p:txBody>
      </p:sp>
      <p:graphicFrame>
        <p:nvGraphicFramePr>
          <p:cNvPr id="43" name="表 42">
            <a:extLst>
              <a:ext uri="{FF2B5EF4-FFF2-40B4-BE49-F238E27FC236}">
                <a16:creationId xmlns:a16="http://schemas.microsoft.com/office/drawing/2014/main" id="{25BE6B0D-92DE-4A54-8692-52E5F5897521}"/>
              </a:ext>
            </a:extLst>
          </p:cNvPr>
          <p:cNvGraphicFramePr>
            <a:graphicFrameLocks noGrp="1"/>
          </p:cNvGraphicFramePr>
          <p:nvPr>
            <p:extLst>
              <p:ext uri="{D42A27DB-BD31-4B8C-83A1-F6EECF244321}">
                <p14:modId xmlns:p14="http://schemas.microsoft.com/office/powerpoint/2010/main" val="1766445950"/>
              </p:ext>
            </p:extLst>
          </p:nvPr>
        </p:nvGraphicFramePr>
        <p:xfrm>
          <a:off x="4808538" y="6547210"/>
          <a:ext cx="2032000" cy="2690770"/>
        </p:xfrm>
        <a:graphic>
          <a:graphicData uri="http://schemas.openxmlformats.org/drawingml/2006/table">
            <a:tbl>
              <a:tblPr firstRow="1" bandRow="1">
                <a:tableStyleId>{5940675A-B579-460E-94D1-54222C63F5DA}</a:tableStyleId>
              </a:tblPr>
              <a:tblGrid>
                <a:gridCol w="295174">
                  <a:extLst>
                    <a:ext uri="{9D8B030D-6E8A-4147-A177-3AD203B41FA5}">
                      <a16:colId xmlns:a16="http://schemas.microsoft.com/office/drawing/2014/main" val="610316944"/>
                    </a:ext>
                  </a:extLst>
                </a:gridCol>
                <a:gridCol w="1736826">
                  <a:extLst>
                    <a:ext uri="{9D8B030D-6E8A-4147-A177-3AD203B41FA5}">
                      <a16:colId xmlns:a16="http://schemas.microsoft.com/office/drawing/2014/main" val="3521444259"/>
                    </a:ext>
                  </a:extLst>
                </a:gridCol>
              </a:tblGrid>
              <a:tr h="168949">
                <a:tc>
                  <a:txBody>
                    <a:bodyPr/>
                    <a:lstStyle/>
                    <a:p>
                      <a:pPr algn="ctr"/>
                      <a:r>
                        <a:rPr kumimoji="1" lang="ja-JP" altLang="en-US" sz="900" dirty="0">
                          <a:latin typeface="+mn-ea"/>
                          <a:ea typeface="+mn-ea"/>
                        </a:rPr>
                        <a:t>番号</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kumimoji="1" lang="ja-JP" altLang="en-US" sz="900" dirty="0">
                          <a:latin typeface="+mn-ea"/>
                          <a:ea typeface="+mn-ea"/>
                        </a:rPr>
                        <a:t>名称</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128774"/>
                  </a:ext>
                </a:extLst>
              </a:tr>
              <a:tr h="168949">
                <a:tc>
                  <a:txBody>
                    <a:bodyPr/>
                    <a:lstStyle/>
                    <a:p>
                      <a:pPr algn="ctr"/>
                      <a:r>
                        <a:rPr kumimoji="1" lang="ja-JP" altLang="en-US" sz="900" dirty="0">
                          <a:latin typeface="+mn-ea"/>
                          <a:ea typeface="+mn-ea"/>
                        </a:rPr>
                        <a:t>①</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カバー</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9002994"/>
                  </a:ext>
                </a:extLst>
              </a:tr>
              <a:tr h="168949">
                <a:tc>
                  <a:txBody>
                    <a:bodyPr/>
                    <a:lstStyle/>
                    <a:p>
                      <a:pPr algn="ctr"/>
                      <a:r>
                        <a:rPr kumimoji="1" lang="ja-JP" altLang="en-US" sz="900" dirty="0">
                          <a:latin typeface="+mn-ea"/>
                          <a:ea typeface="+mn-ea"/>
                        </a:rPr>
                        <a:t>②</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明るさセンサー</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838370"/>
                  </a:ext>
                </a:extLst>
              </a:tr>
              <a:tr h="168949">
                <a:tc>
                  <a:txBody>
                    <a:bodyPr/>
                    <a:lstStyle/>
                    <a:p>
                      <a:pPr algn="ctr"/>
                      <a:r>
                        <a:rPr kumimoji="1" lang="ja-JP" altLang="en-US" sz="900" dirty="0">
                          <a:latin typeface="+mn-ea"/>
                          <a:ea typeface="+mn-ea"/>
                        </a:rPr>
                        <a:t>③</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レンズ</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0926922"/>
                  </a:ext>
                </a:extLst>
              </a:tr>
              <a:tr h="168949">
                <a:tc>
                  <a:txBody>
                    <a:bodyPr/>
                    <a:lstStyle/>
                    <a:p>
                      <a:pPr algn="ctr"/>
                      <a:r>
                        <a:rPr kumimoji="1" lang="ja-JP" altLang="en-US" sz="900" dirty="0">
                          <a:latin typeface="+mn-ea"/>
                          <a:ea typeface="+mn-ea"/>
                        </a:rPr>
                        <a:t>④</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状態表示ランプ</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7390904"/>
                  </a:ext>
                </a:extLst>
              </a:tr>
              <a:tr h="168949">
                <a:tc>
                  <a:txBody>
                    <a:bodyPr/>
                    <a:lstStyle/>
                    <a:p>
                      <a:pPr algn="ctr"/>
                      <a:r>
                        <a:rPr kumimoji="1" lang="ja-JP" altLang="en-US" sz="900" dirty="0">
                          <a:latin typeface="+mn-ea"/>
                          <a:ea typeface="+mn-ea"/>
                        </a:rPr>
                        <a:t>⑤</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プライバシーボタン</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5257964"/>
                  </a:ext>
                </a:extLst>
              </a:tr>
              <a:tr h="156535">
                <a:tc>
                  <a:txBody>
                    <a:bodyPr/>
                    <a:lstStyle/>
                    <a:p>
                      <a:pPr algn="ctr"/>
                      <a:r>
                        <a:rPr kumimoji="1" lang="ja-JP" altLang="en-US" sz="900" dirty="0">
                          <a:latin typeface="+mn-ea"/>
                          <a:ea typeface="+mn-ea"/>
                        </a:rPr>
                        <a:t>⑥</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マイク</a:t>
                      </a:r>
                      <a:r>
                        <a:rPr kumimoji="1" lang="en-US" altLang="ja-JP" sz="900" dirty="0">
                          <a:latin typeface="+mn-ea"/>
                          <a:ea typeface="+mn-ea"/>
                        </a:rPr>
                        <a:t>(</a:t>
                      </a:r>
                      <a:r>
                        <a:rPr kumimoji="1" lang="ja-JP" altLang="en-US" sz="900" dirty="0">
                          <a:latin typeface="+mn-ea"/>
                          <a:ea typeface="+mn-ea"/>
                        </a:rPr>
                        <a:t>音センサー</a:t>
                      </a:r>
                      <a:r>
                        <a:rPr kumimoji="1" lang="en-US" altLang="ja-JP" sz="900" dirty="0">
                          <a:latin typeface="+mn-ea"/>
                          <a:ea typeface="+mn-ea"/>
                        </a:rPr>
                        <a:t>)</a:t>
                      </a:r>
                      <a:endParaRPr kumimoji="1" lang="ja-JP" altLang="en-US" sz="900" dirty="0">
                        <a:latin typeface="+mn-ea"/>
                        <a:ea typeface="+mn-ea"/>
                      </a:endParaRP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5454201"/>
                  </a:ext>
                </a:extLst>
              </a:tr>
              <a:tr h="168949">
                <a:tc>
                  <a:txBody>
                    <a:bodyPr/>
                    <a:lstStyle/>
                    <a:p>
                      <a:pPr algn="ctr"/>
                      <a:r>
                        <a:rPr kumimoji="1" lang="ja-JP" altLang="en-US" sz="900" dirty="0">
                          <a:latin typeface="+mn-ea"/>
                          <a:ea typeface="+mn-ea"/>
                        </a:rPr>
                        <a:t>⑦</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スタンド</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175663"/>
                  </a:ext>
                </a:extLst>
              </a:tr>
              <a:tr h="168949">
                <a:tc>
                  <a:txBody>
                    <a:bodyPr/>
                    <a:lstStyle/>
                    <a:p>
                      <a:pPr algn="ctr"/>
                      <a:r>
                        <a:rPr kumimoji="1" lang="ja-JP" altLang="en-US" sz="900" dirty="0">
                          <a:latin typeface="+mn-ea"/>
                          <a:ea typeface="+mn-ea"/>
                        </a:rPr>
                        <a:t>⑧</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en-US" altLang="ja-JP" sz="900" dirty="0">
                          <a:latin typeface="+mn-ea"/>
                          <a:ea typeface="+mn-ea"/>
                        </a:rPr>
                        <a:t>microSD</a:t>
                      </a:r>
                      <a:r>
                        <a:rPr kumimoji="1" lang="ja-JP" altLang="en-US" sz="900" dirty="0">
                          <a:latin typeface="+mn-ea"/>
                          <a:ea typeface="+mn-ea"/>
                        </a:rPr>
                        <a:t>カード挿入口</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0274422"/>
                  </a:ext>
                </a:extLst>
              </a:tr>
              <a:tr h="168949">
                <a:tc>
                  <a:txBody>
                    <a:bodyPr/>
                    <a:lstStyle/>
                    <a:p>
                      <a:pPr algn="ctr"/>
                      <a:r>
                        <a:rPr kumimoji="1" lang="ja-JP" altLang="en-US" sz="900" dirty="0">
                          <a:latin typeface="+mn-ea"/>
                          <a:ea typeface="+mn-ea"/>
                        </a:rPr>
                        <a:t>⑨</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en-US" altLang="ja-JP" sz="900" dirty="0">
                          <a:latin typeface="+mn-ea"/>
                          <a:ea typeface="+mn-ea"/>
                        </a:rPr>
                        <a:t>【RESET】</a:t>
                      </a:r>
                      <a:endParaRPr kumimoji="1" lang="ja-JP" altLang="en-US" sz="900" dirty="0">
                        <a:latin typeface="+mn-ea"/>
                        <a:ea typeface="+mn-ea"/>
                      </a:endParaRP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6141252"/>
                  </a:ext>
                </a:extLst>
              </a:tr>
              <a:tr h="168949">
                <a:tc>
                  <a:txBody>
                    <a:bodyPr/>
                    <a:lstStyle/>
                    <a:p>
                      <a:pPr algn="ctr"/>
                      <a:r>
                        <a:rPr kumimoji="1" lang="ja-JP" altLang="en-US" sz="900" dirty="0">
                          <a:latin typeface="+mn-ea"/>
                          <a:ea typeface="+mn-ea"/>
                        </a:rPr>
                        <a:t>⑩</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スピーカー</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2735341"/>
                  </a:ext>
                </a:extLst>
              </a:tr>
              <a:tr h="168949">
                <a:tc>
                  <a:txBody>
                    <a:bodyPr/>
                    <a:lstStyle/>
                    <a:p>
                      <a:pPr algn="ctr"/>
                      <a:r>
                        <a:rPr kumimoji="1" lang="ja-JP" altLang="en-US" sz="900" dirty="0">
                          <a:latin typeface="+mn-ea"/>
                          <a:ea typeface="+mn-ea"/>
                        </a:rPr>
                        <a:t>⑪</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en-US" altLang="ja-JP" sz="900" dirty="0">
                          <a:latin typeface="+mn-ea"/>
                          <a:ea typeface="+mn-ea"/>
                        </a:rPr>
                        <a:t>【SETUP】</a:t>
                      </a:r>
                      <a:endParaRPr kumimoji="1" lang="ja-JP" altLang="en-US" sz="900" dirty="0">
                        <a:latin typeface="+mn-ea"/>
                        <a:ea typeface="+mn-ea"/>
                      </a:endParaRP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6496461"/>
                  </a:ext>
                </a:extLst>
              </a:tr>
              <a:tr h="168949">
                <a:tc>
                  <a:txBody>
                    <a:bodyPr/>
                    <a:lstStyle/>
                    <a:p>
                      <a:pPr algn="ctr"/>
                      <a:r>
                        <a:rPr kumimoji="1" lang="ja-JP" altLang="en-US" sz="900" dirty="0">
                          <a:latin typeface="+mn-ea"/>
                          <a:ea typeface="+mn-ea"/>
                        </a:rPr>
                        <a:t>⑫</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dirty="0">
                          <a:latin typeface="+mn-ea"/>
                          <a:ea typeface="+mn-ea"/>
                        </a:rPr>
                        <a:t>温度センサー</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6121655"/>
                  </a:ext>
                </a:extLst>
              </a:tr>
              <a:tr h="168949">
                <a:tc>
                  <a:txBody>
                    <a:bodyPr/>
                    <a:lstStyle/>
                    <a:p>
                      <a:pPr algn="ctr"/>
                      <a:r>
                        <a:rPr kumimoji="1" lang="ja-JP" altLang="en-US" sz="900" dirty="0">
                          <a:latin typeface="+mn-ea"/>
                          <a:ea typeface="+mn-ea"/>
                        </a:rPr>
                        <a:t>⑬</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kumimoji="1" lang="en-US" altLang="ja-JP" sz="900" dirty="0" err="1">
                          <a:latin typeface="+mn-ea"/>
                          <a:ea typeface="+mn-ea"/>
                        </a:rPr>
                        <a:t>microUSB</a:t>
                      </a:r>
                      <a:r>
                        <a:rPr kumimoji="1" lang="ja-JP" altLang="en-US" sz="900" dirty="0">
                          <a:latin typeface="+mn-ea"/>
                          <a:ea typeface="+mn-ea"/>
                        </a:rPr>
                        <a:t>コネクター</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9271698"/>
                  </a:ext>
                </a:extLst>
              </a:tr>
              <a:tr h="168949">
                <a:tc>
                  <a:txBody>
                    <a:bodyPr/>
                    <a:lstStyle/>
                    <a:p>
                      <a:pPr algn="ctr"/>
                      <a:r>
                        <a:rPr kumimoji="1" lang="ja-JP" altLang="en-US" sz="900" dirty="0">
                          <a:latin typeface="+mn-ea"/>
                          <a:ea typeface="+mn-ea"/>
                        </a:rPr>
                        <a:t>⑭</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900" b="0" dirty="0">
                          <a:latin typeface="+mj-lt"/>
                          <a:ea typeface="+mn-ea"/>
                        </a:rPr>
                        <a:t>製造番号</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2883601"/>
                  </a:ext>
                </a:extLst>
              </a:tr>
              <a:tr h="168949">
                <a:tc>
                  <a:txBody>
                    <a:bodyPr/>
                    <a:lstStyle/>
                    <a:p>
                      <a:pPr algn="ctr"/>
                      <a:r>
                        <a:rPr kumimoji="1" lang="ja-JP" altLang="en-US" sz="900" dirty="0">
                          <a:latin typeface="+mn-ea"/>
                          <a:ea typeface="+mn-ea"/>
                        </a:rPr>
                        <a:t>⑮</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l" defTabSz="142555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壁掛け穴</a:t>
                      </a:r>
                    </a:p>
                  </a:txBody>
                  <a:tcPr marL="38419" marR="0" marT="0" marB="0" anchor="b">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60944"/>
                  </a:ext>
                </a:extLst>
              </a:tr>
            </a:tbl>
          </a:graphicData>
        </a:graphic>
      </p:graphicFrame>
      <p:sp>
        <p:nvSpPr>
          <p:cNvPr id="82" name="テキスト ボックス 81">
            <a:extLst>
              <a:ext uri="{FF2B5EF4-FFF2-40B4-BE49-F238E27FC236}">
                <a16:creationId xmlns:a16="http://schemas.microsoft.com/office/drawing/2014/main" id="{8278AF31-94C5-49DE-B320-014A5D1D9201}"/>
              </a:ext>
            </a:extLst>
          </p:cNvPr>
          <p:cNvSpPr txBox="1"/>
          <p:nvPr/>
        </p:nvSpPr>
        <p:spPr>
          <a:xfrm>
            <a:off x="6494291" y="3059776"/>
            <a:ext cx="312906" cy="246221"/>
          </a:xfrm>
          <a:prstGeom prst="rect">
            <a:avLst/>
          </a:prstGeom>
          <a:noFill/>
        </p:spPr>
        <p:txBody>
          <a:bodyPr wrap="none" rtlCol="0">
            <a:spAutoFit/>
          </a:bodyPr>
          <a:lstStyle/>
          <a:p>
            <a:r>
              <a:rPr kumimoji="1" lang="ja-JP" altLang="en-US" sz="1000" dirty="0"/>
              <a:t>⑩</a:t>
            </a:r>
          </a:p>
        </p:txBody>
      </p:sp>
      <p:sp>
        <p:nvSpPr>
          <p:cNvPr id="83" name="テキスト ボックス 82">
            <a:extLst>
              <a:ext uri="{FF2B5EF4-FFF2-40B4-BE49-F238E27FC236}">
                <a16:creationId xmlns:a16="http://schemas.microsoft.com/office/drawing/2014/main" id="{092C6417-7B2A-45F6-BBB9-0CEDD5497973}"/>
              </a:ext>
            </a:extLst>
          </p:cNvPr>
          <p:cNvSpPr txBox="1"/>
          <p:nvPr/>
        </p:nvSpPr>
        <p:spPr>
          <a:xfrm>
            <a:off x="6494291" y="2677505"/>
            <a:ext cx="312906" cy="246221"/>
          </a:xfrm>
          <a:prstGeom prst="rect">
            <a:avLst/>
          </a:prstGeom>
          <a:noFill/>
        </p:spPr>
        <p:txBody>
          <a:bodyPr wrap="none" rtlCol="0">
            <a:spAutoFit/>
          </a:bodyPr>
          <a:lstStyle/>
          <a:p>
            <a:r>
              <a:rPr kumimoji="1" lang="ja-JP" altLang="en-US" sz="1000" dirty="0"/>
              <a:t>⑨</a:t>
            </a:r>
          </a:p>
        </p:txBody>
      </p:sp>
      <p:sp>
        <p:nvSpPr>
          <p:cNvPr id="84" name="テキスト ボックス 83">
            <a:extLst>
              <a:ext uri="{FF2B5EF4-FFF2-40B4-BE49-F238E27FC236}">
                <a16:creationId xmlns:a16="http://schemas.microsoft.com/office/drawing/2014/main" id="{FCB7FFD6-4386-472C-AFA7-DA7567192E1A}"/>
              </a:ext>
            </a:extLst>
          </p:cNvPr>
          <p:cNvSpPr txBox="1"/>
          <p:nvPr/>
        </p:nvSpPr>
        <p:spPr>
          <a:xfrm>
            <a:off x="3983175" y="3442045"/>
            <a:ext cx="312906" cy="246221"/>
          </a:xfrm>
          <a:prstGeom prst="rect">
            <a:avLst/>
          </a:prstGeom>
          <a:noFill/>
        </p:spPr>
        <p:txBody>
          <a:bodyPr wrap="none" rtlCol="0">
            <a:spAutoFit/>
          </a:bodyPr>
          <a:lstStyle/>
          <a:p>
            <a:r>
              <a:rPr kumimoji="1" lang="ja-JP" altLang="en-US" sz="1000" dirty="0"/>
              <a:t>⑧</a:t>
            </a:r>
          </a:p>
        </p:txBody>
      </p:sp>
      <p:sp>
        <p:nvSpPr>
          <p:cNvPr id="85" name="テキスト ボックス 84">
            <a:extLst>
              <a:ext uri="{FF2B5EF4-FFF2-40B4-BE49-F238E27FC236}">
                <a16:creationId xmlns:a16="http://schemas.microsoft.com/office/drawing/2014/main" id="{E6A75B4D-B60F-425C-939E-9D33978DEE13}"/>
              </a:ext>
            </a:extLst>
          </p:cNvPr>
          <p:cNvSpPr txBox="1"/>
          <p:nvPr/>
        </p:nvSpPr>
        <p:spPr>
          <a:xfrm>
            <a:off x="975439" y="4648544"/>
            <a:ext cx="312906" cy="246221"/>
          </a:xfrm>
          <a:prstGeom prst="rect">
            <a:avLst/>
          </a:prstGeom>
          <a:noFill/>
        </p:spPr>
        <p:txBody>
          <a:bodyPr wrap="none" rtlCol="0">
            <a:spAutoFit/>
          </a:bodyPr>
          <a:lstStyle/>
          <a:p>
            <a:r>
              <a:rPr kumimoji="1" lang="ja-JP" altLang="en-US" sz="1000" dirty="0"/>
              <a:t>⑦</a:t>
            </a:r>
          </a:p>
        </p:txBody>
      </p:sp>
      <p:sp>
        <p:nvSpPr>
          <p:cNvPr id="97" name="テキスト ボックス 96">
            <a:extLst>
              <a:ext uri="{FF2B5EF4-FFF2-40B4-BE49-F238E27FC236}">
                <a16:creationId xmlns:a16="http://schemas.microsoft.com/office/drawing/2014/main" id="{EF78F527-E704-4F0D-A7BD-0B78E96B078D}"/>
              </a:ext>
            </a:extLst>
          </p:cNvPr>
          <p:cNvSpPr txBox="1"/>
          <p:nvPr/>
        </p:nvSpPr>
        <p:spPr>
          <a:xfrm>
            <a:off x="5223589" y="4453755"/>
            <a:ext cx="312906" cy="246221"/>
          </a:xfrm>
          <a:prstGeom prst="rect">
            <a:avLst/>
          </a:prstGeom>
          <a:noFill/>
        </p:spPr>
        <p:txBody>
          <a:bodyPr wrap="square" rtlCol="0">
            <a:spAutoFit/>
          </a:bodyPr>
          <a:lstStyle/>
          <a:p>
            <a:r>
              <a:rPr kumimoji="1" lang="ja-JP" altLang="en-US" sz="1000" dirty="0"/>
              <a:t>⑫</a:t>
            </a:r>
          </a:p>
        </p:txBody>
      </p:sp>
      <p:sp>
        <p:nvSpPr>
          <p:cNvPr id="98" name="テキスト ボックス 97">
            <a:extLst>
              <a:ext uri="{FF2B5EF4-FFF2-40B4-BE49-F238E27FC236}">
                <a16:creationId xmlns:a16="http://schemas.microsoft.com/office/drawing/2014/main" id="{73FC51A7-5EF2-41E3-9254-DC6F6C0241B5}"/>
              </a:ext>
            </a:extLst>
          </p:cNvPr>
          <p:cNvSpPr txBox="1"/>
          <p:nvPr/>
        </p:nvSpPr>
        <p:spPr>
          <a:xfrm>
            <a:off x="6494291" y="3676898"/>
            <a:ext cx="312906" cy="246221"/>
          </a:xfrm>
          <a:prstGeom prst="rect">
            <a:avLst/>
          </a:prstGeom>
          <a:noFill/>
        </p:spPr>
        <p:txBody>
          <a:bodyPr wrap="none" rtlCol="0">
            <a:spAutoFit/>
          </a:bodyPr>
          <a:lstStyle/>
          <a:p>
            <a:r>
              <a:rPr kumimoji="1" lang="ja-JP" altLang="en-US" sz="1000" dirty="0"/>
              <a:t>⑬</a:t>
            </a:r>
          </a:p>
        </p:txBody>
      </p:sp>
      <p:sp>
        <p:nvSpPr>
          <p:cNvPr id="99" name="テキスト ボックス 98">
            <a:extLst>
              <a:ext uri="{FF2B5EF4-FFF2-40B4-BE49-F238E27FC236}">
                <a16:creationId xmlns:a16="http://schemas.microsoft.com/office/drawing/2014/main" id="{9C39310F-1849-464B-AFA0-46224F0E39AB}"/>
              </a:ext>
            </a:extLst>
          </p:cNvPr>
          <p:cNvSpPr txBox="1"/>
          <p:nvPr/>
        </p:nvSpPr>
        <p:spPr>
          <a:xfrm>
            <a:off x="6488827" y="3446311"/>
            <a:ext cx="312906" cy="246221"/>
          </a:xfrm>
          <a:prstGeom prst="rect">
            <a:avLst/>
          </a:prstGeom>
          <a:noFill/>
        </p:spPr>
        <p:txBody>
          <a:bodyPr wrap="none" rtlCol="0">
            <a:spAutoFit/>
          </a:bodyPr>
          <a:lstStyle/>
          <a:p>
            <a:r>
              <a:rPr lang="ja-JP" altLang="en-US" sz="1000" dirty="0"/>
              <a:t>⑪</a:t>
            </a:r>
            <a:endParaRPr kumimoji="1" lang="ja-JP" altLang="en-US" sz="1000" dirty="0"/>
          </a:p>
        </p:txBody>
      </p:sp>
      <p:sp>
        <p:nvSpPr>
          <p:cNvPr id="103" name="テキスト ボックス 102">
            <a:extLst>
              <a:ext uri="{FF2B5EF4-FFF2-40B4-BE49-F238E27FC236}">
                <a16:creationId xmlns:a16="http://schemas.microsoft.com/office/drawing/2014/main" id="{5A235AB7-EF8B-4A20-818D-ABB7F020EDF9}"/>
              </a:ext>
            </a:extLst>
          </p:cNvPr>
          <p:cNvSpPr txBox="1"/>
          <p:nvPr/>
        </p:nvSpPr>
        <p:spPr>
          <a:xfrm>
            <a:off x="2578808" y="5600700"/>
            <a:ext cx="348541" cy="246221"/>
          </a:xfrm>
          <a:prstGeom prst="rect">
            <a:avLst/>
          </a:prstGeom>
          <a:noFill/>
        </p:spPr>
        <p:txBody>
          <a:bodyPr wrap="square" rtlCol="0">
            <a:spAutoFit/>
          </a:bodyPr>
          <a:lstStyle/>
          <a:p>
            <a:r>
              <a:rPr kumimoji="1" lang="ja-JP" altLang="en-US" sz="1000" dirty="0"/>
              <a:t>⑭</a:t>
            </a:r>
          </a:p>
        </p:txBody>
      </p:sp>
      <p:sp>
        <p:nvSpPr>
          <p:cNvPr id="104" name="テキスト ボックス 103">
            <a:extLst>
              <a:ext uri="{FF2B5EF4-FFF2-40B4-BE49-F238E27FC236}">
                <a16:creationId xmlns:a16="http://schemas.microsoft.com/office/drawing/2014/main" id="{460F45AB-B99F-4B57-AC7B-39F70C407DBE}"/>
              </a:ext>
            </a:extLst>
          </p:cNvPr>
          <p:cNvSpPr txBox="1"/>
          <p:nvPr/>
        </p:nvSpPr>
        <p:spPr>
          <a:xfrm>
            <a:off x="973052" y="5724064"/>
            <a:ext cx="312906" cy="246221"/>
          </a:xfrm>
          <a:prstGeom prst="rect">
            <a:avLst/>
          </a:prstGeom>
          <a:noFill/>
        </p:spPr>
        <p:txBody>
          <a:bodyPr wrap="none" rtlCol="0">
            <a:spAutoFit/>
          </a:bodyPr>
          <a:lstStyle/>
          <a:p>
            <a:r>
              <a:rPr kumimoji="1" lang="ja-JP" altLang="en-US" sz="1000" dirty="0"/>
              <a:t>⑮</a:t>
            </a:r>
          </a:p>
        </p:txBody>
      </p:sp>
      <p:sp>
        <p:nvSpPr>
          <p:cNvPr id="107" name="テキスト ボックス 106">
            <a:extLst>
              <a:ext uri="{FF2B5EF4-FFF2-40B4-BE49-F238E27FC236}">
                <a16:creationId xmlns:a16="http://schemas.microsoft.com/office/drawing/2014/main" id="{23709D07-A71C-4341-8FB7-34795F163FB0}"/>
              </a:ext>
            </a:extLst>
          </p:cNvPr>
          <p:cNvSpPr txBox="1"/>
          <p:nvPr/>
        </p:nvSpPr>
        <p:spPr>
          <a:xfrm>
            <a:off x="975439" y="3461151"/>
            <a:ext cx="312906" cy="246221"/>
          </a:xfrm>
          <a:prstGeom prst="rect">
            <a:avLst/>
          </a:prstGeom>
          <a:noFill/>
        </p:spPr>
        <p:txBody>
          <a:bodyPr wrap="none" rtlCol="0">
            <a:spAutoFit/>
          </a:bodyPr>
          <a:lstStyle/>
          <a:p>
            <a:r>
              <a:rPr kumimoji="1" lang="ja-JP" altLang="en-US" sz="1000" dirty="0"/>
              <a:t>④</a:t>
            </a:r>
          </a:p>
        </p:txBody>
      </p:sp>
      <p:sp>
        <p:nvSpPr>
          <p:cNvPr id="108" name="テキスト ボックス 107">
            <a:extLst>
              <a:ext uri="{FF2B5EF4-FFF2-40B4-BE49-F238E27FC236}">
                <a16:creationId xmlns:a16="http://schemas.microsoft.com/office/drawing/2014/main" id="{6829B096-5C8A-4BC9-AAC3-13ECA2F83B30}"/>
              </a:ext>
            </a:extLst>
          </p:cNvPr>
          <p:cNvSpPr txBox="1"/>
          <p:nvPr/>
        </p:nvSpPr>
        <p:spPr>
          <a:xfrm>
            <a:off x="673265" y="7275483"/>
            <a:ext cx="836632" cy="230832"/>
          </a:xfrm>
          <a:prstGeom prst="rect">
            <a:avLst/>
          </a:prstGeom>
          <a:noFill/>
        </p:spPr>
        <p:txBody>
          <a:bodyPr wrap="square" rtlCol="0">
            <a:spAutoFit/>
          </a:bodyPr>
          <a:lstStyle/>
          <a:p>
            <a:r>
              <a:rPr kumimoji="1" lang="ja-JP" altLang="en-US" sz="900" dirty="0"/>
              <a:t>約</a:t>
            </a:r>
            <a:r>
              <a:rPr kumimoji="1" lang="en-US" altLang="ja-JP" sz="900" dirty="0"/>
              <a:t>48 mm</a:t>
            </a:r>
            <a:endParaRPr kumimoji="1" lang="ja-JP" altLang="en-US" sz="900" dirty="0"/>
          </a:p>
        </p:txBody>
      </p:sp>
      <p:sp>
        <p:nvSpPr>
          <p:cNvPr id="109" name="テキスト ボックス 108">
            <a:extLst>
              <a:ext uri="{FF2B5EF4-FFF2-40B4-BE49-F238E27FC236}">
                <a16:creationId xmlns:a16="http://schemas.microsoft.com/office/drawing/2014/main" id="{74251AD7-62A3-44C3-9AC3-5D0AAD0EFD0F}"/>
              </a:ext>
            </a:extLst>
          </p:cNvPr>
          <p:cNvSpPr txBox="1"/>
          <p:nvPr/>
        </p:nvSpPr>
        <p:spPr>
          <a:xfrm>
            <a:off x="1546860" y="9249698"/>
            <a:ext cx="836632" cy="230832"/>
          </a:xfrm>
          <a:prstGeom prst="rect">
            <a:avLst/>
          </a:prstGeom>
          <a:noFill/>
        </p:spPr>
        <p:txBody>
          <a:bodyPr wrap="square" rtlCol="0">
            <a:spAutoFit/>
          </a:bodyPr>
          <a:lstStyle/>
          <a:p>
            <a:pPr algn="ctr"/>
            <a:r>
              <a:rPr kumimoji="1" lang="ja-JP" altLang="en-US" sz="900" dirty="0"/>
              <a:t>約</a:t>
            </a:r>
            <a:r>
              <a:rPr lang="en-US" altLang="ja-JP" sz="900" dirty="0"/>
              <a:t>56 </a:t>
            </a:r>
            <a:r>
              <a:rPr kumimoji="1" lang="en-US" altLang="ja-JP" sz="900" dirty="0"/>
              <a:t>mm</a:t>
            </a:r>
            <a:endParaRPr kumimoji="1" lang="ja-JP" altLang="en-US" sz="900" dirty="0"/>
          </a:p>
        </p:txBody>
      </p:sp>
      <p:sp>
        <p:nvSpPr>
          <p:cNvPr id="116" name="テキスト ボックス 115">
            <a:extLst>
              <a:ext uri="{FF2B5EF4-FFF2-40B4-BE49-F238E27FC236}">
                <a16:creationId xmlns:a16="http://schemas.microsoft.com/office/drawing/2014/main" id="{01D138A1-CC24-4972-8A7D-A4AE09065663}"/>
              </a:ext>
            </a:extLst>
          </p:cNvPr>
          <p:cNvSpPr txBox="1"/>
          <p:nvPr/>
        </p:nvSpPr>
        <p:spPr>
          <a:xfrm>
            <a:off x="673265" y="8676061"/>
            <a:ext cx="763825" cy="230832"/>
          </a:xfrm>
          <a:prstGeom prst="rect">
            <a:avLst/>
          </a:prstGeom>
          <a:noFill/>
        </p:spPr>
        <p:txBody>
          <a:bodyPr wrap="square" rtlCol="0">
            <a:spAutoFit/>
          </a:bodyPr>
          <a:lstStyle/>
          <a:p>
            <a:r>
              <a:rPr kumimoji="1" lang="ja-JP" altLang="en-US" sz="900" dirty="0"/>
              <a:t>約</a:t>
            </a:r>
            <a:r>
              <a:rPr kumimoji="1" lang="en-US" altLang="ja-JP" sz="900" dirty="0"/>
              <a:t>31 mm</a:t>
            </a:r>
            <a:endParaRPr kumimoji="1" lang="ja-JP" altLang="en-US" sz="900" dirty="0"/>
          </a:p>
        </p:txBody>
      </p:sp>
      <p:sp>
        <p:nvSpPr>
          <p:cNvPr id="3" name="テキスト ボックス 2">
            <a:extLst>
              <a:ext uri="{FF2B5EF4-FFF2-40B4-BE49-F238E27FC236}">
                <a16:creationId xmlns:a16="http://schemas.microsoft.com/office/drawing/2014/main" id="{FC519D67-C94C-4FBA-BD4F-9C18D8CD54A2}"/>
              </a:ext>
            </a:extLst>
          </p:cNvPr>
          <p:cNvSpPr txBox="1"/>
          <p:nvPr/>
        </p:nvSpPr>
        <p:spPr>
          <a:xfrm>
            <a:off x="863600" y="6730168"/>
            <a:ext cx="1157689" cy="230832"/>
          </a:xfrm>
          <a:prstGeom prst="rect">
            <a:avLst/>
          </a:prstGeom>
          <a:noFill/>
        </p:spPr>
        <p:txBody>
          <a:bodyPr wrap="none" rtlCol="0">
            <a:spAutoFit/>
          </a:bodyPr>
          <a:lstStyle/>
          <a:p>
            <a:pPr algn="ctr"/>
            <a:r>
              <a:rPr lang="en-US" altLang="ja-JP" sz="900" b="1" dirty="0">
                <a:latin typeface="+mn-ea"/>
                <a:cs typeface="メイリオ" panose="020B0604030504040204" pitchFamily="50" charset="-128"/>
              </a:rPr>
              <a:t>【AC</a:t>
            </a:r>
            <a:r>
              <a:rPr lang="ja-JP" altLang="en-US" sz="900" b="1" dirty="0">
                <a:latin typeface="+mn-ea"/>
                <a:cs typeface="メイリオ" panose="020B0604030504040204" pitchFamily="50" charset="-128"/>
              </a:rPr>
              <a:t>アダプター</a:t>
            </a:r>
            <a:r>
              <a:rPr lang="en-US" altLang="ja-JP" sz="900" b="1" dirty="0">
                <a:latin typeface="+mn-ea"/>
                <a:cs typeface="メイリオ" panose="020B0604030504040204" pitchFamily="50" charset="-128"/>
              </a:rPr>
              <a:t>】</a:t>
            </a:r>
          </a:p>
        </p:txBody>
      </p:sp>
      <p:sp>
        <p:nvSpPr>
          <p:cNvPr id="94" name="テキスト ボックス 93">
            <a:extLst>
              <a:ext uri="{FF2B5EF4-FFF2-40B4-BE49-F238E27FC236}">
                <a16:creationId xmlns:a16="http://schemas.microsoft.com/office/drawing/2014/main" id="{D88FACE4-32C5-4B04-80AD-78481E78DD13}"/>
              </a:ext>
            </a:extLst>
          </p:cNvPr>
          <p:cNvSpPr txBox="1"/>
          <p:nvPr/>
        </p:nvSpPr>
        <p:spPr>
          <a:xfrm rot="16200000">
            <a:off x="2058239" y="3575111"/>
            <a:ext cx="776175" cy="230832"/>
          </a:xfrm>
          <a:prstGeom prst="rect">
            <a:avLst/>
          </a:prstGeom>
          <a:noFill/>
        </p:spPr>
        <p:txBody>
          <a:bodyPr wrap="none" rtlCol="0">
            <a:spAutoFit/>
          </a:bodyPr>
          <a:lstStyle/>
          <a:p>
            <a:pPr algn="ctr"/>
            <a:r>
              <a:rPr kumimoji="1" lang="ja-JP" altLang="en-US" sz="900" dirty="0"/>
              <a:t>約</a:t>
            </a:r>
            <a:r>
              <a:rPr kumimoji="1" lang="en-US" altLang="ja-JP" sz="900" dirty="0"/>
              <a:t>140 mm</a:t>
            </a:r>
            <a:endParaRPr kumimoji="1" lang="ja-JP" altLang="en-US" sz="900" dirty="0"/>
          </a:p>
        </p:txBody>
      </p:sp>
      <p:cxnSp>
        <p:nvCxnSpPr>
          <p:cNvPr id="120" name="直線矢印コネクタ 119">
            <a:extLst>
              <a:ext uri="{FF2B5EF4-FFF2-40B4-BE49-F238E27FC236}">
                <a16:creationId xmlns:a16="http://schemas.microsoft.com/office/drawing/2014/main" id="{26DB6DAD-8C78-4D4E-A747-BF9A69B0A50E}"/>
              </a:ext>
            </a:extLst>
          </p:cNvPr>
          <p:cNvCxnSpPr>
            <a:cxnSpLocks/>
          </p:cNvCxnSpPr>
          <p:nvPr/>
        </p:nvCxnSpPr>
        <p:spPr>
          <a:xfrm flipH="1">
            <a:off x="4976971" y="2802124"/>
            <a:ext cx="3760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フリーフォーム: 図形 124">
            <a:extLst>
              <a:ext uri="{FF2B5EF4-FFF2-40B4-BE49-F238E27FC236}">
                <a16:creationId xmlns:a16="http://schemas.microsoft.com/office/drawing/2014/main" id="{33504409-32FB-465E-8793-D8D522C2F038}"/>
              </a:ext>
            </a:extLst>
          </p:cNvPr>
          <p:cNvSpPr/>
          <p:nvPr/>
        </p:nvSpPr>
        <p:spPr>
          <a:xfrm flipH="1">
            <a:off x="1941388" y="5705662"/>
            <a:ext cx="712911" cy="466907"/>
          </a:xfrm>
          <a:custGeom>
            <a:avLst/>
            <a:gdLst>
              <a:gd name="connsiteX0" fmla="*/ 0 w 828675"/>
              <a:gd name="connsiteY0" fmla="*/ 0 h 423863"/>
              <a:gd name="connsiteX1" fmla="*/ 514350 w 828675"/>
              <a:gd name="connsiteY1" fmla="*/ 0 h 423863"/>
              <a:gd name="connsiteX2" fmla="*/ 828675 w 828675"/>
              <a:gd name="connsiteY2" fmla="*/ 423863 h 423863"/>
            </a:gdLst>
            <a:ahLst/>
            <a:cxnLst>
              <a:cxn ang="0">
                <a:pos x="connsiteX0" y="connsiteY0"/>
              </a:cxn>
              <a:cxn ang="0">
                <a:pos x="connsiteX1" y="connsiteY1"/>
              </a:cxn>
              <a:cxn ang="0">
                <a:pos x="connsiteX2" y="connsiteY2"/>
              </a:cxn>
            </a:cxnLst>
            <a:rect l="l" t="t" r="r" b="b"/>
            <a:pathLst>
              <a:path w="828675" h="423863">
                <a:moveTo>
                  <a:pt x="0" y="0"/>
                </a:moveTo>
                <a:lnTo>
                  <a:pt x="514350" y="0"/>
                </a:lnTo>
                <a:lnTo>
                  <a:pt x="828675" y="423863"/>
                </a:lnTo>
              </a:path>
            </a:pathLst>
          </a:custGeom>
          <a:noFill/>
          <a:ln w="952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a:extLst>
              <a:ext uri="{FF2B5EF4-FFF2-40B4-BE49-F238E27FC236}">
                <a16:creationId xmlns:a16="http://schemas.microsoft.com/office/drawing/2014/main" id="{2F882F04-05B0-48A0-8A10-6221AAA12698}"/>
              </a:ext>
            </a:extLst>
          </p:cNvPr>
          <p:cNvSpPr>
            <a:spLocks noGrp="1"/>
          </p:cNvSpPr>
          <p:nvPr>
            <p:ph type="sldNum" sz="quarter" idx="12"/>
          </p:nvPr>
        </p:nvSpPr>
        <p:spPr/>
        <p:txBody>
          <a:bodyPr/>
          <a:lstStyle/>
          <a:p>
            <a:fld id="{731F6711-717A-4BDB-8DAB-86F712E8F3ED}" type="slidenum">
              <a:rPr lang="ja-JP" altLang="en-US" smtClean="0"/>
              <a:pPr/>
              <a:t>9</a:t>
            </a:fld>
            <a:endParaRPr lang="ja-JP" altLang="en-US" dirty="0"/>
          </a:p>
        </p:txBody>
      </p:sp>
      <p:sp>
        <p:nvSpPr>
          <p:cNvPr id="67" name="テキスト ボックス 66">
            <a:extLst>
              <a:ext uri="{FF2B5EF4-FFF2-40B4-BE49-F238E27FC236}">
                <a16:creationId xmlns:a16="http://schemas.microsoft.com/office/drawing/2014/main" id="{64DB4645-E36D-406C-8DC2-46FBE0CD6E15}"/>
              </a:ext>
            </a:extLst>
          </p:cNvPr>
          <p:cNvSpPr txBox="1"/>
          <p:nvPr/>
        </p:nvSpPr>
        <p:spPr>
          <a:xfrm>
            <a:off x="2692110" y="9244935"/>
            <a:ext cx="1213140" cy="230832"/>
          </a:xfrm>
          <a:prstGeom prst="rect">
            <a:avLst/>
          </a:prstGeom>
          <a:noFill/>
        </p:spPr>
        <p:txBody>
          <a:bodyPr wrap="square" rtlCol="0">
            <a:spAutoFit/>
          </a:bodyPr>
          <a:lstStyle/>
          <a:p>
            <a:pPr algn="ctr"/>
            <a:r>
              <a:rPr kumimoji="1" lang="ja-JP" altLang="en-US" sz="900" dirty="0"/>
              <a:t>約</a:t>
            </a:r>
            <a:r>
              <a:rPr lang="en-US" altLang="ja-JP" sz="900" dirty="0"/>
              <a:t>3.0 </a:t>
            </a:r>
            <a:r>
              <a:rPr kumimoji="1" lang="en-US" altLang="ja-JP" sz="900" dirty="0"/>
              <a:t>m</a:t>
            </a:r>
            <a:endParaRPr kumimoji="1" lang="ja-JP" altLang="en-US" sz="900" dirty="0"/>
          </a:p>
        </p:txBody>
      </p:sp>
      <p:sp>
        <p:nvSpPr>
          <p:cNvPr id="73" name="テキスト ボックス 72">
            <a:extLst>
              <a:ext uri="{FF2B5EF4-FFF2-40B4-BE49-F238E27FC236}">
                <a16:creationId xmlns:a16="http://schemas.microsoft.com/office/drawing/2014/main" id="{31D7EBA2-7109-4394-84F6-50C8B45FAB1B}"/>
              </a:ext>
            </a:extLst>
          </p:cNvPr>
          <p:cNvSpPr txBox="1"/>
          <p:nvPr/>
        </p:nvSpPr>
        <p:spPr>
          <a:xfrm>
            <a:off x="1625600" y="4950728"/>
            <a:ext cx="704039" cy="230832"/>
          </a:xfrm>
          <a:prstGeom prst="rect">
            <a:avLst/>
          </a:prstGeom>
          <a:noFill/>
        </p:spPr>
        <p:txBody>
          <a:bodyPr wrap="none" rtlCol="0">
            <a:spAutoFit/>
          </a:bodyPr>
          <a:lstStyle/>
          <a:p>
            <a:pPr algn="ctr"/>
            <a:r>
              <a:rPr kumimoji="1" lang="ja-JP" altLang="en-US" sz="900" dirty="0"/>
              <a:t>約</a:t>
            </a:r>
            <a:r>
              <a:rPr kumimoji="1" lang="en-US" altLang="ja-JP" sz="900" dirty="0"/>
              <a:t>50 mm</a:t>
            </a:r>
            <a:endParaRPr kumimoji="1" lang="ja-JP" altLang="en-US" sz="900" dirty="0"/>
          </a:p>
        </p:txBody>
      </p:sp>
      <p:sp>
        <p:nvSpPr>
          <p:cNvPr id="74" name="テキスト ボックス 73">
            <a:extLst>
              <a:ext uri="{FF2B5EF4-FFF2-40B4-BE49-F238E27FC236}">
                <a16:creationId xmlns:a16="http://schemas.microsoft.com/office/drawing/2014/main" id="{EF56674F-8F99-4E2A-A42D-6E4A820BAE86}"/>
              </a:ext>
            </a:extLst>
          </p:cNvPr>
          <p:cNvSpPr txBox="1"/>
          <p:nvPr/>
        </p:nvSpPr>
        <p:spPr>
          <a:xfrm>
            <a:off x="1587501" y="6465206"/>
            <a:ext cx="704039" cy="230832"/>
          </a:xfrm>
          <a:prstGeom prst="rect">
            <a:avLst/>
          </a:prstGeom>
          <a:noFill/>
        </p:spPr>
        <p:txBody>
          <a:bodyPr wrap="none" rtlCol="0">
            <a:spAutoFit/>
          </a:bodyPr>
          <a:lstStyle/>
          <a:p>
            <a:pPr algn="ctr"/>
            <a:r>
              <a:rPr kumimoji="1" lang="ja-JP" altLang="en-US" sz="900" dirty="0"/>
              <a:t>約</a:t>
            </a:r>
            <a:r>
              <a:rPr kumimoji="1" lang="en-US" altLang="ja-JP" sz="900" dirty="0"/>
              <a:t>31 mm</a:t>
            </a:r>
            <a:endParaRPr kumimoji="1" lang="ja-JP" altLang="en-US" sz="900" dirty="0"/>
          </a:p>
        </p:txBody>
      </p:sp>
      <p:cxnSp>
        <p:nvCxnSpPr>
          <p:cNvPr id="63" name="直線矢印コネクタ 62">
            <a:extLst>
              <a:ext uri="{FF2B5EF4-FFF2-40B4-BE49-F238E27FC236}">
                <a16:creationId xmlns:a16="http://schemas.microsoft.com/office/drawing/2014/main" id="{EF8F4BFC-FC75-49ED-B69E-D9B6F874AB59}"/>
              </a:ext>
            </a:extLst>
          </p:cNvPr>
          <p:cNvCxnSpPr>
            <a:cxnSpLocks/>
          </p:cNvCxnSpPr>
          <p:nvPr/>
        </p:nvCxnSpPr>
        <p:spPr>
          <a:xfrm>
            <a:off x="5434013" y="4554723"/>
            <a:ext cx="36528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2C360A02-2844-4502-A1DD-3CB12B10C577}"/>
              </a:ext>
            </a:extLst>
          </p:cNvPr>
          <p:cNvCxnSpPr>
            <a:cxnSpLocks/>
          </p:cNvCxnSpPr>
          <p:nvPr/>
        </p:nvCxnSpPr>
        <p:spPr>
          <a:xfrm flipH="1">
            <a:off x="6148546" y="3178362"/>
            <a:ext cx="4395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68">
            <a:extLst>
              <a:ext uri="{FF2B5EF4-FFF2-40B4-BE49-F238E27FC236}">
                <a16:creationId xmlns:a16="http://schemas.microsoft.com/office/drawing/2014/main" id="{FA70CCB5-FAE5-4064-8B89-19B0808BCFE0}"/>
              </a:ext>
            </a:extLst>
          </p:cNvPr>
          <p:cNvCxnSpPr>
            <a:cxnSpLocks/>
          </p:cNvCxnSpPr>
          <p:nvPr/>
        </p:nvCxnSpPr>
        <p:spPr>
          <a:xfrm flipH="1">
            <a:off x="5943760" y="2783074"/>
            <a:ext cx="6443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D244A0F5-0AC6-406C-96B5-5C9BF0D409CC}"/>
              </a:ext>
            </a:extLst>
          </p:cNvPr>
          <p:cNvCxnSpPr>
            <a:cxnSpLocks/>
          </p:cNvCxnSpPr>
          <p:nvPr/>
        </p:nvCxnSpPr>
        <p:spPr>
          <a:xfrm flipH="1">
            <a:off x="6067585" y="3559362"/>
            <a:ext cx="52054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31C02632-F13C-4771-8825-1CDD77DF84C7}"/>
              </a:ext>
            </a:extLst>
          </p:cNvPr>
          <p:cNvCxnSpPr>
            <a:cxnSpLocks/>
          </p:cNvCxnSpPr>
          <p:nvPr/>
        </p:nvCxnSpPr>
        <p:spPr>
          <a:xfrm flipH="1">
            <a:off x="6148546" y="3783199"/>
            <a:ext cx="43957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E7960F18-F513-4602-9AE8-5422C80B745E}"/>
              </a:ext>
            </a:extLst>
          </p:cNvPr>
          <p:cNvCxnSpPr>
            <a:cxnSpLocks/>
          </p:cNvCxnSpPr>
          <p:nvPr/>
        </p:nvCxnSpPr>
        <p:spPr>
          <a:xfrm>
            <a:off x="1187450" y="5838219"/>
            <a:ext cx="4921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F3EB2C26-BB28-4B62-AF06-39B8A5B18CB1}"/>
              </a:ext>
            </a:extLst>
          </p:cNvPr>
          <p:cNvCxnSpPr>
            <a:cxnSpLocks/>
          </p:cNvCxnSpPr>
          <p:nvPr/>
        </p:nvCxnSpPr>
        <p:spPr>
          <a:xfrm>
            <a:off x="1187450" y="2858798"/>
            <a:ext cx="70294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a:extLst>
              <a:ext uri="{FF2B5EF4-FFF2-40B4-BE49-F238E27FC236}">
                <a16:creationId xmlns:a16="http://schemas.microsoft.com/office/drawing/2014/main" id="{46EDACAD-25D9-4420-BD14-815B1BB6228D}"/>
              </a:ext>
            </a:extLst>
          </p:cNvPr>
          <p:cNvCxnSpPr>
            <a:cxnSpLocks/>
          </p:cNvCxnSpPr>
          <p:nvPr/>
        </p:nvCxnSpPr>
        <p:spPr>
          <a:xfrm flipH="1">
            <a:off x="3706971" y="3545074"/>
            <a:ext cx="37607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a:extLst>
              <a:ext uri="{FF2B5EF4-FFF2-40B4-BE49-F238E27FC236}">
                <a16:creationId xmlns:a16="http://schemas.microsoft.com/office/drawing/2014/main" id="{7EAE4C56-6174-45F8-A2C9-EA35A7DAD442}"/>
              </a:ext>
            </a:extLst>
          </p:cNvPr>
          <p:cNvCxnSpPr>
            <a:cxnSpLocks/>
          </p:cNvCxnSpPr>
          <p:nvPr/>
        </p:nvCxnSpPr>
        <p:spPr>
          <a:xfrm>
            <a:off x="1187450" y="3111210"/>
            <a:ext cx="63627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a:extLst>
              <a:ext uri="{FF2B5EF4-FFF2-40B4-BE49-F238E27FC236}">
                <a16:creationId xmlns:a16="http://schemas.microsoft.com/office/drawing/2014/main" id="{219EE4CB-686B-45F9-A580-FFF37E4D0EF5}"/>
              </a:ext>
            </a:extLst>
          </p:cNvPr>
          <p:cNvCxnSpPr>
            <a:cxnSpLocks/>
          </p:cNvCxnSpPr>
          <p:nvPr/>
        </p:nvCxnSpPr>
        <p:spPr>
          <a:xfrm>
            <a:off x="1187450" y="3568410"/>
            <a:ext cx="51959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a:extLst>
              <a:ext uri="{FF2B5EF4-FFF2-40B4-BE49-F238E27FC236}">
                <a16:creationId xmlns:a16="http://schemas.microsoft.com/office/drawing/2014/main" id="{EF750E83-F29F-450C-8D3D-70865CE6ED2E}"/>
              </a:ext>
            </a:extLst>
          </p:cNvPr>
          <p:cNvCxnSpPr>
            <a:cxnSpLocks/>
          </p:cNvCxnSpPr>
          <p:nvPr/>
        </p:nvCxnSpPr>
        <p:spPr>
          <a:xfrm>
            <a:off x="1187450" y="3696998"/>
            <a:ext cx="51959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97752577-0535-4142-B5AB-DFAEF4FF0974}"/>
              </a:ext>
            </a:extLst>
          </p:cNvPr>
          <p:cNvCxnSpPr>
            <a:cxnSpLocks/>
          </p:cNvCxnSpPr>
          <p:nvPr/>
        </p:nvCxnSpPr>
        <p:spPr>
          <a:xfrm>
            <a:off x="1187450" y="4368510"/>
            <a:ext cx="74104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a:extLst>
              <a:ext uri="{FF2B5EF4-FFF2-40B4-BE49-F238E27FC236}">
                <a16:creationId xmlns:a16="http://schemas.microsoft.com/office/drawing/2014/main" id="{D9467DD8-34D2-42B4-96E3-7F229DFCDC23}"/>
              </a:ext>
            </a:extLst>
          </p:cNvPr>
          <p:cNvCxnSpPr>
            <a:cxnSpLocks/>
          </p:cNvCxnSpPr>
          <p:nvPr/>
        </p:nvCxnSpPr>
        <p:spPr>
          <a:xfrm>
            <a:off x="1187450" y="4766180"/>
            <a:ext cx="3648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791971" y="6126850"/>
            <a:ext cx="318963" cy="4571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53235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900"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15498</TotalTime>
  <Words>3436</Words>
  <Application>Microsoft Office PowerPoint</Application>
  <PresentationFormat>ユーザー設定</PresentationFormat>
  <Paragraphs>378</Paragraphs>
  <Slides>10</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10</vt:i4>
      </vt:variant>
    </vt:vector>
  </HeadingPairs>
  <TitlesOfParts>
    <vt:vector size="24" baseType="lpstr">
      <vt:lpstr>Arial-BoldMT</vt:lpstr>
      <vt:lpstr>HGP創英角ｺﾞｼｯｸUB</vt:lpstr>
      <vt:lpstr>Meiryo UI</vt:lpstr>
      <vt:lpstr>ＭＳ 明朝</vt:lpstr>
      <vt:lpstr>ShinGoPro-Bold</vt:lpstr>
      <vt:lpstr>ShinGoPro-Light</vt:lpstr>
      <vt:lpstr>ShinGoPro-Medium</vt:lpstr>
      <vt:lpstr>UD Shin Go Regular</vt:lpstr>
      <vt:lpstr>メイリオ</vt:lpstr>
      <vt:lpstr>游ゴシック</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齋藤浩之</dc:creator>
  <cp:lastModifiedBy>松浦 美佐子&lt;matsuura.misako@jp.panasonic.com&gt;</cp:lastModifiedBy>
  <cp:revision>991</cp:revision>
  <cp:lastPrinted>2020-12-10T08:49:28Z</cp:lastPrinted>
  <dcterms:created xsi:type="dcterms:W3CDTF">2016-12-11T23:38:41Z</dcterms:created>
  <dcterms:modified xsi:type="dcterms:W3CDTF">2021-01-15T02:50:19Z</dcterms:modified>
</cp:coreProperties>
</file>